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1.jpeg" ContentType="image/jpeg"/>
  <Override PartName="/ppt/media/image2.png" ContentType="image/png"/>
  <Override PartName="/ppt/slideLayouts/slideLayout6.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presentation.xml" ContentType="application/vnd.openxmlformats-officedocument.presentationml.presentation.main+xml"/>
  <Override PartName="/ppt/slides/slide3.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Lst>
  <p:sldIdLst>
    <p:sldId id="256" r:id="rId3"/>
    <p:sldId id="257" r:id="rId4"/>
    <p:sldId id="258" r:id="rId5"/>
    <p:sldId id="259" r:id="rId6"/>
    <p:sldId id="260" r:id="rId7"/>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5160"/>
          </a:xfrm>
          <a:prstGeom prst="rect">
            <a:avLst/>
          </a:prstGeom>
        </p:spPr>
        <p:txBody>
          <a:bodyPr anchor="ctr" bIns="0" lIns="0" rIns="0" tIns="0" wrap="none"/>
          <a:p>
            <a:pPr algn="ctr"/>
            <a:endParaRPr/>
          </a:p>
        </p:txBody>
      </p:sp>
      <p:sp>
        <p:nvSpPr>
          <p:cNvPr id="24"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25"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5160"/>
          </a:xfrm>
          <a:prstGeom prst="rect">
            <a:avLst/>
          </a:prstGeom>
        </p:spPr>
        <p:txBody>
          <a:bodyPr anchor="ctr" bIns="0" lIns="0" rIns="0" tIns="0" wrap="none"/>
          <a:p>
            <a:pPr algn="ctr"/>
            <a:endParaRPr/>
          </a:p>
        </p:txBody>
      </p:sp>
      <p:sp>
        <p:nvSpPr>
          <p:cNvPr id="27"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8"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9"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30"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5160"/>
          </a:xfrm>
          <a:prstGeom prst="rect">
            <a:avLst/>
          </a:prstGeom>
        </p:spPr>
        <p:txBody>
          <a:bodyPr anchor="ctr" bIns="0" lIns="0" rIns="0" tIns="0" wrap="none"/>
          <a:p>
            <a:pPr algn="ctr"/>
            <a:endParaRPr/>
          </a:p>
        </p:txBody>
      </p:sp>
      <p:sp>
        <p:nvSpPr>
          <p:cNvPr id="3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3"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5160"/>
          </a:xfrm>
          <a:prstGeom prst="rect">
            <a:avLst/>
          </a:prstGeom>
        </p:spPr>
        <p:txBody>
          <a:bodyPr anchor="ctr" bIns="0" lIns="0" rIns="0" tIns="0" wrap="none"/>
          <a:p>
            <a:pPr algn="ctr"/>
            <a:endParaRPr/>
          </a:p>
        </p:txBody>
      </p:sp>
      <p:sp>
        <p:nvSpPr>
          <p:cNvPr id="3" name="PlaceHolder 2"/>
          <p:cNvSpPr>
            <a:spLocks noGrp="1"/>
          </p:cNvSpPr>
          <p:nvPr>
            <p:ph type="subTitle"/>
          </p:nvPr>
        </p:nvSpPr>
        <p:spPr>
          <a:xfrm>
            <a:off x="457200" y="1604520"/>
            <a:ext cx="8046360" cy="3978000"/>
          </a:xfrm>
          <a:prstGeom prst="rect">
            <a:avLst/>
          </a:prstGeom>
        </p:spPr>
        <p:txBody>
          <a:bodyPr anchor="ctr" bIns="0" lIns="0" rIns="0" tIns="0" wrap="none"/>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5160"/>
          </a:xfrm>
          <a:prstGeom prst="rect">
            <a:avLst/>
          </a:prstGeom>
        </p:spPr>
        <p:txBody>
          <a:bodyPr anchor="ctr" bIns="0" lIns="0" rIns="0" tIns="0" wrap="none"/>
          <a:p>
            <a:pPr algn="ctr"/>
            <a:endParaRPr/>
          </a:p>
        </p:txBody>
      </p:sp>
      <p:sp>
        <p:nvSpPr>
          <p:cNvPr id="5" name="PlaceHolder 2"/>
          <p:cNvSpPr>
            <a:spLocks noGrp="1"/>
          </p:cNvSpPr>
          <p:nvPr>
            <p:ph type="body"/>
          </p:nvPr>
        </p:nvSpPr>
        <p:spPr>
          <a:xfrm>
            <a:off x="457200" y="1604520"/>
            <a:ext cx="8046360" cy="397764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5160"/>
          </a:xfrm>
          <a:prstGeom prst="rect">
            <a:avLst/>
          </a:prstGeom>
        </p:spPr>
        <p:txBody>
          <a:bodyPr anchor="ctr" bIns="0" lIns="0" rIns="0" tIns="0" wrap="none"/>
          <a:p>
            <a:pPr algn="ctr"/>
            <a:endParaRPr/>
          </a:p>
        </p:txBody>
      </p:sp>
      <p:sp>
        <p:nvSpPr>
          <p:cNvPr id="7" name="PlaceHolder 2"/>
          <p:cNvSpPr>
            <a:spLocks noGrp="1"/>
          </p:cNvSpPr>
          <p:nvPr>
            <p:ph type="body"/>
          </p:nvPr>
        </p:nvSpPr>
        <p:spPr>
          <a:xfrm>
            <a:off x="457200" y="1604520"/>
            <a:ext cx="3926160" cy="3977640"/>
          </a:xfrm>
          <a:prstGeom prst="rect">
            <a:avLst/>
          </a:prstGeom>
        </p:spPr>
        <p:txBody>
          <a:bodyPr bIns="0" lIns="0" rIns="0" tIns="0" wrap="none"/>
          <a:p>
            <a:endParaRPr/>
          </a:p>
        </p:txBody>
      </p:sp>
      <p:sp>
        <p:nvSpPr>
          <p:cNvPr id="8" name="PlaceHolder 3"/>
          <p:cNvSpPr>
            <a:spLocks noGrp="1"/>
          </p:cNvSpPr>
          <p:nvPr>
            <p:ph type="body"/>
          </p:nvPr>
        </p:nvSpPr>
        <p:spPr>
          <a:xfrm>
            <a:off x="4579920" y="1604520"/>
            <a:ext cx="3926160" cy="397764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5160"/>
          </a:xfrm>
          <a:prstGeom prst="rect">
            <a:avLst/>
          </a:prstGeom>
        </p:spPr>
        <p:txBody>
          <a:bodyPr anchor="ctr" bIns="0" lIns="0" rIns="0" tIns="0" wrap="none"/>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856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5160"/>
          </a:xfrm>
          <a:prstGeom prst="rect">
            <a:avLst/>
          </a:prstGeom>
        </p:spPr>
        <p:txBody>
          <a:bodyPr anchor="ctr" bIns="0" lIns="0" rIns="0" tIns="0" wrap="none"/>
          <a:p>
            <a:pPr algn="ctr"/>
            <a:endParaRPr/>
          </a:p>
        </p:txBody>
      </p:sp>
      <p:sp>
        <p:nvSpPr>
          <p:cNvPr id="1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3"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14" name="PlaceHolder 4"/>
          <p:cNvSpPr>
            <a:spLocks noGrp="1"/>
          </p:cNvSpPr>
          <p:nvPr>
            <p:ph type="body"/>
          </p:nvPr>
        </p:nvSpPr>
        <p:spPr>
          <a:xfrm>
            <a:off x="4579920" y="1604520"/>
            <a:ext cx="3926160" cy="397764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5160"/>
          </a:xfrm>
          <a:prstGeom prst="rect">
            <a:avLst/>
          </a:prstGeom>
        </p:spPr>
        <p:txBody>
          <a:bodyPr anchor="ctr" bIns="0" lIns="0" rIns="0" tIns="0" wrap="none"/>
          <a:p>
            <a:pPr algn="ctr"/>
            <a:endParaRPr/>
          </a:p>
        </p:txBody>
      </p:sp>
      <p:sp>
        <p:nvSpPr>
          <p:cNvPr id="16" name="PlaceHolder 2"/>
          <p:cNvSpPr>
            <a:spLocks noGrp="1"/>
          </p:cNvSpPr>
          <p:nvPr>
            <p:ph type="body"/>
          </p:nvPr>
        </p:nvSpPr>
        <p:spPr>
          <a:xfrm>
            <a:off x="457200" y="1604520"/>
            <a:ext cx="3926160" cy="3977640"/>
          </a:xfrm>
          <a:prstGeom prst="rect">
            <a:avLst/>
          </a:prstGeom>
        </p:spPr>
        <p:txBody>
          <a:bodyPr bIns="0" lIns="0" rIns="0" tIns="0" wrap="none"/>
          <a:p>
            <a:endParaRPr/>
          </a:p>
        </p:txBody>
      </p:sp>
      <p:sp>
        <p:nvSpPr>
          <p:cNvPr id="17"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8"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5160"/>
          </a:xfrm>
          <a:prstGeom prst="rect">
            <a:avLst/>
          </a:prstGeom>
        </p:spPr>
        <p:txBody>
          <a:bodyPr anchor="ctr" bIns="0" lIns="0" rIns="0" tIns="0" wrap="none"/>
          <a:p>
            <a:pPr algn="ctr"/>
            <a:endParaRPr/>
          </a:p>
        </p:txBody>
      </p:sp>
      <p:sp>
        <p:nvSpPr>
          <p:cNvPr id="20"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1"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2"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3600"/>
            <a:ext cx="8229240" cy="1144800"/>
          </a:xfrm>
          <a:prstGeom prst="rect">
            <a:avLst/>
          </a:prstGeom>
        </p:spPr>
        <p:txBody>
          <a:bodyPr anchor="ctr" bIns="0" lIns="0" rIns="0" tIns="0" wrap="none"/>
          <a:p>
            <a:pPr algn="ctr"/>
            <a:r>
              <a:rPr lang="en-US"/>
              <a:t>Click to edit the title text format</a:t>
            </a:r>
            <a:endParaRPr/>
          </a:p>
        </p:txBody>
      </p:sp>
      <p:sp>
        <p:nvSpPr>
          <p:cNvPr id="1" name="PlaceHolder 2"/>
          <p:cNvSpPr>
            <a:spLocks noGrp="1"/>
          </p:cNvSpPr>
          <p:nvPr>
            <p:ph type="body"/>
          </p:nvPr>
        </p:nvSpPr>
        <p:spPr>
          <a:xfrm>
            <a:off x="457200" y="1604520"/>
            <a:ext cx="8046360" cy="3977640"/>
          </a:xfrm>
          <a:prstGeom prst="rect">
            <a:avLst/>
          </a:prstGeom>
        </p:spPr>
        <p:txBody>
          <a:bodyPr bIns="0" lIns="0" rIns="0" tIns="0" wrap="none"/>
          <a:p>
            <a:pPr>
              <a:buSzPct val="45000"/>
              <a:buFont typeface="StarSymbol"/>
              <a:buChar char=""/>
            </a:pPr>
            <a:r>
              <a:rPr lang="en-US"/>
              <a:t>Click to edit the outline text format</a:t>
            </a:r>
            <a:endParaRPr/>
          </a:p>
          <a:p>
            <a:pPr lvl="1">
              <a:buSzPct val="75000"/>
              <a:buFont typeface="StarSymbol"/>
              <a:buChar char=""/>
            </a:pPr>
            <a:r>
              <a:rPr lang="en-US"/>
              <a:t>Second Outline Level</a:t>
            </a:r>
            <a:endParaRPr/>
          </a:p>
          <a:p>
            <a:pPr lvl="2">
              <a:buSzPct val="45000"/>
              <a:buFont typeface="StarSymbol"/>
              <a:buChar char=""/>
            </a:pPr>
            <a:r>
              <a:rPr lang="en-US"/>
              <a:t>Third Outline Level</a:t>
            </a:r>
            <a:endParaRPr/>
          </a:p>
          <a:p>
            <a:pPr lvl="3">
              <a:buSzPct val="75000"/>
              <a:buFont typeface="StarSymbol"/>
              <a:buChar char=""/>
            </a:pPr>
            <a:r>
              <a:rPr lang="en-US"/>
              <a:t>Fourth Outline Level</a:t>
            </a:r>
            <a:endParaRPr/>
          </a:p>
          <a:p>
            <a:pPr lvl="4">
              <a:buSzPct val="45000"/>
              <a:buFont typeface="StarSymbol"/>
              <a:buChar char=""/>
            </a:pPr>
            <a:r>
              <a:rPr lang="en-US"/>
              <a:t>Fifth Outline Level</a:t>
            </a:r>
            <a:endParaRPr/>
          </a:p>
          <a:p>
            <a:pPr lvl="5">
              <a:buSzPct val="45000"/>
              <a:buFont typeface="StarSymbol"/>
              <a:buChar char=""/>
            </a:pPr>
            <a:r>
              <a:rPr lang="en-US"/>
              <a:t>Sixth Outline Level</a:t>
            </a:r>
            <a:endParaRPr/>
          </a:p>
          <a:p>
            <a:pPr lvl="6">
              <a:buSzPct val="45000"/>
              <a:buFont typeface="StarSymbol"/>
              <a:buChar char=""/>
            </a:pPr>
            <a:r>
              <a:rPr lang="en-US"/>
              <a:t>Seventh Outline Level</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4" name="CustomShape 1"/>
          <p:cNvSpPr/>
          <p:nvPr/>
        </p:nvSpPr>
        <p:spPr>
          <a:xfrm>
            <a:off x="457200" y="274680"/>
            <a:ext cx="2055960" cy="6124680"/>
          </a:xfrm>
          <a:prstGeom prst="rect">
            <a:avLst/>
          </a:prstGeom>
        </p:spPr>
        <p:txBody>
          <a:bodyPr anchor="ctr" bIns="45000" lIns="90000" rIns="90000" tIns="45000"/>
          <a:p>
            <a:r>
              <a:rPr lang="en-US" sz="3200">
                <a:solidFill>
                  <a:srgbClr val="000000"/>
                </a:solidFill>
                <a:latin typeface="Calibri"/>
              </a:rPr>
              <a:t>Mon 1/28 and Tue 1/29</a:t>
            </a:r>
            <a:endParaRPr/>
          </a:p>
          <a:p>
            <a:endParaRPr/>
          </a:p>
          <a:p>
            <a:r>
              <a:rPr lang="en-US" sz="3200">
                <a:solidFill>
                  <a:srgbClr val="000000"/>
                </a:solidFill>
                <a:latin typeface="Calibri"/>
              </a:rPr>
              <a:t>1. Copy the </a:t>
            </a:r>
            <a:r>
              <a:rPr lang="en-US" sz="3200">
                <a:solidFill>
                  <a:srgbClr val="ff0000"/>
                </a:solidFill>
                <a:latin typeface="Calibri"/>
              </a:rPr>
              <a:t>spelling rule</a:t>
            </a:r>
            <a:r>
              <a:rPr lang="en-US" sz="3200">
                <a:solidFill>
                  <a:srgbClr val="000000"/>
                </a:solidFill>
                <a:latin typeface="Calibri"/>
              </a:rPr>
              <a:t>.</a:t>
            </a:r>
            <a:endParaRPr/>
          </a:p>
          <a:p>
            <a:r>
              <a:rPr lang="en-US" sz="3200">
                <a:solidFill>
                  <a:srgbClr val="000000"/>
                </a:solidFill>
                <a:latin typeface="Calibri"/>
              </a:rPr>
              <a:t>2. Write down </a:t>
            </a:r>
            <a:r>
              <a:rPr lang="en-US" sz="3200">
                <a:solidFill>
                  <a:srgbClr val="ff0000"/>
                </a:solidFill>
                <a:latin typeface="Calibri"/>
              </a:rPr>
              <a:t>two of the examples.</a:t>
            </a:r>
            <a:endParaRPr/>
          </a:p>
          <a:p>
            <a:r>
              <a:rPr lang="en-US" sz="3200">
                <a:solidFill>
                  <a:srgbClr val="000000"/>
                </a:solidFill>
                <a:latin typeface="Calibri"/>
              </a:rPr>
              <a:t>3. Complete the examples</a:t>
            </a:r>
            <a:endParaRPr/>
          </a:p>
          <a:p>
            <a:endParaRPr/>
          </a:p>
          <a:p>
            <a:r>
              <a:rPr lang="en-US" sz="3200">
                <a:solidFill>
                  <a:srgbClr val="ff0000"/>
                </a:solidFill>
                <a:latin typeface="Calibri"/>
              </a:rPr>
              <a:t>6 = A</a:t>
            </a:r>
            <a:endParaRPr/>
          </a:p>
          <a:p>
            <a:r>
              <a:rPr lang="en-US" sz="3200">
                <a:solidFill>
                  <a:srgbClr val="ff0000"/>
                </a:solidFill>
                <a:latin typeface="Calibri"/>
              </a:rPr>
              <a:t>5= B</a:t>
            </a:r>
            <a:endParaRPr/>
          </a:p>
          <a:p>
            <a:r>
              <a:rPr lang="en-US" sz="3200">
                <a:solidFill>
                  <a:srgbClr val="ff0000"/>
                </a:solidFill>
                <a:latin typeface="Calibri"/>
              </a:rPr>
              <a:t>4 =C</a:t>
            </a:r>
            <a:r>
              <a:rPr lang="en-US" sz="3200">
                <a:solidFill>
                  <a:srgbClr val="000000"/>
                </a:solidFill>
                <a:latin typeface="Calibri"/>
              </a:rPr>
              <a:t>  </a:t>
            </a:r>
            <a:endParaRPr/>
          </a:p>
          <a:p>
            <a:endParaRPr/>
          </a:p>
          <a:p>
            <a:pPr>
              <a:lnSpc>
                <a:spcPct val="100000"/>
              </a:lnSpc>
            </a:pPr>
            <a:endParaRPr/>
          </a:p>
        </p:txBody>
      </p:sp>
      <p:pic>
        <p:nvPicPr>
          <p:cNvPr descr="" id="35" name="Content Placeholder 4"/>
          <p:cNvPicPr/>
          <p:nvPr/>
        </p:nvPicPr>
        <p:blipFill>
          <a:blip r:embed="rId1"/>
          <a:stretch>
            <a:fillRect/>
          </a:stretch>
        </p:blipFill>
        <p:spPr>
          <a:xfrm>
            <a:off x="2603520" y="228600"/>
            <a:ext cx="5853240" cy="6323040"/>
          </a:xfrm>
          <a:prstGeom prst="rect">
            <a:avLst/>
          </a:prstGeom>
        </p:spPr>
      </p:pic>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6" name="CustomShape 1"/>
          <p:cNvSpPr/>
          <p:nvPr/>
        </p:nvSpPr>
        <p:spPr>
          <a:xfrm>
            <a:off x="457200" y="274680"/>
            <a:ext cx="7771320" cy="6124680"/>
          </a:xfrm>
          <a:prstGeom prst="rect">
            <a:avLst/>
          </a:prstGeom>
        </p:spPr>
        <p:txBody>
          <a:bodyPr anchor="ctr" bIns="45000" lIns="90000" rIns="90000" tIns="45000"/>
          <a:p>
            <a:r>
              <a:rPr lang="en-US" sz="2800">
                <a:solidFill>
                  <a:srgbClr val="000000"/>
                </a:solidFill>
                <a:latin typeface="Calibri"/>
              </a:rPr>
              <a:t>  </a:t>
            </a:r>
            <a:endParaRPr/>
          </a:p>
          <a:p>
            <a:endParaRPr/>
          </a:p>
          <a:p>
            <a:pPr>
              <a:lnSpc>
                <a:spcPct val="100000"/>
              </a:lnSpc>
            </a:pPr>
            <a:endParaRPr/>
          </a:p>
        </p:txBody>
      </p:sp>
      <p:pic>
        <p:nvPicPr>
          <p:cNvPr descr="" id="37" name=""/>
          <p:cNvPicPr/>
          <p:nvPr/>
        </p:nvPicPr>
        <p:blipFill>
          <a:blip r:embed="rId1"/>
          <a:stretch>
            <a:fillRect/>
          </a:stretch>
        </p:blipFill>
        <p:spPr>
          <a:xfrm>
            <a:off x="1188720" y="457200"/>
            <a:ext cx="6308280" cy="5942160"/>
          </a:xfrm>
          <a:prstGeom prst="rect">
            <a:avLst/>
          </a:prstGeom>
        </p:spPr>
      </p:pic>
      <p:graphicFrame>
        <p:nvGraphicFramePr>
          <p:cNvPr id="38" name="Table 2"/>
          <p:cNvGraphicFramePr/>
          <p:nvPr/>
        </p:nvGraphicFramePr>
        <p:xfrm>
          <a:off x="1188720" y="3566160"/>
          <a:ext cx="6307200" cy="2832480"/>
        </p:xfrm>
        <a:graphic>
          <a:graphicData uri="http://schemas.openxmlformats.org/drawingml/2006/table">
            <a:tbl>
              <a:tblPr/>
              <a:tblGrid>
                <a:gridCol w="6307560"/>
              </a:tblGrid>
              <a:tr h="2832840">
                <a:tc>
                  <a:txBody>
                    <a:bodyPr wrap="none"/>
                    <a:p>
                      <a:r>
                        <a:rPr lang="en-US" sz="3200"/>
                        <a:t>Yay! Today is the start of a new semester. </a:t>
                      </a:r>
                      <a:endParaRPr/>
                    </a:p>
                    <a:p>
                      <a:endParaRPr/>
                    </a:p>
                    <a:p>
                      <a:r>
                        <a:rPr lang="en-US" sz="3200"/>
                        <a:t>It's always nice to start fresh :) </a:t>
                      </a:r>
                      <a:endParaRPr/>
                    </a:p>
                  </a:txBody>
                  <a:tcPr/>
                </a:tc>
              </a:tr>
            </a:tbl>
          </a:graphicData>
        </a:graphic>
      </p:graphicFrame>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aphicFrame>
        <p:nvGraphicFramePr>
          <p:cNvPr id="39" name="Table 1"/>
          <p:cNvGraphicFramePr/>
          <p:nvPr/>
        </p:nvGraphicFramePr>
        <p:xfrm>
          <a:off x="3297240" y="244080"/>
          <a:ext cx="5576400" cy="6548400"/>
        </p:xfrm>
        <a:graphic>
          <a:graphicData uri="http://schemas.openxmlformats.org/drawingml/2006/table">
            <a:tbl>
              <a:tblPr/>
              <a:tblGrid>
                <a:gridCol w="5576760"/>
              </a:tblGrid>
              <a:tr h="6548760">
                <a:tc>
                  <a:txBody>
                    <a:bodyPr wrap="none"/>
                    <a:p>
                      <a:r>
                        <a:rPr lang="en-US" sz="2400"/>
                        <a:t>Paragraph: At six in the morning she was led out, barefoot, and clad only in a loose garment, with a halter around her neck. From Notre Dame, she was taken away in a wagon, in which I saw her lying on the straw, with the doctor on one side of her and executioner on the other; the sight of her struck me with horror. I am told that she mounted the scaffold with a firm step and died as she had lived, resolutely, and without fear or emotion. </a:t>
                      </a:r>
                      <a:endParaRPr/>
                    </a:p>
                    <a:p>
                      <a:endParaRPr/>
                    </a:p>
                    <a:p>
                      <a:r>
                        <a:rPr lang="en-US" sz="2400">
                          <a:solidFill>
                            <a:srgbClr val="ff0000"/>
                          </a:solidFill>
                        </a:rPr>
                        <a:t>Who:</a:t>
                      </a:r>
                      <a:endParaRPr/>
                    </a:p>
                    <a:p>
                      <a:r>
                        <a:rPr lang="en-US" sz="2400">
                          <a:solidFill>
                            <a:srgbClr val="ff0000"/>
                          </a:solidFill>
                        </a:rPr>
                        <a:t>What:</a:t>
                      </a:r>
                      <a:endParaRPr/>
                    </a:p>
                    <a:p>
                      <a:r>
                        <a:rPr lang="en-US" sz="2400">
                          <a:solidFill>
                            <a:srgbClr val="ff0000"/>
                          </a:solidFill>
                        </a:rPr>
                        <a:t>Where:</a:t>
                      </a:r>
                      <a:endParaRPr/>
                    </a:p>
                    <a:p>
                      <a:r>
                        <a:rPr lang="en-US" sz="2400">
                          <a:solidFill>
                            <a:srgbClr val="ff0000"/>
                          </a:solidFill>
                        </a:rPr>
                        <a:t>When:</a:t>
                      </a:r>
                      <a:endParaRPr/>
                    </a:p>
                    <a:p>
                      <a:r>
                        <a:rPr lang="en-US" sz="2400">
                          <a:solidFill>
                            <a:srgbClr val="ff0000"/>
                          </a:solidFill>
                        </a:rPr>
                        <a:t>Why: </a:t>
                      </a:r>
                      <a:endParaRPr/>
                    </a:p>
                    <a:p>
                      <a:r>
                        <a:rPr lang="en-US" sz="2400">
                          <a:solidFill>
                            <a:srgbClr val="ff0000"/>
                          </a:solidFill>
                        </a:rPr>
                        <a:t>How:</a:t>
                      </a:r>
                      <a:endParaRPr/>
                    </a:p>
                  </a:txBody>
                  <a:tcPr/>
                </a:tc>
              </a:tr>
            </a:tbl>
          </a:graphicData>
        </a:graphic>
      </p:graphicFrame>
      <p:graphicFrame>
        <p:nvGraphicFramePr>
          <p:cNvPr id="40" name="Table 2"/>
          <p:cNvGraphicFramePr/>
          <p:nvPr/>
        </p:nvGraphicFramePr>
        <p:xfrm>
          <a:off x="161280" y="3096720"/>
          <a:ext cx="2762280" cy="3150000"/>
        </p:xfrm>
        <a:graphic>
          <a:graphicData uri="http://schemas.openxmlformats.org/drawingml/2006/table">
            <a:tbl>
              <a:tblPr/>
              <a:tblGrid>
                <a:gridCol w="2762640"/>
              </a:tblGrid>
              <a:tr h="3150360">
                <a:tc>
                  <a:txBody>
                    <a:bodyPr wrap="none"/>
                    <a:p>
                      <a:r>
                        <a:rPr lang="en-US" sz="2400"/>
                        <a:t>1. </a:t>
                      </a:r>
                      <a:r>
                        <a:rPr lang="en-US" sz="2400">
                          <a:solidFill>
                            <a:srgbClr val="ff0000"/>
                          </a:solidFill>
                        </a:rPr>
                        <a:t>Read the paragraph </a:t>
                      </a:r>
                      <a:endParaRPr/>
                    </a:p>
                    <a:p>
                      <a:r>
                        <a:rPr lang="en-US" sz="2400">
                          <a:solidFill>
                            <a:srgbClr val="ff0000"/>
                          </a:solidFill>
                        </a:rPr>
                        <a:t>2. Answer the 5Ws and 1H</a:t>
                      </a:r>
                      <a:endParaRPr/>
                    </a:p>
                    <a:p>
                      <a:r>
                        <a:rPr lang="en-US" sz="2400">
                          <a:solidFill>
                            <a:srgbClr val="ff0000"/>
                          </a:solidFill>
                        </a:rPr>
                        <a:t>3. Write a 10 words or less </a:t>
                      </a:r>
                      <a:r>
                        <a:rPr lang="en-US" sz="2400">
                          <a:solidFill>
                            <a:srgbClr val="000000"/>
                          </a:solidFill>
                        </a:rPr>
                        <a:t>sentence summary that  answers the 5 Ws and 1H. </a:t>
                      </a:r>
                      <a:endParaRPr/>
                    </a:p>
                  </a:txBody>
                  <a:tcPr/>
                </a:tc>
              </a:tr>
            </a:tbl>
          </a:graphicData>
        </a:graphic>
      </p:graphicFrame>
      <p:graphicFrame>
        <p:nvGraphicFramePr>
          <p:cNvPr id="41" name="Table 3"/>
          <p:cNvGraphicFramePr/>
          <p:nvPr/>
        </p:nvGraphicFramePr>
        <p:xfrm>
          <a:off x="207360" y="76680"/>
          <a:ext cx="2900520" cy="2912040"/>
        </p:xfrm>
        <a:graphic>
          <a:graphicData uri="http://schemas.openxmlformats.org/drawingml/2006/table">
            <a:tbl>
              <a:tblPr/>
              <a:tblGrid>
                <a:gridCol w="2900880"/>
              </a:tblGrid>
              <a:tr h="2912400">
                <a:tc>
                  <a:txBody>
                    <a:bodyPr wrap="none"/>
                    <a:p>
                      <a:r>
                        <a:rPr lang="en-US"/>
                        <a:t>Wed Jan 30 and Thur Jan 31</a:t>
                      </a:r>
                      <a:endParaRPr/>
                    </a:p>
                    <a:p>
                      <a:endParaRPr/>
                    </a:p>
                    <a:p>
                      <a:r>
                        <a:rPr lang="en-US"/>
                        <a:t>Agenda: </a:t>
                      </a:r>
                      <a:endParaRPr/>
                    </a:p>
                    <a:p>
                      <a:r>
                        <a:rPr lang="en-US"/>
                        <a:t>Finish Rough Draft</a:t>
                      </a:r>
                      <a:endParaRPr/>
                    </a:p>
                    <a:p>
                      <a:r>
                        <a:rPr lang="en-US"/>
                        <a:t>Color Coding</a:t>
                      </a:r>
                      <a:endParaRPr/>
                    </a:p>
                    <a:p>
                      <a:r>
                        <a:rPr lang="en-US"/>
                        <a:t>Self/Peer Edit</a:t>
                      </a:r>
                      <a:endParaRPr/>
                    </a:p>
                    <a:p>
                      <a:endParaRPr/>
                    </a:p>
                    <a:p>
                      <a:r>
                        <a:rPr lang="en-US"/>
                        <a:t>Homework</a:t>
                      </a:r>
                      <a:endParaRPr/>
                    </a:p>
                    <a:p>
                      <a:r>
                        <a:rPr lang="en-US"/>
                        <a:t>Type Round Two Rough Draft</a:t>
                      </a:r>
                      <a:endParaRPr/>
                    </a:p>
                  </a:txBody>
                  <a:tcPr/>
                </a:tc>
              </a:tr>
            </a:tbl>
          </a:graphicData>
        </a:graphic>
      </p:graphicFrame>
    </p:spTree>
  </p:cSld>
</p:sld>
</file>

<file path=ppt/slides/slide4.xml><?xml version="1.0" encoding="utf-8"?>
<p:sld xmlns:a="http://schemas.openxmlformats.org/drawingml/2006/main" xmlns:p="http://schemas.openxmlformats.org/presentationml/2006/main" xmlns:r="http://schemas.openxmlformats.org/officeDocument/2006/relationships" show="0">
  <p:cSld>
    <p:spTree>
      <p:nvGrpSpPr>
        <p:cNvPr id="1" name=""/>
        <p:cNvGrpSpPr/>
        <p:nvPr/>
      </p:nvGrpSpPr>
      <p:grpSpPr>
        <a:xfrm>
          <a:off x="0" y="0"/>
          <a:ext cx="0" cy="0"/>
          <a:chOff x="0" y="0"/>
          <a:chExt cx="0" cy="0"/>
        </a:xfrm>
      </p:grpSpPr>
      <p:sp>
        <p:nvSpPr>
          <p:cNvPr id="42" name="TextShape 1"/>
          <p:cNvSpPr txBox="1"/>
          <p:nvPr/>
        </p:nvSpPr>
        <p:spPr>
          <a:xfrm>
            <a:off x="3566160" y="274320"/>
            <a:ext cx="4956840" cy="5760720"/>
          </a:xfrm>
          <a:prstGeom prst="rect">
            <a:avLst/>
          </a:prstGeom>
        </p:spPr>
        <p:txBody>
          <a:bodyPr bIns="45000" lIns="90000" rIns="90000" tIns="45000" wrap="none"/>
          <a:p>
            <a:r>
              <a:rPr lang="en-US" sz="2400"/>
              <a:t>This month's topic: "What is your story?"</a:t>
            </a:r>
            <a:endParaRPr/>
          </a:p>
          <a:p>
            <a:r>
              <a:rPr lang="en-US" sz="2400"/>
              <a:t>Think of a significant event in your life that you have been through that you think has given you some wisdom you could impart to someone else. It could be something like parents divorcing, moving, starting at a new school, meeting someone who changed your life, etc.</a:t>
            </a:r>
            <a:endParaRPr/>
          </a:p>
          <a:p>
            <a:endParaRPr/>
          </a:p>
          <a:p>
            <a:endParaRPr/>
          </a:p>
          <a:p>
            <a:r>
              <a:rPr lang="en-US" sz="2400"/>
              <a:t>Use that event to tell your story in a 40 word response.</a:t>
            </a:r>
            <a:r>
              <a:rPr lang="en-US"/>
              <a:t> </a:t>
            </a:r>
            <a:endParaRPr/>
          </a:p>
        </p:txBody>
      </p:sp>
      <p:graphicFrame>
        <p:nvGraphicFramePr>
          <p:cNvPr id="43" name="Table 2"/>
          <p:cNvGraphicFramePr/>
          <p:nvPr/>
        </p:nvGraphicFramePr>
        <p:xfrm>
          <a:off x="368640" y="717120"/>
          <a:ext cx="2718000" cy="5122800"/>
        </p:xfrm>
        <a:graphic>
          <a:graphicData uri="http://schemas.openxmlformats.org/drawingml/2006/table">
            <a:tbl>
              <a:tblPr/>
              <a:tblGrid>
                <a:gridCol w="2718360"/>
              </a:tblGrid>
              <a:tr h="5123160">
                <a:tc>
                  <a:txBody>
                    <a:bodyPr wrap="none"/>
                    <a:p>
                      <a:r>
                        <a:rPr lang="en-US"/>
                        <a:t>Fri Feb 1 and Mon Feb 4</a:t>
                      </a:r>
                      <a:endParaRPr/>
                    </a:p>
                    <a:p>
                      <a:endParaRPr/>
                    </a:p>
                    <a:p>
                      <a:r>
                        <a:rPr lang="en-US"/>
                        <a:t>Agenda: </a:t>
                      </a:r>
                      <a:endParaRPr/>
                    </a:p>
                    <a:p>
                      <a:r>
                        <a:rPr lang="en-US"/>
                        <a:t>Answer Quick Questions</a:t>
                      </a:r>
                      <a:endParaRPr/>
                    </a:p>
                    <a:p>
                      <a:r>
                        <a:rPr lang="en-US"/>
                        <a:t>Round Robin Peer Edits</a:t>
                      </a:r>
                      <a:endParaRPr/>
                    </a:p>
                    <a:p>
                      <a:endParaRPr/>
                    </a:p>
                    <a:p>
                      <a:r>
                        <a:rPr lang="en-US"/>
                        <a:t>Homework</a:t>
                      </a:r>
                      <a:endParaRPr/>
                    </a:p>
                    <a:p>
                      <a:r>
                        <a:rPr lang="en-US"/>
                        <a:t>Type Round Three Drafts due </a:t>
                      </a:r>
                      <a:endParaRPr/>
                    </a:p>
                  </a:txBody>
                  <a:tcPr/>
                </a:tc>
              </a:tr>
            </a:tbl>
          </a:graphicData>
        </a:graphic>
      </p:graphicFrame>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4" name="TextShape 1"/>
          <p:cNvSpPr txBox="1"/>
          <p:nvPr/>
        </p:nvSpPr>
        <p:spPr>
          <a:xfrm>
            <a:off x="640080" y="274320"/>
            <a:ext cx="7882920" cy="5760720"/>
          </a:xfrm>
          <a:prstGeom prst="rect">
            <a:avLst/>
          </a:prstGeom>
        </p:spPr>
        <p:txBody>
          <a:bodyPr bIns="45000" lIns="90000" rIns="90000" tIns="45000" wrap="none"/>
          <a:p>
            <a:r>
              <a:rPr lang="en-US" sz="2400"/>
              <a:t>Round 1: Check formatting. MLA Make suggestions. </a:t>
            </a:r>
            <a:endParaRPr/>
          </a:p>
          <a:p>
            <a:endParaRPr/>
          </a:p>
          <a:p>
            <a:r>
              <a:rPr lang="en-US" sz="2400"/>
              <a:t>Round 2: Color Coding and Checklist</a:t>
            </a:r>
            <a:endParaRPr/>
          </a:p>
          <a:p>
            <a:endParaRPr/>
          </a:p>
          <a:p>
            <a:r>
              <a:rPr lang="en-US" sz="2400"/>
              <a:t>Round 3: Check for contractions and anything that is not in the 3rd person. Inform student of any other mistakes. </a:t>
            </a:r>
            <a:endParaRPr/>
          </a:p>
          <a:p>
            <a:endParaRPr/>
          </a:p>
          <a:p>
            <a:r>
              <a:rPr lang="en-US" sz="2400"/>
              <a:t>Round 4: Read through essays and just make general suggestions. </a:t>
            </a:r>
            <a:endParaRPr/>
          </a:p>
          <a:p>
            <a:endParaRPr/>
          </a:p>
          <a:p>
            <a:r>
              <a:rPr lang="en-US" sz="2400"/>
              <a:t>Round 5: Based on the rubric, explain what grade the student would receive. </a:t>
            </a:r>
            <a:r>
              <a:rPr lang="en-US"/>
              <a:t> </a:t>
            </a:r>
            <a:endParaRPr/>
          </a:p>
        </p:txBody>
      </p:sp>
    </p:spTree>
  </p:cSld>
  <p:timing>
    <p:tnLst>
      <p:par>
        <p:cTn dur="indefinite" id="1" nodeType="tmRoot" restart="never">
          <p:childTnLst>
            <p:seq>
              <p:cTn id="2" nodeType="mainSeq">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