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2" r:id="rId21"/>
    <p:sldId id="323" r:id="rId22"/>
    <p:sldId id="259" r:id="rId23"/>
    <p:sldId id="283" r:id="rId24"/>
    <p:sldId id="293" r:id="rId25"/>
    <p:sldId id="292" r:id="rId26"/>
    <p:sldId id="284" r:id="rId27"/>
    <p:sldId id="321" r:id="rId28"/>
    <p:sldId id="322" r:id="rId29"/>
    <p:sldId id="285" r:id="rId30"/>
    <p:sldId id="286" r:id="rId31"/>
    <p:sldId id="307" r:id="rId32"/>
    <p:sldId id="287" r:id="rId33"/>
    <p:sldId id="288" r:id="rId34"/>
    <p:sldId id="289"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2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099E1A-A479-4511-8785-18C7049E7FD1}"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DE33-EB75-43A9-935C-5AAF6D5FC24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99E1A-A479-4511-8785-18C7049E7FD1}"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DE33-EB75-43A9-935C-5AAF6D5FC2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99E1A-A479-4511-8785-18C7049E7FD1}"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DE33-EB75-43A9-935C-5AAF6D5FC2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0169133-9030-4822-B973-5C2C3434DD3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99E1A-A479-4511-8785-18C7049E7FD1}"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DE33-EB75-43A9-935C-5AAF6D5FC2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099E1A-A479-4511-8785-18C7049E7FD1}"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DE33-EB75-43A9-935C-5AAF6D5FC24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099E1A-A479-4511-8785-18C7049E7FD1}" type="datetimeFigureOut">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DE33-EB75-43A9-935C-5AAF6D5FC2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099E1A-A479-4511-8785-18C7049E7FD1}" type="datetimeFigureOut">
              <a:rPr lang="en-US" smtClean="0"/>
              <a:t>8/26/2012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0DE33-EB75-43A9-935C-5AAF6D5FC2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099E1A-A479-4511-8785-18C7049E7FD1}" type="datetimeFigureOut">
              <a:rPr lang="en-US" smtClean="0"/>
              <a:t>8/26/2012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0DE33-EB75-43A9-935C-5AAF6D5FC2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99E1A-A479-4511-8785-18C7049E7FD1}" type="datetimeFigureOut">
              <a:rPr lang="en-US" smtClean="0"/>
              <a:t>8/26/2012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0DE33-EB75-43A9-935C-5AAF6D5FC2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99E1A-A479-4511-8785-18C7049E7FD1}" type="datetimeFigureOut">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DE33-EB75-43A9-935C-5AAF6D5FC2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99E1A-A479-4511-8785-18C7049E7FD1}" type="datetimeFigureOut">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DE33-EB75-43A9-935C-5AAF6D5FC2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99E1A-A479-4511-8785-18C7049E7FD1}" type="datetimeFigureOut">
              <a:rPr lang="en-US" smtClean="0"/>
              <a:t>8/26/2012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0DE33-EB75-43A9-935C-5AAF6D5FC2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imgres?imgurl=http://themusicninja.com/wp-content/uploads/2009/08/rainbow_abstract-93602.jpg&amp;imgrefurl=http://www.themusicninja.com/tag/electro-pop/&amp;usg=__MY-kHwt73yu_J1R45NQGIOMctaU=&amp;h=329&amp;w=450&amp;sz=69&amp;hl=en&amp;start=8&amp;zoom=1&amp;um=1&amp;itbs=1&amp;tbnid=oq1YK2KLsmUraM:&amp;tbnh=93&amp;tbnw=127&amp;prev=/images%3Fq%3Dabstract%2Bphotos%26um%3D1%26hl%3Den%26safe%3Dactive%26rlz%3D1T4SKPB_enUS285%26tbs%3Disch:1" TargetMode="External"/><Relationship Id="rId2" Type="http://schemas.openxmlformats.org/officeDocument/2006/relationships/hyperlink" Target="http://www.google.com/imgres?imgurl=http://judithwalker.co.uk/minds_eye2.jpg&amp;imgrefurl=http://judithwalker.co.uk/theeyeseries.html&amp;usg=__uNFmxCqfsCfPHf6Zn9HcoYnvtKg=&amp;h=368&amp;w=283&amp;sz=25&amp;hl=en&amp;start=4&amp;zoom=1&amp;um=1&amp;itbs=1&amp;tbnid=Qu5mTrcR92Fl0M:&amp;tbnh=122&amp;tbnw=94&amp;prev=/images%3Fq%3Dmind%2527s%2Beye%2Bphotos%26um%3D1%26hl%3Den%26safe%3Dactive%26rlz%3D1T4SKPB_enUS285%26tbs%3Disch:1"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gif"/><Relationship Id="rId7" Type="http://schemas.openxmlformats.org/officeDocument/2006/relationships/hyperlink" Target="http://www.arcamax.com/newspics/12/1276/127606.gif" TargetMode="External"/><Relationship Id="rId2" Type="http://schemas.openxmlformats.org/officeDocument/2006/relationships/slideLayout" Target="../slideLayouts/slideLayout4.xml"/><Relationship Id="rId1" Type="http://schemas.openxmlformats.org/officeDocument/2006/relationships/audio" Target="file:///C:\Documents%20and%20Settings\Ann%20Taylor\My%20Music\Unknown%20Artist\Unknown%20Album%20(5-13-2010%209-22-39%20AM)\10%20Track%2010.wma" TargetMode="Externa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6.png"/><Relationship Id="rId4" Type="http://schemas.openxmlformats.org/officeDocument/2006/relationships/image" Target="../media/image2.gif"/><Relationship Id="rId9" Type="http://schemas.openxmlformats.org/officeDocument/2006/relationships/hyperlink" Target="http://www.arcamax.comhttp/www.arcamax.com/newspics/9/945/94526.gi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rcamax.com/cgi-bin/news/pic/35797/568932"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enArghMlkWY&amp;feature=fvwrel" TargetMode="External"/><Relationship Id="rId2" Type="http://schemas.openxmlformats.org/officeDocument/2006/relationships/hyperlink" Target="http://www.youtube.com/watch?v=9d_fd65IVzQ&amp;feature=related"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6141" name="Group 173"/>
          <p:cNvGraphicFramePr>
            <a:graphicFrameLocks noGrp="1"/>
          </p:cNvGraphicFramePr>
          <p:nvPr/>
        </p:nvGraphicFramePr>
        <p:xfrm>
          <a:off x="6553200" y="2590800"/>
          <a:ext cx="1543050" cy="517880"/>
        </p:xfrm>
        <a:graphic>
          <a:graphicData uri="http://schemas.openxmlformats.org/drawingml/2006/table">
            <a:tbl>
              <a:tblPr/>
              <a:tblGrid>
                <a:gridCol w="514350"/>
                <a:gridCol w="514350"/>
                <a:gridCol w="51435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6115" name="Group 147"/>
          <p:cNvGraphicFramePr>
            <a:graphicFrameLocks noGrp="1"/>
          </p:cNvGraphicFramePr>
          <p:nvPr/>
        </p:nvGraphicFramePr>
        <p:xfrm>
          <a:off x="457200" y="1219200"/>
          <a:ext cx="533400" cy="1752600"/>
        </p:xfrm>
        <a:graphic>
          <a:graphicData uri="http://schemas.openxmlformats.org/drawingml/2006/table">
            <a:tbl>
              <a:tblPr/>
              <a:tblGrid>
                <a:gridCol w="533400"/>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6116" name="Group 148"/>
          <p:cNvGraphicFramePr>
            <a:graphicFrameLocks noGrp="1"/>
          </p:cNvGraphicFramePr>
          <p:nvPr/>
        </p:nvGraphicFramePr>
        <p:xfrm>
          <a:off x="8153400" y="1371600"/>
          <a:ext cx="533400" cy="1752600"/>
        </p:xfrm>
        <a:graphic>
          <a:graphicData uri="http://schemas.openxmlformats.org/drawingml/2006/table">
            <a:tbl>
              <a:tblPr/>
              <a:tblGrid>
                <a:gridCol w="533400"/>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6154" name="Group 186"/>
          <p:cNvGraphicFramePr>
            <a:graphicFrameLocks noGrp="1"/>
          </p:cNvGraphicFramePr>
          <p:nvPr/>
        </p:nvGraphicFramePr>
        <p:xfrm>
          <a:off x="6553200" y="1371600"/>
          <a:ext cx="1543050" cy="517880"/>
        </p:xfrm>
        <a:graphic>
          <a:graphicData uri="http://schemas.openxmlformats.org/drawingml/2006/table">
            <a:tbl>
              <a:tblPr/>
              <a:tblGrid>
                <a:gridCol w="514350"/>
                <a:gridCol w="514350"/>
                <a:gridCol w="51435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6164" name="Group 196"/>
          <p:cNvGraphicFramePr>
            <a:graphicFrameLocks noGrp="1"/>
          </p:cNvGraphicFramePr>
          <p:nvPr/>
        </p:nvGraphicFramePr>
        <p:xfrm>
          <a:off x="990600" y="1219200"/>
          <a:ext cx="1543050" cy="517880"/>
        </p:xfrm>
        <a:graphic>
          <a:graphicData uri="http://schemas.openxmlformats.org/drawingml/2006/table">
            <a:tbl>
              <a:tblPr/>
              <a:tblGrid>
                <a:gridCol w="514350"/>
                <a:gridCol w="514350"/>
                <a:gridCol w="51435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6174" name="Group 206"/>
          <p:cNvGraphicFramePr>
            <a:graphicFrameLocks noGrp="1"/>
          </p:cNvGraphicFramePr>
          <p:nvPr/>
        </p:nvGraphicFramePr>
        <p:xfrm>
          <a:off x="990600" y="2438400"/>
          <a:ext cx="1543050" cy="517880"/>
        </p:xfrm>
        <a:graphic>
          <a:graphicData uri="http://schemas.openxmlformats.org/drawingml/2006/table">
            <a:tbl>
              <a:tblPr/>
              <a:tblGrid>
                <a:gridCol w="514350"/>
                <a:gridCol w="514350"/>
                <a:gridCol w="51435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6261" name="Group 293"/>
          <p:cNvGraphicFramePr>
            <a:graphicFrameLocks noGrp="1"/>
          </p:cNvGraphicFramePr>
          <p:nvPr/>
        </p:nvGraphicFramePr>
        <p:xfrm>
          <a:off x="3581400" y="2590800"/>
          <a:ext cx="2336800" cy="517880"/>
        </p:xfrm>
        <a:graphic>
          <a:graphicData uri="http://schemas.openxmlformats.org/drawingml/2006/table">
            <a:tbl>
              <a:tblPr/>
              <a:tblGrid>
                <a:gridCol w="584200"/>
                <a:gridCol w="584200"/>
                <a:gridCol w="584200"/>
                <a:gridCol w="58420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6255" name="Group 287"/>
          <p:cNvGraphicFramePr>
            <a:graphicFrameLocks noGrp="1"/>
          </p:cNvGraphicFramePr>
          <p:nvPr/>
        </p:nvGraphicFramePr>
        <p:xfrm>
          <a:off x="3581400" y="1524000"/>
          <a:ext cx="533400" cy="1036638"/>
        </p:xfrm>
        <a:graphic>
          <a:graphicData uri="http://schemas.openxmlformats.org/drawingml/2006/table">
            <a:tbl>
              <a:tblPr/>
              <a:tblGrid>
                <a:gridCol w="533400"/>
              </a:tblGrid>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34" marB="4573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34" marB="4573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6256" name="Group 288"/>
          <p:cNvGraphicFramePr>
            <a:graphicFrameLocks noGrp="1"/>
          </p:cNvGraphicFramePr>
          <p:nvPr/>
        </p:nvGraphicFramePr>
        <p:xfrm>
          <a:off x="5334000" y="1524000"/>
          <a:ext cx="533400" cy="1036638"/>
        </p:xfrm>
        <a:graphic>
          <a:graphicData uri="http://schemas.openxmlformats.org/drawingml/2006/table">
            <a:tbl>
              <a:tblPr/>
              <a:tblGrid>
                <a:gridCol w="533400"/>
              </a:tblGrid>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34" marB="4573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34" marB="4573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6235" name="Group 267"/>
          <p:cNvGraphicFramePr>
            <a:graphicFrameLocks noGrp="1"/>
          </p:cNvGraphicFramePr>
          <p:nvPr/>
        </p:nvGraphicFramePr>
        <p:xfrm>
          <a:off x="6248400" y="4876800"/>
          <a:ext cx="1981200" cy="517880"/>
        </p:xfrm>
        <a:graphic>
          <a:graphicData uri="http://schemas.openxmlformats.org/drawingml/2006/table">
            <a:tbl>
              <a:tblPr/>
              <a:tblGrid>
                <a:gridCol w="660400"/>
                <a:gridCol w="660400"/>
                <a:gridCol w="66040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6245" name="Group 277"/>
          <p:cNvGraphicFramePr>
            <a:graphicFrameLocks noGrp="1"/>
          </p:cNvGraphicFramePr>
          <p:nvPr/>
        </p:nvGraphicFramePr>
        <p:xfrm>
          <a:off x="990600" y="4876800"/>
          <a:ext cx="1981200" cy="517880"/>
        </p:xfrm>
        <a:graphic>
          <a:graphicData uri="http://schemas.openxmlformats.org/drawingml/2006/table">
            <a:tbl>
              <a:tblPr/>
              <a:tblGrid>
                <a:gridCol w="660400"/>
                <a:gridCol w="660400"/>
                <a:gridCol w="66040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580" marB="45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82" name="Rectangle 294"/>
          <p:cNvSpPr>
            <a:spLocks noChangeArrowheads="1"/>
          </p:cNvSpPr>
          <p:nvPr/>
        </p:nvSpPr>
        <p:spPr bwMode="auto">
          <a:xfrm>
            <a:off x="3886200" y="381000"/>
            <a:ext cx="1676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3" name="WordArt 295"/>
          <p:cNvSpPr>
            <a:spLocks noChangeArrowheads="1" noChangeShapeType="1" noTextEdit="1"/>
          </p:cNvSpPr>
          <p:nvPr/>
        </p:nvSpPr>
        <p:spPr bwMode="auto">
          <a:xfrm rot="10800000">
            <a:off x="4114800" y="533400"/>
            <a:ext cx="1143000" cy="2508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Advisory</a:t>
            </a:r>
          </a:p>
        </p:txBody>
      </p:sp>
      <p:sp>
        <p:nvSpPr>
          <p:cNvPr id="3184" name="WordArt 296"/>
          <p:cNvSpPr>
            <a:spLocks noChangeArrowheads="1" noChangeShapeType="1" noTextEdit="1"/>
          </p:cNvSpPr>
          <p:nvPr/>
        </p:nvSpPr>
        <p:spPr bwMode="auto">
          <a:xfrm>
            <a:off x="1476375" y="1489075"/>
            <a:ext cx="6191250" cy="38862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rgbClr val="FFFFFF"/>
              </a:solidFill>
              <a:latin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r>
              <a:rPr lang="en-US" smtClean="0"/>
              <a:t>Now, cross out the word </a:t>
            </a:r>
            <a:r>
              <a:rPr lang="en-US" i="1" smtClean="0"/>
              <a:t>have</a:t>
            </a:r>
            <a:r>
              <a:rPr lang="en-US" smtClean="0"/>
              <a:t> from the first sentence and </a:t>
            </a:r>
            <a:r>
              <a:rPr lang="en-US" i="1" smtClean="0"/>
              <a:t>replace</a:t>
            </a:r>
            <a:r>
              <a:rPr lang="en-US" smtClean="0"/>
              <a:t> it with </a:t>
            </a:r>
            <a:r>
              <a:rPr lang="en-US" i="1" smtClean="0"/>
              <a:t>choose.</a:t>
            </a:r>
          </a:p>
          <a:p>
            <a:r>
              <a:rPr lang="en-US" smtClean="0"/>
              <a:t>Now, cross out </a:t>
            </a:r>
            <a:r>
              <a:rPr lang="en-US" i="1" smtClean="0"/>
              <a:t>can’t</a:t>
            </a:r>
            <a:r>
              <a:rPr lang="en-US" smtClean="0"/>
              <a:t> and replace it with </a:t>
            </a:r>
            <a:r>
              <a:rPr lang="en-US" i="1" smtClean="0"/>
              <a:t>I don’t want to.</a:t>
            </a:r>
          </a:p>
          <a:p>
            <a:r>
              <a:rPr lang="en-US" smtClean="0"/>
              <a:t>Raise your hand if you agree with your sentences.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ChangeArrowheads="1"/>
          </p:cNvSpPr>
          <p:nvPr/>
        </p:nvSpPr>
        <p:spPr bwMode="auto">
          <a:xfrm>
            <a:off x="4648200" y="1295400"/>
            <a:ext cx="228600" cy="152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195" name="Rectangle 3"/>
          <p:cNvSpPr>
            <a:spLocks noGrp="1" noChangeArrowheads="1"/>
          </p:cNvSpPr>
          <p:nvPr>
            <p:ph type="body" idx="1"/>
          </p:nvPr>
        </p:nvSpPr>
        <p:spPr>
          <a:xfrm>
            <a:off x="1981200" y="381000"/>
            <a:ext cx="6934200" cy="6248400"/>
          </a:xfrm>
        </p:spPr>
        <p:txBody>
          <a:bodyPr/>
          <a:lstStyle/>
          <a:p>
            <a:pPr eaLnBrk="1" hangingPunct="1">
              <a:lnSpc>
                <a:spcPct val="80000"/>
              </a:lnSpc>
              <a:buFontTx/>
              <a:buNone/>
            </a:pPr>
            <a:r>
              <a:rPr lang="en-US" sz="2000" smtClean="0">
                <a:latin typeface="Comic Sans MS" pitchFamily="66" charset="0"/>
              </a:rPr>
              <a:t>Prompt:</a:t>
            </a:r>
          </a:p>
          <a:p>
            <a:pPr eaLnBrk="1" hangingPunct="1">
              <a:lnSpc>
                <a:spcPct val="80000"/>
              </a:lnSpc>
              <a:buFontTx/>
              <a:buNone/>
            </a:pPr>
            <a:r>
              <a:rPr lang="en-US" sz="2600" smtClean="0">
                <a:solidFill>
                  <a:schemeClr val="hlink"/>
                </a:solidFill>
                <a:latin typeface="Ravie" pitchFamily="82" charset="0"/>
              </a:rPr>
              <a:t>Take a few minutes to think about your sentences. What was your first response? Did the discussion change your mind? How do you feel about the sentences? If you would like to talk about this more with me, make a note. </a:t>
            </a:r>
          </a:p>
          <a:p>
            <a:pPr eaLnBrk="1" hangingPunct="1">
              <a:lnSpc>
                <a:spcPct val="80000"/>
              </a:lnSpc>
              <a:buFontTx/>
              <a:buNone/>
            </a:pPr>
            <a:endParaRPr lang="en-US" sz="2000" smtClean="0">
              <a:latin typeface="Comic Sans MS" pitchFamily="66" charset="0"/>
            </a:endParaRPr>
          </a:p>
          <a:p>
            <a:pPr eaLnBrk="1" hangingPunct="1">
              <a:lnSpc>
                <a:spcPct val="80000"/>
              </a:lnSpc>
              <a:buFontTx/>
              <a:buNone/>
            </a:pPr>
            <a:r>
              <a:rPr lang="en-US" sz="2000" smtClean="0">
                <a:latin typeface="Comic Sans MS" pitchFamily="66" charset="0"/>
              </a:rPr>
              <a:t>Shoot for the grade you want to earn:</a:t>
            </a:r>
          </a:p>
          <a:p>
            <a:pPr eaLnBrk="1" hangingPunct="1">
              <a:lnSpc>
                <a:spcPct val="80000"/>
              </a:lnSpc>
              <a:buFontTx/>
              <a:buNone/>
            </a:pPr>
            <a:r>
              <a:rPr lang="en-US" sz="1600" b="1" u="sng" smtClean="0"/>
              <a:t>A = </a:t>
            </a:r>
            <a:r>
              <a:rPr lang="en-US" sz="1600" smtClean="0"/>
              <a:t> your paragraph must be at least 5 sentences and 75+ words in length.</a:t>
            </a:r>
          </a:p>
          <a:p>
            <a:pPr eaLnBrk="1" hangingPunct="1">
              <a:lnSpc>
                <a:spcPct val="80000"/>
              </a:lnSpc>
              <a:buFontTx/>
              <a:buNone/>
            </a:pPr>
            <a:r>
              <a:rPr lang="en-US" sz="1600" b="1" u="sng" smtClean="0"/>
              <a:t>B = </a:t>
            </a:r>
            <a:r>
              <a:rPr lang="en-US" sz="1600" smtClean="0"/>
              <a:t>Four sentences and/or 50 – 74 words in length.</a:t>
            </a:r>
          </a:p>
          <a:p>
            <a:pPr eaLnBrk="1" hangingPunct="1">
              <a:lnSpc>
                <a:spcPct val="80000"/>
              </a:lnSpc>
              <a:buFontTx/>
              <a:buNone/>
            </a:pPr>
            <a:r>
              <a:rPr lang="en-US" sz="1600" b="1" u="sng" smtClean="0"/>
              <a:t>C = </a:t>
            </a:r>
            <a:r>
              <a:rPr lang="en-US" sz="1600" smtClean="0"/>
              <a:t> Three sentences and/or 30- 49 words in length.</a:t>
            </a:r>
          </a:p>
          <a:p>
            <a:pPr eaLnBrk="1" hangingPunct="1">
              <a:lnSpc>
                <a:spcPct val="80000"/>
              </a:lnSpc>
              <a:buFontTx/>
              <a:buNone/>
            </a:pPr>
            <a:r>
              <a:rPr lang="en-US" sz="1600" smtClean="0"/>
              <a:t>I will collect your paper today, so don’t put it away.</a:t>
            </a:r>
          </a:p>
        </p:txBody>
      </p:sp>
      <p:pic>
        <p:nvPicPr>
          <p:cNvPr id="8196" name="Picture 4" descr="4938788"/>
          <p:cNvPicPr>
            <a:picLocks noChangeAspect="1" noChangeArrowheads="1" noCrop="1"/>
          </p:cNvPicPr>
          <p:nvPr/>
        </p:nvPicPr>
        <p:blipFill>
          <a:blip r:embed="rId2" cstate="print"/>
          <a:srcRect/>
          <a:stretch>
            <a:fillRect/>
          </a:stretch>
        </p:blipFill>
        <p:spPr bwMode="auto">
          <a:xfrm>
            <a:off x="0" y="2895600"/>
            <a:ext cx="1905000" cy="3733800"/>
          </a:xfrm>
          <a:prstGeom prst="rect">
            <a:avLst/>
          </a:prstGeom>
          <a:noFill/>
          <a:ln w="9525">
            <a:noFill/>
            <a:miter lim="800000"/>
            <a:headEnd/>
            <a:tailEnd/>
          </a:ln>
        </p:spPr>
      </p:pic>
      <p:sp>
        <p:nvSpPr>
          <p:cNvPr id="8197" name="Freeform 5"/>
          <p:cNvSpPr>
            <a:spLocks/>
          </p:cNvSpPr>
          <p:nvPr/>
        </p:nvSpPr>
        <p:spPr bwMode="auto">
          <a:xfrm>
            <a:off x="0" y="2971800"/>
            <a:ext cx="808038" cy="2349500"/>
          </a:xfrm>
          <a:custGeom>
            <a:avLst/>
            <a:gdLst>
              <a:gd name="T0" fmla="*/ 108367603 w 509"/>
              <a:gd name="T1" fmla="*/ 2147483647 h 1804"/>
              <a:gd name="T2" fmla="*/ 297378649 w 509"/>
              <a:gd name="T3" fmla="*/ 2147483647 h 1804"/>
              <a:gd name="T4" fmla="*/ 378023680 w 509"/>
              <a:gd name="T5" fmla="*/ 2147483647 h 1804"/>
              <a:gd name="T6" fmla="*/ 645160443 w 509"/>
              <a:gd name="T7" fmla="*/ 2147483647 h 1804"/>
              <a:gd name="T8" fmla="*/ 887095733 w 509"/>
              <a:gd name="T9" fmla="*/ 2147483647 h 1804"/>
              <a:gd name="T10" fmla="*/ 967740764 w 509"/>
              <a:gd name="T11" fmla="*/ 2015089676 h 1804"/>
              <a:gd name="T12" fmla="*/ 1076108317 w 509"/>
              <a:gd name="T13" fmla="*/ 1870911944 h 1804"/>
              <a:gd name="T14" fmla="*/ 1156753348 w 509"/>
              <a:gd name="T15" fmla="*/ 1670760385 h 1804"/>
              <a:gd name="T16" fmla="*/ 1209675855 w 509"/>
              <a:gd name="T17" fmla="*/ 1616482261 h 1804"/>
              <a:gd name="T18" fmla="*/ 1237398378 w 509"/>
              <a:gd name="T19" fmla="*/ 1562202835 h 1804"/>
              <a:gd name="T20" fmla="*/ 1209675855 w 509"/>
              <a:gd name="T21" fmla="*/ 42405608 h 1804"/>
              <a:gd name="T22" fmla="*/ 1023184222 w 509"/>
              <a:gd name="T23" fmla="*/ 61063561 h 1804"/>
              <a:gd name="T24" fmla="*/ 834173225 w 509"/>
              <a:gd name="T25" fmla="*/ 188279114 h 1804"/>
              <a:gd name="T26" fmla="*/ 725805473 w 509"/>
              <a:gd name="T27" fmla="*/ 332455544 h 1804"/>
              <a:gd name="T28" fmla="*/ 564515412 w 509"/>
              <a:gd name="T29" fmla="*/ 585189605 h 1804"/>
              <a:gd name="T30" fmla="*/ 297378649 w 509"/>
              <a:gd name="T31" fmla="*/ 1562202835 h 1804"/>
              <a:gd name="T32" fmla="*/ 189012634 w 509"/>
              <a:gd name="T33" fmla="*/ 2147483647 h 1804"/>
              <a:gd name="T34" fmla="*/ 136088539 w 509"/>
              <a:gd name="T35" fmla="*/ 2147483647 h 1804"/>
              <a:gd name="T36" fmla="*/ 0 w 509"/>
              <a:gd name="T37" fmla="*/ 2147483647 h 1804"/>
              <a:gd name="T38" fmla="*/ 27722535 w 509"/>
              <a:gd name="T39" fmla="*/ 2147483647 h 1804"/>
              <a:gd name="T40" fmla="*/ 108367603 w 509"/>
              <a:gd name="T41" fmla="*/ 2147483647 h 18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9"/>
              <a:gd name="T64" fmla="*/ 0 h 1804"/>
              <a:gd name="T65" fmla="*/ 509 w 509"/>
              <a:gd name="T66" fmla="*/ 1804 h 18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9" h="1804">
                <a:moveTo>
                  <a:pt x="43" y="1775"/>
                </a:moveTo>
                <a:cubicBezTo>
                  <a:pt x="68" y="1757"/>
                  <a:pt x="93" y="1739"/>
                  <a:pt x="118" y="1721"/>
                </a:cubicBezTo>
                <a:cubicBezTo>
                  <a:pt x="128" y="1714"/>
                  <a:pt x="150" y="1700"/>
                  <a:pt x="150" y="1700"/>
                </a:cubicBezTo>
                <a:cubicBezTo>
                  <a:pt x="193" y="1635"/>
                  <a:pt x="222" y="1566"/>
                  <a:pt x="256" y="1497"/>
                </a:cubicBezTo>
                <a:cubicBezTo>
                  <a:pt x="272" y="1419"/>
                  <a:pt x="317" y="1345"/>
                  <a:pt x="352" y="1273"/>
                </a:cubicBezTo>
                <a:cubicBezTo>
                  <a:pt x="365" y="1246"/>
                  <a:pt x="371" y="1215"/>
                  <a:pt x="384" y="1188"/>
                </a:cubicBezTo>
                <a:cubicBezTo>
                  <a:pt x="420" y="1115"/>
                  <a:pt x="410" y="1160"/>
                  <a:pt x="427" y="1103"/>
                </a:cubicBezTo>
                <a:cubicBezTo>
                  <a:pt x="438" y="1066"/>
                  <a:pt x="444" y="1021"/>
                  <a:pt x="459" y="985"/>
                </a:cubicBezTo>
                <a:cubicBezTo>
                  <a:pt x="464" y="973"/>
                  <a:pt x="474" y="964"/>
                  <a:pt x="480" y="953"/>
                </a:cubicBezTo>
                <a:cubicBezTo>
                  <a:pt x="485" y="943"/>
                  <a:pt x="487" y="932"/>
                  <a:pt x="491" y="921"/>
                </a:cubicBezTo>
                <a:cubicBezTo>
                  <a:pt x="487" y="622"/>
                  <a:pt x="509" y="322"/>
                  <a:pt x="480" y="25"/>
                </a:cubicBezTo>
                <a:cubicBezTo>
                  <a:pt x="478" y="0"/>
                  <a:pt x="430" y="29"/>
                  <a:pt x="406" y="36"/>
                </a:cubicBezTo>
                <a:cubicBezTo>
                  <a:pt x="374" y="46"/>
                  <a:pt x="346" y="84"/>
                  <a:pt x="331" y="111"/>
                </a:cubicBezTo>
                <a:cubicBezTo>
                  <a:pt x="316" y="139"/>
                  <a:pt x="288" y="196"/>
                  <a:pt x="288" y="196"/>
                </a:cubicBezTo>
                <a:cubicBezTo>
                  <a:pt x="275" y="254"/>
                  <a:pt x="251" y="293"/>
                  <a:pt x="224" y="345"/>
                </a:cubicBezTo>
                <a:cubicBezTo>
                  <a:pt x="197" y="539"/>
                  <a:pt x="148" y="728"/>
                  <a:pt x="118" y="921"/>
                </a:cubicBezTo>
                <a:cubicBezTo>
                  <a:pt x="109" y="1087"/>
                  <a:pt x="109" y="1250"/>
                  <a:pt x="75" y="1412"/>
                </a:cubicBezTo>
                <a:cubicBezTo>
                  <a:pt x="69" y="1472"/>
                  <a:pt x="70" y="1509"/>
                  <a:pt x="54" y="1561"/>
                </a:cubicBezTo>
                <a:cubicBezTo>
                  <a:pt x="39" y="1610"/>
                  <a:pt x="16" y="1642"/>
                  <a:pt x="0" y="1689"/>
                </a:cubicBezTo>
                <a:cubicBezTo>
                  <a:pt x="4" y="1707"/>
                  <a:pt x="2" y="1727"/>
                  <a:pt x="11" y="1743"/>
                </a:cubicBezTo>
                <a:cubicBezTo>
                  <a:pt x="46" y="1804"/>
                  <a:pt x="43" y="1740"/>
                  <a:pt x="43" y="1775"/>
                </a:cubicBezTo>
                <a:close/>
              </a:path>
            </a:pathLst>
          </a:custGeom>
          <a:solidFill>
            <a:schemeClr val="bg1"/>
          </a:solidFill>
          <a:ln w="9525">
            <a:noFill/>
            <a:round/>
            <a:headEnd/>
            <a:tailEnd/>
          </a:ln>
        </p:spPr>
        <p:txBody>
          <a:bodyPr/>
          <a:lstStyle/>
          <a:p>
            <a:endParaRPr lang="en-US"/>
          </a:p>
        </p:txBody>
      </p:sp>
      <p:sp>
        <p:nvSpPr>
          <p:cNvPr id="8198" name="WordArt 6"/>
          <p:cNvSpPr>
            <a:spLocks noChangeArrowheads="1" noChangeShapeType="1" noTextEdit="1"/>
          </p:cNvSpPr>
          <p:nvPr/>
        </p:nvSpPr>
        <p:spPr bwMode="auto">
          <a:xfrm>
            <a:off x="4724400" y="533400"/>
            <a:ext cx="4419600" cy="2514600"/>
          </a:xfrm>
          <a:prstGeom prst="rect">
            <a:avLst/>
          </a:prstGeom>
        </p:spPr>
        <p:txBody>
          <a:bodyPr wrap="none" fromWordArt="1">
            <a:prstTxWarp prst="textPlain">
              <a:avLst>
                <a:gd name="adj" fmla="val 50000"/>
              </a:avLst>
            </a:prstTxWarp>
          </a:bodyPr>
          <a:lstStyle/>
          <a:p>
            <a:endParaRPr lang="en-US" kern="10" spc="-90">
              <a:ln w="9525">
                <a:solidFill>
                  <a:srgbClr val="000000"/>
                </a:solidFill>
                <a:round/>
                <a:headEnd/>
                <a:tailEnd/>
              </a:ln>
              <a:solidFill>
                <a:srgbClr val="FF0000"/>
              </a:solidFill>
              <a:latin typeface="Arial Black"/>
            </a:endParaRPr>
          </a:p>
        </p:txBody>
      </p:sp>
      <p:sp>
        <p:nvSpPr>
          <p:cNvPr id="8199" name="Title 10"/>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68580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6083" name="Rectangle 3"/>
          <p:cNvSpPr>
            <a:spLocks noGrp="1" noChangeArrowheads="1"/>
          </p:cNvSpPr>
          <p:nvPr>
            <p:ph type="title"/>
          </p:nvPr>
        </p:nvSpPr>
        <p:spPr>
          <a:xfrm>
            <a:off x="457200" y="274638"/>
            <a:ext cx="8229600" cy="2163762"/>
          </a:xfrm>
        </p:spPr>
        <p:txBody>
          <a:bodyPr/>
          <a:lstStyle/>
          <a:p>
            <a:pPr eaLnBrk="1" hangingPunct="1"/>
            <a:r>
              <a:rPr lang="en-US" sz="6000" smtClean="0">
                <a:latin typeface="Ravie" pitchFamily="82" charset="0"/>
              </a:rPr>
              <a:t>Clock Activity</a:t>
            </a:r>
          </a:p>
        </p:txBody>
      </p:sp>
      <p:pic>
        <p:nvPicPr>
          <p:cNvPr id="46084" name="Picture 4" descr="Family-Clock"/>
          <p:cNvPicPr>
            <a:picLocks noChangeAspect="1" noChangeArrowheads="1"/>
          </p:cNvPicPr>
          <p:nvPr/>
        </p:nvPicPr>
        <p:blipFill>
          <a:blip r:embed="rId2" cstate="print"/>
          <a:srcRect/>
          <a:stretch>
            <a:fillRect/>
          </a:stretch>
        </p:blipFill>
        <p:spPr bwMode="auto">
          <a:xfrm>
            <a:off x="990600" y="3633788"/>
            <a:ext cx="4495800" cy="3224212"/>
          </a:xfrm>
          <a:prstGeom prst="rect">
            <a:avLst/>
          </a:prstGeom>
          <a:noFill/>
          <a:ln w="9525">
            <a:noFill/>
            <a:miter lim="800000"/>
            <a:headEnd/>
            <a:tailEnd/>
          </a:ln>
        </p:spPr>
      </p:pic>
      <p:pic>
        <p:nvPicPr>
          <p:cNvPr id="46085" name="Picture 5" descr="CLOCK_FIND_LOGO_copy"/>
          <p:cNvPicPr>
            <a:picLocks noChangeAspect="1" noChangeArrowheads="1"/>
          </p:cNvPicPr>
          <p:nvPr/>
        </p:nvPicPr>
        <p:blipFill>
          <a:blip r:embed="rId3" cstate="print"/>
          <a:srcRect/>
          <a:stretch>
            <a:fillRect/>
          </a:stretch>
        </p:blipFill>
        <p:spPr bwMode="auto">
          <a:xfrm>
            <a:off x="1524000" y="1600200"/>
            <a:ext cx="8001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4952767"/>
          <p:cNvPicPr>
            <a:picLocks noChangeAspect="1" noChangeArrowheads="1" noCrop="1"/>
          </p:cNvPicPr>
          <p:nvPr/>
        </p:nvPicPr>
        <p:blipFill>
          <a:blip r:embed="rId2" cstate="print"/>
          <a:srcRect/>
          <a:stretch>
            <a:fillRect/>
          </a:stretch>
        </p:blipFill>
        <p:spPr bwMode="auto">
          <a:xfrm>
            <a:off x="5486400" y="2895600"/>
            <a:ext cx="3200400" cy="3200400"/>
          </a:xfrm>
          <a:prstGeom prst="rect">
            <a:avLst/>
          </a:prstGeom>
          <a:noFill/>
          <a:ln w="9525">
            <a:noFill/>
            <a:miter lim="800000"/>
            <a:headEnd/>
            <a:tailEnd/>
          </a:ln>
        </p:spPr>
      </p:pic>
      <p:sp>
        <p:nvSpPr>
          <p:cNvPr id="47107" name="Rectangle 3"/>
          <p:cNvSpPr>
            <a:spLocks noGrp="1" noChangeArrowheads="1"/>
          </p:cNvSpPr>
          <p:nvPr>
            <p:ph type="title"/>
          </p:nvPr>
        </p:nvSpPr>
        <p:spPr>
          <a:xfrm>
            <a:off x="0" y="0"/>
            <a:ext cx="9144000" cy="1417638"/>
          </a:xfrm>
          <a:solidFill>
            <a:srgbClr val="CCFF99"/>
          </a:solidFill>
        </p:spPr>
        <p:txBody>
          <a:bodyPr>
            <a:normAutofit fontScale="90000"/>
          </a:bodyPr>
          <a:lstStyle/>
          <a:p>
            <a:pPr eaLnBrk="1" hangingPunct="1"/>
            <a:r>
              <a:rPr lang="en-US" sz="3600" smtClean="0">
                <a:latin typeface="Ravie" pitchFamily="82" charset="0"/>
              </a:rPr>
              <a:t/>
            </a:r>
            <a:br>
              <a:rPr lang="en-US" sz="3600" smtClean="0">
                <a:latin typeface="Ravie" pitchFamily="82" charset="0"/>
              </a:rPr>
            </a:br>
            <a:r>
              <a:rPr lang="en-US" sz="3600" smtClean="0">
                <a:latin typeface="Ravie" pitchFamily="82" charset="0"/>
              </a:rPr>
              <a:t>Costa Questions</a:t>
            </a:r>
            <a:br>
              <a:rPr lang="en-US" sz="3600" smtClean="0">
                <a:latin typeface="Ravie" pitchFamily="82" charset="0"/>
              </a:rPr>
            </a:br>
            <a:r>
              <a:rPr lang="en-US" sz="3600" smtClean="0">
                <a:latin typeface="Ravie" pitchFamily="82" charset="0"/>
              </a:rPr>
              <a:t>Level 1</a:t>
            </a:r>
          </a:p>
        </p:txBody>
      </p:sp>
      <p:sp>
        <p:nvSpPr>
          <p:cNvPr id="47108" name="Rectangle 4"/>
          <p:cNvSpPr>
            <a:spLocks noGrp="1" noChangeArrowheads="1"/>
          </p:cNvSpPr>
          <p:nvPr>
            <p:ph type="body" idx="1"/>
          </p:nvPr>
        </p:nvSpPr>
        <p:spPr>
          <a:xfrm>
            <a:off x="457200" y="1600200"/>
            <a:ext cx="8610600" cy="4953000"/>
          </a:xfrm>
        </p:spPr>
        <p:txBody>
          <a:bodyPr/>
          <a:lstStyle/>
          <a:p>
            <a:pPr eaLnBrk="1" hangingPunct="1">
              <a:lnSpc>
                <a:spcPct val="90000"/>
              </a:lnSpc>
              <a:buFontTx/>
              <a:buNone/>
            </a:pPr>
            <a:r>
              <a:rPr lang="en-US" sz="2400" smtClean="0"/>
              <a:t>These questions are simple questions and should allow you to point to the answer. </a:t>
            </a:r>
          </a:p>
          <a:p>
            <a:pPr eaLnBrk="1" hangingPunct="1">
              <a:lnSpc>
                <a:spcPct val="90000"/>
              </a:lnSpc>
              <a:buFontTx/>
              <a:buNone/>
            </a:pPr>
            <a:r>
              <a:rPr lang="en-US" sz="2400" smtClean="0"/>
              <a:t>Not every option is a good option for discovery. Which ones work best for what you are trying to figure out?</a:t>
            </a:r>
          </a:p>
          <a:p>
            <a:pPr eaLnBrk="1" hangingPunct="1">
              <a:lnSpc>
                <a:spcPct val="90000"/>
              </a:lnSpc>
              <a:buFontTx/>
              <a:buNone/>
            </a:pPr>
            <a:endParaRPr lang="en-US" sz="2400" smtClean="0"/>
          </a:p>
          <a:p>
            <a:pPr eaLnBrk="1" hangingPunct="1">
              <a:lnSpc>
                <a:spcPct val="90000"/>
              </a:lnSpc>
              <a:buFontTx/>
              <a:buBlip>
                <a:blip r:embed="rId3"/>
              </a:buBlip>
            </a:pPr>
            <a:r>
              <a:rPr lang="en-US" sz="2400" smtClean="0"/>
              <a:t>Describe it</a:t>
            </a:r>
          </a:p>
          <a:p>
            <a:pPr eaLnBrk="1" hangingPunct="1">
              <a:lnSpc>
                <a:spcPct val="90000"/>
              </a:lnSpc>
              <a:buFontTx/>
              <a:buBlip>
                <a:blip r:embed="rId3"/>
              </a:buBlip>
            </a:pPr>
            <a:r>
              <a:rPr lang="en-US" sz="2400" smtClean="0"/>
              <a:t>Define it</a:t>
            </a:r>
          </a:p>
          <a:p>
            <a:pPr eaLnBrk="1" hangingPunct="1">
              <a:lnSpc>
                <a:spcPct val="90000"/>
              </a:lnSpc>
              <a:buFontTx/>
              <a:buBlip>
                <a:blip r:embed="rId3"/>
              </a:buBlip>
            </a:pPr>
            <a:r>
              <a:rPr lang="en-US" sz="2400" smtClean="0"/>
              <a:t>List (the steps)</a:t>
            </a:r>
          </a:p>
          <a:p>
            <a:pPr eaLnBrk="1" hangingPunct="1">
              <a:lnSpc>
                <a:spcPct val="90000"/>
              </a:lnSpc>
              <a:buFontTx/>
              <a:buBlip>
                <a:blip r:embed="rId3"/>
              </a:buBlip>
            </a:pPr>
            <a:r>
              <a:rPr lang="en-US" sz="2400" smtClean="0"/>
              <a:t>Identify (the parts)</a:t>
            </a:r>
          </a:p>
          <a:p>
            <a:pPr eaLnBrk="1" hangingPunct="1">
              <a:lnSpc>
                <a:spcPct val="90000"/>
              </a:lnSpc>
              <a:buFontTx/>
              <a:buBlip>
                <a:blip r:embed="rId3"/>
              </a:buBlip>
            </a:pPr>
            <a:r>
              <a:rPr lang="en-US" sz="2400" smtClean="0"/>
              <a:t>Tell about it (write a paragraph)</a:t>
            </a:r>
          </a:p>
          <a:p>
            <a:pPr eaLnBrk="1" hangingPunct="1">
              <a:lnSpc>
                <a:spcPct val="90000"/>
              </a:lnSpc>
              <a:buFontTx/>
              <a:buBlip>
                <a:blip r:embed="rId3"/>
              </a:buBlip>
            </a:pPr>
            <a:r>
              <a:rPr lang="en-US" sz="2400" smtClean="0"/>
              <a:t>Label (the parts)</a:t>
            </a:r>
          </a:p>
          <a:p>
            <a:pPr eaLnBrk="1" hangingPunct="1">
              <a:lnSpc>
                <a:spcPct val="90000"/>
              </a:lnSpc>
              <a:buFontTx/>
              <a:buBlip>
                <a:blip r:embed="rId3"/>
              </a:buBlip>
            </a:pPr>
            <a:r>
              <a:rPr lang="en-US" sz="2400" smtClean="0"/>
              <a:t>Summarize (who, what, when, where)</a:t>
            </a:r>
          </a:p>
          <a:p>
            <a:pPr eaLnBrk="1" hangingPunct="1">
              <a:lnSpc>
                <a:spcPct val="90000"/>
              </a:lnSpc>
              <a:buFontTx/>
              <a:buNone/>
            </a:pPr>
            <a:endParaRPr lang="en-US" sz="2400" smtClean="0"/>
          </a:p>
        </p:txBody>
      </p:sp>
      <p:sp>
        <p:nvSpPr>
          <p:cNvPr id="47109" name="Freeform 5"/>
          <p:cNvSpPr>
            <a:spLocks/>
          </p:cNvSpPr>
          <p:nvPr/>
        </p:nvSpPr>
        <p:spPr bwMode="auto">
          <a:xfrm>
            <a:off x="5257800" y="3048000"/>
            <a:ext cx="1862138" cy="1501775"/>
          </a:xfrm>
          <a:custGeom>
            <a:avLst/>
            <a:gdLst>
              <a:gd name="T0" fmla="*/ 2147483647 w 1173"/>
              <a:gd name="T1" fmla="*/ 2147483647 h 946"/>
              <a:gd name="T2" fmla="*/ 2147483647 w 1173"/>
              <a:gd name="T3" fmla="*/ 2147483647 h 946"/>
              <a:gd name="T4" fmla="*/ 2147483647 w 1173"/>
              <a:gd name="T5" fmla="*/ 2147483647 h 946"/>
              <a:gd name="T6" fmla="*/ 2147483647 w 1173"/>
              <a:gd name="T7" fmla="*/ 2147483647 h 946"/>
              <a:gd name="T8" fmla="*/ 2147483647 w 1173"/>
              <a:gd name="T9" fmla="*/ 2147483647 h 946"/>
              <a:gd name="T10" fmla="*/ 2147483647 w 1173"/>
              <a:gd name="T11" fmla="*/ 2147483647 h 946"/>
              <a:gd name="T12" fmla="*/ 2147483647 w 1173"/>
              <a:gd name="T13" fmla="*/ 2147483647 h 946"/>
              <a:gd name="T14" fmla="*/ 2147483647 w 1173"/>
              <a:gd name="T15" fmla="*/ 2147483647 h 946"/>
              <a:gd name="T16" fmla="*/ 2147483647 w 1173"/>
              <a:gd name="T17" fmla="*/ 2147483647 h 946"/>
              <a:gd name="T18" fmla="*/ 2147483647 w 1173"/>
              <a:gd name="T19" fmla="*/ 2147483647 h 946"/>
              <a:gd name="T20" fmla="*/ 2147483647 w 1173"/>
              <a:gd name="T21" fmla="*/ 2147483647 h 946"/>
              <a:gd name="T22" fmla="*/ 2147483647 w 1173"/>
              <a:gd name="T23" fmla="*/ 2147483647 h 946"/>
              <a:gd name="T24" fmla="*/ 2147483647 w 1173"/>
              <a:gd name="T25" fmla="*/ 2147483647 h 946"/>
              <a:gd name="T26" fmla="*/ 2147483647 w 1173"/>
              <a:gd name="T27" fmla="*/ 0 h 946"/>
              <a:gd name="T28" fmla="*/ 2147483647 w 1173"/>
              <a:gd name="T29" fmla="*/ 2147483647 h 946"/>
              <a:gd name="T30" fmla="*/ 2147483647 w 1173"/>
              <a:gd name="T31" fmla="*/ 2147483647 h 946"/>
              <a:gd name="T32" fmla="*/ 2147483647 w 1173"/>
              <a:gd name="T33" fmla="*/ 2147483647 h 946"/>
              <a:gd name="T34" fmla="*/ 2147483647 w 1173"/>
              <a:gd name="T35" fmla="*/ 2147483647 h 946"/>
              <a:gd name="T36" fmla="*/ 2147483647 w 1173"/>
              <a:gd name="T37" fmla="*/ 2147483647 h 946"/>
              <a:gd name="T38" fmla="*/ 2147483647 w 1173"/>
              <a:gd name="T39" fmla="*/ 2147483647 h 946"/>
              <a:gd name="T40" fmla="*/ 2147483647 w 1173"/>
              <a:gd name="T41" fmla="*/ 2147483647 h 946"/>
              <a:gd name="T42" fmla="*/ 2147483647 w 1173"/>
              <a:gd name="T43" fmla="*/ 2147483647 h 946"/>
              <a:gd name="T44" fmla="*/ 2147483647 w 1173"/>
              <a:gd name="T45" fmla="*/ 2147483647 h 946"/>
              <a:gd name="T46" fmla="*/ 0 w 1173"/>
              <a:gd name="T47" fmla="*/ 2147483647 h 946"/>
              <a:gd name="T48" fmla="*/ 2147483647 w 1173"/>
              <a:gd name="T49" fmla="*/ 2147483647 h 946"/>
              <a:gd name="T50" fmla="*/ 2147483647 w 1173"/>
              <a:gd name="T51" fmla="*/ 2147483647 h 9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73"/>
              <a:gd name="T79" fmla="*/ 0 h 946"/>
              <a:gd name="T80" fmla="*/ 1173 w 1173"/>
              <a:gd name="T81" fmla="*/ 946 h 9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73" h="946">
                <a:moveTo>
                  <a:pt x="192" y="928"/>
                </a:moveTo>
                <a:cubicBezTo>
                  <a:pt x="323" y="925"/>
                  <a:pt x="455" y="928"/>
                  <a:pt x="586" y="918"/>
                </a:cubicBezTo>
                <a:cubicBezTo>
                  <a:pt x="613" y="916"/>
                  <a:pt x="635" y="892"/>
                  <a:pt x="661" y="886"/>
                </a:cubicBezTo>
                <a:cubicBezTo>
                  <a:pt x="697" y="850"/>
                  <a:pt x="739" y="820"/>
                  <a:pt x="768" y="779"/>
                </a:cubicBezTo>
                <a:cubicBezTo>
                  <a:pt x="771" y="768"/>
                  <a:pt x="772" y="756"/>
                  <a:pt x="778" y="747"/>
                </a:cubicBezTo>
                <a:cubicBezTo>
                  <a:pt x="790" y="730"/>
                  <a:pt x="821" y="704"/>
                  <a:pt x="821" y="704"/>
                </a:cubicBezTo>
                <a:cubicBezTo>
                  <a:pt x="835" y="652"/>
                  <a:pt x="857" y="596"/>
                  <a:pt x="864" y="544"/>
                </a:cubicBezTo>
                <a:cubicBezTo>
                  <a:pt x="878" y="440"/>
                  <a:pt x="866" y="399"/>
                  <a:pt x="970" y="374"/>
                </a:cubicBezTo>
                <a:cubicBezTo>
                  <a:pt x="984" y="367"/>
                  <a:pt x="1001" y="362"/>
                  <a:pt x="1013" y="352"/>
                </a:cubicBezTo>
                <a:cubicBezTo>
                  <a:pt x="1023" y="344"/>
                  <a:pt x="1026" y="330"/>
                  <a:pt x="1034" y="320"/>
                </a:cubicBezTo>
                <a:cubicBezTo>
                  <a:pt x="1050" y="300"/>
                  <a:pt x="1066" y="292"/>
                  <a:pt x="1088" y="278"/>
                </a:cubicBezTo>
                <a:cubicBezTo>
                  <a:pt x="1119" y="231"/>
                  <a:pt x="1148" y="189"/>
                  <a:pt x="1173" y="139"/>
                </a:cubicBezTo>
                <a:cubicBezTo>
                  <a:pt x="1170" y="119"/>
                  <a:pt x="1168" y="60"/>
                  <a:pt x="1141" y="43"/>
                </a:cubicBezTo>
                <a:cubicBezTo>
                  <a:pt x="1108" y="23"/>
                  <a:pt x="1068" y="18"/>
                  <a:pt x="1034" y="0"/>
                </a:cubicBezTo>
                <a:cubicBezTo>
                  <a:pt x="873" y="8"/>
                  <a:pt x="838" y="11"/>
                  <a:pt x="714" y="43"/>
                </a:cubicBezTo>
                <a:cubicBezTo>
                  <a:pt x="666" y="79"/>
                  <a:pt x="615" y="95"/>
                  <a:pt x="565" y="128"/>
                </a:cubicBezTo>
                <a:cubicBezTo>
                  <a:pt x="507" y="167"/>
                  <a:pt x="465" y="216"/>
                  <a:pt x="405" y="256"/>
                </a:cubicBezTo>
                <a:cubicBezTo>
                  <a:pt x="384" y="270"/>
                  <a:pt x="359" y="281"/>
                  <a:pt x="341" y="299"/>
                </a:cubicBezTo>
                <a:cubicBezTo>
                  <a:pt x="309" y="331"/>
                  <a:pt x="277" y="363"/>
                  <a:pt x="245" y="395"/>
                </a:cubicBezTo>
                <a:cubicBezTo>
                  <a:pt x="191" y="449"/>
                  <a:pt x="159" y="513"/>
                  <a:pt x="106" y="566"/>
                </a:cubicBezTo>
                <a:cubicBezTo>
                  <a:pt x="77" y="658"/>
                  <a:pt x="124" y="522"/>
                  <a:pt x="64" y="640"/>
                </a:cubicBezTo>
                <a:cubicBezTo>
                  <a:pt x="57" y="653"/>
                  <a:pt x="59" y="669"/>
                  <a:pt x="53" y="683"/>
                </a:cubicBezTo>
                <a:cubicBezTo>
                  <a:pt x="48" y="695"/>
                  <a:pt x="38" y="704"/>
                  <a:pt x="32" y="715"/>
                </a:cubicBezTo>
                <a:cubicBezTo>
                  <a:pt x="16" y="748"/>
                  <a:pt x="11" y="787"/>
                  <a:pt x="0" y="822"/>
                </a:cubicBezTo>
                <a:cubicBezTo>
                  <a:pt x="3" y="840"/>
                  <a:pt x="1" y="859"/>
                  <a:pt x="10" y="875"/>
                </a:cubicBezTo>
                <a:cubicBezTo>
                  <a:pt x="49" y="946"/>
                  <a:pt x="123" y="928"/>
                  <a:pt x="192" y="928"/>
                </a:cubicBezTo>
                <a:close/>
              </a:path>
            </a:pathLst>
          </a:custGeom>
          <a:solidFill>
            <a:schemeClr val="bg1"/>
          </a:solidFill>
          <a:ln w="9525">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WordArt 2"/>
          <p:cNvSpPr>
            <a:spLocks noChangeArrowheads="1" noChangeShapeType="1" noTextEdit="1"/>
          </p:cNvSpPr>
          <p:nvPr/>
        </p:nvSpPr>
        <p:spPr bwMode="auto">
          <a:xfrm>
            <a:off x="1524000" y="1295400"/>
            <a:ext cx="6172200" cy="3886200"/>
          </a:xfrm>
          <a:prstGeom prst="rect">
            <a:avLst/>
          </a:prstGeom>
        </p:spPr>
        <p:txBody>
          <a:bodyPr spcFirstLastPara="1" wrap="none" fromWordArt="1">
            <a:prstTxWarp prst="textArchUp">
              <a:avLst>
                <a:gd name="adj" fmla="val 6219118"/>
              </a:avLst>
            </a:prstTxWarp>
          </a:bodyPr>
          <a:lstStyle/>
          <a:p>
            <a:pPr algn="ctr"/>
            <a:r>
              <a:rPr lang="en-US" sz="3600" kern="10">
                <a:ln w="41275">
                  <a:solidFill>
                    <a:srgbClr val="000000"/>
                  </a:solidFill>
                  <a:round/>
                  <a:headEnd/>
                  <a:tailEnd/>
                </a:ln>
                <a:gradFill rotWithShape="1">
                  <a:gsLst>
                    <a:gs pos="0">
                      <a:srgbClr val="66FF33"/>
                    </a:gs>
                    <a:gs pos="100000">
                      <a:srgbClr val="FF0066"/>
                    </a:gs>
                  </a:gsLst>
                  <a:path path="rect">
                    <a:fillToRect l="50000" t="50000" r="50000" b="50000"/>
                  </a:path>
                </a:gradFill>
                <a:latin typeface="Impact"/>
              </a:rPr>
              <a:t>Stump the Class!</a:t>
            </a:r>
          </a:p>
        </p:txBody>
      </p:sp>
      <p:sp>
        <p:nvSpPr>
          <p:cNvPr id="48131" name="WordArt 3"/>
          <p:cNvSpPr>
            <a:spLocks noChangeArrowheads="1" noChangeShapeType="1" noTextEdit="1"/>
          </p:cNvSpPr>
          <p:nvPr/>
        </p:nvSpPr>
        <p:spPr bwMode="auto">
          <a:xfrm>
            <a:off x="1828800" y="1981200"/>
            <a:ext cx="5486400" cy="3886200"/>
          </a:xfrm>
          <a:prstGeom prst="rect">
            <a:avLst/>
          </a:prstGeom>
        </p:spPr>
        <p:txBody>
          <a:bodyPr spcFirstLastPara="1" wrap="none" fromWordArt="1">
            <a:prstTxWarp prst="textArchUp">
              <a:avLst>
                <a:gd name="adj" fmla="val 8919228"/>
              </a:avLst>
            </a:prstTxWarp>
          </a:bodyPr>
          <a:lstStyle/>
          <a:p>
            <a:pPr algn="ctr"/>
            <a:r>
              <a:rPr lang="en-US" sz="3600" kern="10">
                <a:ln w="41275">
                  <a:solidFill>
                    <a:srgbClr val="000000"/>
                  </a:solidFill>
                  <a:round/>
                  <a:headEnd/>
                  <a:tailEnd/>
                </a:ln>
                <a:gradFill rotWithShape="1">
                  <a:gsLst>
                    <a:gs pos="0">
                      <a:srgbClr val="0066FF"/>
                    </a:gs>
                    <a:gs pos="50000">
                      <a:srgbClr val="66FF33"/>
                    </a:gs>
                    <a:gs pos="100000">
                      <a:srgbClr val="0066FF"/>
                    </a:gs>
                  </a:gsLst>
                  <a:lin ang="18900000" scaled="1"/>
                </a:gradFill>
                <a:latin typeface="Impact"/>
              </a:rPr>
              <a:t>Stump the Class!</a:t>
            </a:r>
          </a:p>
        </p:txBody>
      </p:sp>
      <p:sp>
        <p:nvSpPr>
          <p:cNvPr id="48132" name="WordArt 4"/>
          <p:cNvSpPr>
            <a:spLocks noChangeArrowheads="1" noChangeShapeType="1" noTextEdit="1"/>
          </p:cNvSpPr>
          <p:nvPr/>
        </p:nvSpPr>
        <p:spPr bwMode="auto">
          <a:xfrm>
            <a:off x="2057400" y="2971800"/>
            <a:ext cx="4953000" cy="3886200"/>
          </a:xfrm>
          <a:prstGeom prst="rect">
            <a:avLst/>
          </a:prstGeom>
        </p:spPr>
        <p:txBody>
          <a:bodyPr spcFirstLastPara="1" wrap="none" fromWordArt="1">
            <a:prstTxWarp prst="textArchUp">
              <a:avLst>
                <a:gd name="adj" fmla="val 9096828"/>
              </a:avLst>
            </a:prstTxWarp>
          </a:bodyPr>
          <a:lstStyle/>
          <a:p>
            <a:pPr algn="ctr"/>
            <a:r>
              <a:rPr lang="en-US" sz="3600" kern="10">
                <a:ln w="41275">
                  <a:solidFill>
                    <a:srgbClr val="000000"/>
                  </a:solidFill>
                  <a:round/>
                  <a:headEnd/>
                  <a:tailEnd/>
                </a:ln>
                <a:gradFill rotWithShape="1">
                  <a:gsLst>
                    <a:gs pos="0">
                      <a:srgbClr val="FF0066"/>
                    </a:gs>
                    <a:gs pos="50000">
                      <a:srgbClr val="66FF33"/>
                    </a:gs>
                    <a:gs pos="100000">
                      <a:srgbClr val="FF0066"/>
                    </a:gs>
                  </a:gsLst>
                  <a:lin ang="2700000" scaled="1"/>
                </a:gradFill>
                <a:latin typeface="Impact"/>
              </a:rPr>
              <a:t>Stump the Class!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067800" cy="1417638"/>
          </a:xfrm>
          <a:solidFill>
            <a:srgbClr val="FFFF66"/>
          </a:solidFill>
        </p:spPr>
        <p:txBody>
          <a:bodyPr>
            <a:normAutofit fontScale="90000"/>
          </a:bodyPr>
          <a:lstStyle/>
          <a:p>
            <a:pPr eaLnBrk="1" hangingPunct="1"/>
            <a:r>
              <a:rPr lang="en-US" sz="3600" smtClean="0">
                <a:latin typeface="Ravie" pitchFamily="82" charset="0"/>
              </a:rPr>
              <a:t/>
            </a:r>
            <a:br>
              <a:rPr lang="en-US" sz="3600" smtClean="0">
                <a:latin typeface="Ravie" pitchFamily="82" charset="0"/>
              </a:rPr>
            </a:br>
            <a:r>
              <a:rPr lang="en-US" sz="3600" smtClean="0">
                <a:latin typeface="Ravie" pitchFamily="82" charset="0"/>
              </a:rPr>
              <a:t>Costa Questions</a:t>
            </a:r>
            <a:br>
              <a:rPr lang="en-US" sz="3600" smtClean="0">
                <a:latin typeface="Ravie" pitchFamily="82" charset="0"/>
              </a:rPr>
            </a:br>
            <a:r>
              <a:rPr lang="en-US" sz="3600" smtClean="0">
                <a:latin typeface="Ravie" pitchFamily="82" charset="0"/>
              </a:rPr>
              <a:t>Level 2</a:t>
            </a:r>
          </a:p>
        </p:txBody>
      </p:sp>
      <p:sp>
        <p:nvSpPr>
          <p:cNvPr id="49155" name="Rectangle 3"/>
          <p:cNvSpPr>
            <a:spLocks noGrp="1" noChangeArrowheads="1"/>
          </p:cNvSpPr>
          <p:nvPr>
            <p:ph type="body" idx="1"/>
          </p:nvPr>
        </p:nvSpPr>
        <p:spPr/>
        <p:txBody>
          <a:bodyPr/>
          <a:lstStyle/>
          <a:p>
            <a:pPr eaLnBrk="1" hangingPunct="1">
              <a:lnSpc>
                <a:spcPct val="90000"/>
              </a:lnSpc>
              <a:buFontTx/>
              <a:buNone/>
            </a:pPr>
            <a:r>
              <a:rPr lang="en-US" sz="2000" smtClean="0"/>
              <a:t>The detective puts the evidence together and analyzes it.</a:t>
            </a:r>
          </a:p>
          <a:p>
            <a:pPr eaLnBrk="1" hangingPunct="1">
              <a:lnSpc>
                <a:spcPct val="90000"/>
              </a:lnSpc>
              <a:buFontTx/>
              <a:buNone/>
            </a:pPr>
            <a:r>
              <a:rPr lang="en-US" sz="2000" smtClean="0"/>
              <a:t>Again, be careful, these questions don’t all work each and every time.</a:t>
            </a:r>
          </a:p>
          <a:p>
            <a:pPr eaLnBrk="1" hangingPunct="1">
              <a:lnSpc>
                <a:spcPct val="90000"/>
              </a:lnSpc>
              <a:buFontTx/>
              <a:buNone/>
            </a:pPr>
            <a:r>
              <a:rPr lang="en-US" sz="2000" smtClean="0"/>
              <a:t>Your answers will not be as simple as pointing out the obvious. You may need to offer a lengthier response.</a:t>
            </a:r>
          </a:p>
          <a:p>
            <a:pPr eaLnBrk="1" hangingPunct="1">
              <a:lnSpc>
                <a:spcPct val="90000"/>
              </a:lnSpc>
              <a:buFontTx/>
              <a:buNone/>
            </a:pPr>
            <a:endParaRPr lang="en-US" sz="2000" smtClean="0"/>
          </a:p>
          <a:p>
            <a:pPr eaLnBrk="1" hangingPunct="1">
              <a:lnSpc>
                <a:spcPct val="90000"/>
              </a:lnSpc>
              <a:buFontTx/>
              <a:buBlip>
                <a:blip r:embed="rId2"/>
              </a:buBlip>
            </a:pPr>
            <a:r>
              <a:rPr lang="en-US" sz="2000" smtClean="0"/>
              <a:t>Analyze (break it down – piece by piece</a:t>
            </a:r>
          </a:p>
          <a:p>
            <a:pPr eaLnBrk="1" hangingPunct="1">
              <a:lnSpc>
                <a:spcPct val="90000"/>
              </a:lnSpc>
              <a:buFontTx/>
              <a:buBlip>
                <a:blip r:embed="rId2"/>
              </a:buBlip>
            </a:pPr>
            <a:r>
              <a:rPr lang="en-US" sz="2000" smtClean="0"/>
              <a:t>Infer (If……..then…..)</a:t>
            </a:r>
          </a:p>
          <a:p>
            <a:pPr eaLnBrk="1" hangingPunct="1">
              <a:lnSpc>
                <a:spcPct val="90000"/>
              </a:lnSpc>
              <a:buFontTx/>
              <a:buBlip>
                <a:blip r:embed="rId2"/>
              </a:buBlip>
            </a:pPr>
            <a:r>
              <a:rPr lang="en-US" sz="2000" smtClean="0"/>
              <a:t>Sequence things (First this…then this…then this….)</a:t>
            </a:r>
          </a:p>
          <a:p>
            <a:pPr eaLnBrk="1" hangingPunct="1">
              <a:lnSpc>
                <a:spcPct val="90000"/>
              </a:lnSpc>
              <a:buFontTx/>
              <a:buBlip>
                <a:blip r:embed="rId2"/>
              </a:buBlip>
            </a:pPr>
            <a:r>
              <a:rPr lang="en-US" sz="2000" smtClean="0"/>
              <a:t>Provide examples…</a:t>
            </a:r>
          </a:p>
          <a:p>
            <a:pPr eaLnBrk="1" hangingPunct="1">
              <a:lnSpc>
                <a:spcPct val="90000"/>
              </a:lnSpc>
              <a:buFontTx/>
              <a:buBlip>
                <a:blip r:embed="rId2"/>
              </a:buBlip>
            </a:pPr>
            <a:r>
              <a:rPr lang="en-US" sz="2000" smtClean="0"/>
              <a:t>Explain in your own words…</a:t>
            </a:r>
          </a:p>
          <a:p>
            <a:pPr eaLnBrk="1" hangingPunct="1">
              <a:lnSpc>
                <a:spcPct val="90000"/>
              </a:lnSpc>
              <a:buFontTx/>
              <a:buBlip>
                <a:blip r:embed="rId2"/>
              </a:buBlip>
            </a:pPr>
            <a:r>
              <a:rPr lang="en-US" sz="2000" smtClean="0"/>
              <a:t>Group (put things together in a logical way)</a:t>
            </a:r>
          </a:p>
          <a:p>
            <a:pPr eaLnBrk="1" hangingPunct="1">
              <a:lnSpc>
                <a:spcPct val="90000"/>
              </a:lnSpc>
              <a:buFontTx/>
              <a:buBlip>
                <a:blip r:embed="rId2"/>
              </a:buBlip>
            </a:pPr>
            <a:r>
              <a:rPr lang="en-US" sz="2000" smtClean="0"/>
              <a:t>Compare (How are things similar/different?)</a:t>
            </a:r>
          </a:p>
          <a:p>
            <a:pPr eaLnBrk="1" hangingPunct="1">
              <a:lnSpc>
                <a:spcPct val="90000"/>
              </a:lnSpc>
              <a:buFontTx/>
              <a:buBlip>
                <a:blip r:embed="rId2"/>
              </a:buBlip>
            </a:pPr>
            <a:r>
              <a:rPr lang="en-US" sz="2000" smtClean="0"/>
              <a:t>Solve and explain the process</a:t>
            </a:r>
          </a:p>
          <a:p>
            <a:pPr eaLnBrk="1" hangingPunct="1">
              <a:lnSpc>
                <a:spcPct val="90000"/>
              </a:lnSpc>
              <a:buFontTx/>
              <a:buBlip>
                <a:blip r:embed="rId2"/>
              </a:buBlip>
            </a:pPr>
            <a:endParaRPr lang="en-US" sz="2000" smtClean="0"/>
          </a:p>
          <a:p>
            <a:pPr eaLnBrk="1" hangingPunct="1">
              <a:lnSpc>
                <a:spcPct val="90000"/>
              </a:lnSpc>
              <a:buFontTx/>
              <a:buNone/>
            </a:pPr>
            <a:endParaRPr lang="en-US" sz="2000" smtClean="0"/>
          </a:p>
        </p:txBody>
      </p:sp>
      <p:pic>
        <p:nvPicPr>
          <p:cNvPr id="49156" name="Picture 4" descr="4953004"/>
          <p:cNvPicPr>
            <a:picLocks noChangeAspect="1" noChangeArrowheads="1" noCrop="1"/>
          </p:cNvPicPr>
          <p:nvPr/>
        </p:nvPicPr>
        <p:blipFill>
          <a:blip r:embed="rId3" cstate="print"/>
          <a:srcRect/>
          <a:stretch>
            <a:fillRect/>
          </a:stretch>
        </p:blipFill>
        <p:spPr bwMode="auto">
          <a:xfrm>
            <a:off x="6781800" y="2819400"/>
            <a:ext cx="2362200" cy="3276600"/>
          </a:xfrm>
          <a:prstGeom prst="rect">
            <a:avLst/>
          </a:prstGeom>
          <a:noFill/>
          <a:ln w="9525">
            <a:noFill/>
            <a:miter lim="800000"/>
            <a:headEnd/>
            <a:tailEnd/>
          </a:ln>
        </p:spPr>
      </p:pic>
      <p:sp>
        <p:nvSpPr>
          <p:cNvPr id="49157" name="Rectangle 5"/>
          <p:cNvSpPr>
            <a:spLocks noChangeArrowheads="1"/>
          </p:cNvSpPr>
          <p:nvPr/>
        </p:nvSpPr>
        <p:spPr bwMode="auto">
          <a:xfrm>
            <a:off x="8305800" y="2438400"/>
            <a:ext cx="838200" cy="3200400"/>
          </a:xfrm>
          <a:prstGeom prst="rect">
            <a:avLst/>
          </a:prstGeom>
          <a:solidFill>
            <a:schemeClr val="bg1"/>
          </a:solidFill>
          <a:ln w="9525">
            <a:noFill/>
            <a:miter lim="800000"/>
            <a:headEnd/>
            <a:tailEnd/>
          </a:ln>
        </p:spPr>
        <p:txBody>
          <a:bodyPr wrap="none" anchor="ctr"/>
          <a:lstStyle/>
          <a:p>
            <a:endParaRPr lang="en-US"/>
          </a:p>
        </p:txBody>
      </p:sp>
      <p:sp>
        <p:nvSpPr>
          <p:cNvPr id="49158" name="Rectangle 6"/>
          <p:cNvSpPr>
            <a:spLocks noChangeArrowheads="1"/>
          </p:cNvSpPr>
          <p:nvPr/>
        </p:nvSpPr>
        <p:spPr bwMode="auto">
          <a:xfrm>
            <a:off x="6858000" y="2971800"/>
            <a:ext cx="457200" cy="28194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2"/>
          <p:cNvSpPr>
            <a:spLocks noChangeArrowheads="1" noChangeShapeType="1" noTextEdit="1"/>
          </p:cNvSpPr>
          <p:nvPr/>
        </p:nvSpPr>
        <p:spPr bwMode="auto">
          <a:xfrm>
            <a:off x="1524000" y="1295400"/>
            <a:ext cx="6172200" cy="3886200"/>
          </a:xfrm>
          <a:prstGeom prst="rect">
            <a:avLst/>
          </a:prstGeom>
        </p:spPr>
        <p:txBody>
          <a:bodyPr spcFirstLastPara="1" wrap="none" fromWordArt="1">
            <a:prstTxWarp prst="textArchUp">
              <a:avLst>
                <a:gd name="adj" fmla="val 6219118"/>
              </a:avLst>
            </a:prstTxWarp>
          </a:bodyPr>
          <a:lstStyle/>
          <a:p>
            <a:pPr algn="ctr"/>
            <a:r>
              <a:rPr lang="en-US" sz="3600" kern="10">
                <a:ln w="41275">
                  <a:solidFill>
                    <a:srgbClr val="000000"/>
                  </a:solidFill>
                  <a:round/>
                  <a:headEnd/>
                  <a:tailEnd/>
                </a:ln>
                <a:gradFill rotWithShape="1">
                  <a:gsLst>
                    <a:gs pos="0">
                      <a:srgbClr val="66FF33"/>
                    </a:gs>
                    <a:gs pos="100000">
                      <a:srgbClr val="FF0066"/>
                    </a:gs>
                  </a:gsLst>
                  <a:path path="rect">
                    <a:fillToRect l="50000" t="50000" r="50000" b="50000"/>
                  </a:path>
                </a:gradFill>
                <a:latin typeface="Impact"/>
              </a:rPr>
              <a:t>Stump the Class!</a:t>
            </a:r>
          </a:p>
        </p:txBody>
      </p:sp>
      <p:sp>
        <p:nvSpPr>
          <p:cNvPr id="50179" name="WordArt 3"/>
          <p:cNvSpPr>
            <a:spLocks noChangeArrowheads="1" noChangeShapeType="1" noTextEdit="1"/>
          </p:cNvSpPr>
          <p:nvPr/>
        </p:nvSpPr>
        <p:spPr bwMode="auto">
          <a:xfrm>
            <a:off x="1828800" y="1981200"/>
            <a:ext cx="5486400" cy="3886200"/>
          </a:xfrm>
          <a:prstGeom prst="rect">
            <a:avLst/>
          </a:prstGeom>
        </p:spPr>
        <p:txBody>
          <a:bodyPr spcFirstLastPara="1" wrap="none" fromWordArt="1">
            <a:prstTxWarp prst="textArchUp">
              <a:avLst>
                <a:gd name="adj" fmla="val 8919228"/>
              </a:avLst>
            </a:prstTxWarp>
          </a:bodyPr>
          <a:lstStyle/>
          <a:p>
            <a:pPr algn="ctr"/>
            <a:r>
              <a:rPr lang="en-US" sz="3600" kern="10">
                <a:ln w="41275">
                  <a:solidFill>
                    <a:srgbClr val="000000"/>
                  </a:solidFill>
                  <a:round/>
                  <a:headEnd/>
                  <a:tailEnd/>
                </a:ln>
                <a:gradFill rotWithShape="1">
                  <a:gsLst>
                    <a:gs pos="0">
                      <a:srgbClr val="0066FF"/>
                    </a:gs>
                    <a:gs pos="50000">
                      <a:srgbClr val="66FF33"/>
                    </a:gs>
                    <a:gs pos="100000">
                      <a:srgbClr val="0066FF"/>
                    </a:gs>
                  </a:gsLst>
                  <a:lin ang="18900000" scaled="1"/>
                </a:gradFill>
                <a:latin typeface="Impact"/>
              </a:rPr>
              <a:t>Stump the Class!</a:t>
            </a:r>
          </a:p>
        </p:txBody>
      </p:sp>
      <p:sp>
        <p:nvSpPr>
          <p:cNvPr id="50180" name="WordArt 4"/>
          <p:cNvSpPr>
            <a:spLocks noChangeArrowheads="1" noChangeShapeType="1" noTextEdit="1"/>
          </p:cNvSpPr>
          <p:nvPr/>
        </p:nvSpPr>
        <p:spPr bwMode="auto">
          <a:xfrm>
            <a:off x="2057400" y="2971800"/>
            <a:ext cx="4953000" cy="3886200"/>
          </a:xfrm>
          <a:prstGeom prst="rect">
            <a:avLst/>
          </a:prstGeom>
        </p:spPr>
        <p:txBody>
          <a:bodyPr spcFirstLastPara="1" wrap="none" fromWordArt="1">
            <a:prstTxWarp prst="textArchUp">
              <a:avLst>
                <a:gd name="adj" fmla="val 9096828"/>
              </a:avLst>
            </a:prstTxWarp>
          </a:bodyPr>
          <a:lstStyle/>
          <a:p>
            <a:pPr algn="ctr"/>
            <a:r>
              <a:rPr lang="en-US" sz="3600" kern="10">
                <a:ln w="41275">
                  <a:solidFill>
                    <a:srgbClr val="000000"/>
                  </a:solidFill>
                  <a:round/>
                  <a:headEnd/>
                  <a:tailEnd/>
                </a:ln>
                <a:gradFill rotWithShape="1">
                  <a:gsLst>
                    <a:gs pos="0">
                      <a:srgbClr val="FF0066"/>
                    </a:gs>
                    <a:gs pos="50000">
                      <a:srgbClr val="66FF33"/>
                    </a:gs>
                    <a:gs pos="100000">
                      <a:srgbClr val="FF0066"/>
                    </a:gs>
                  </a:gsLst>
                  <a:lin ang="2700000" scaled="1"/>
                </a:gradFill>
                <a:latin typeface="Impact"/>
              </a:rPr>
              <a:t>Stump the Class!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4956257"/>
          <p:cNvPicPr>
            <a:picLocks noChangeAspect="1" noChangeArrowheads="1" noCrop="1"/>
          </p:cNvPicPr>
          <p:nvPr/>
        </p:nvPicPr>
        <p:blipFill>
          <a:blip r:embed="rId2" cstate="print"/>
          <a:srcRect/>
          <a:stretch>
            <a:fillRect/>
          </a:stretch>
        </p:blipFill>
        <p:spPr bwMode="auto">
          <a:xfrm>
            <a:off x="7239000" y="1981200"/>
            <a:ext cx="1905000" cy="4114800"/>
          </a:xfrm>
          <a:prstGeom prst="rect">
            <a:avLst/>
          </a:prstGeom>
          <a:noFill/>
          <a:ln w="9525">
            <a:noFill/>
            <a:miter lim="800000"/>
            <a:headEnd/>
            <a:tailEnd/>
          </a:ln>
        </p:spPr>
      </p:pic>
      <p:sp>
        <p:nvSpPr>
          <p:cNvPr id="51203" name="Rectangle 3"/>
          <p:cNvSpPr>
            <a:spLocks noGrp="1" noChangeArrowheads="1"/>
          </p:cNvSpPr>
          <p:nvPr>
            <p:ph type="title"/>
          </p:nvPr>
        </p:nvSpPr>
        <p:spPr>
          <a:xfrm>
            <a:off x="0" y="0"/>
            <a:ext cx="9220200" cy="1417638"/>
          </a:xfrm>
          <a:solidFill>
            <a:srgbClr val="FF3300">
              <a:alpha val="34117"/>
            </a:srgbClr>
          </a:solidFill>
        </p:spPr>
        <p:txBody>
          <a:bodyPr>
            <a:normAutofit fontScale="90000"/>
          </a:bodyPr>
          <a:lstStyle/>
          <a:p>
            <a:pPr eaLnBrk="1" hangingPunct="1"/>
            <a:r>
              <a:rPr lang="en-US" sz="3600" smtClean="0">
                <a:latin typeface="Ravie" pitchFamily="82" charset="0"/>
              </a:rPr>
              <a:t/>
            </a:r>
            <a:br>
              <a:rPr lang="en-US" sz="3600" smtClean="0">
                <a:latin typeface="Ravie" pitchFamily="82" charset="0"/>
              </a:rPr>
            </a:br>
            <a:r>
              <a:rPr lang="en-US" sz="3600" smtClean="0">
                <a:latin typeface="Ravie" pitchFamily="82" charset="0"/>
              </a:rPr>
              <a:t>Costa Questions</a:t>
            </a:r>
            <a:br>
              <a:rPr lang="en-US" sz="3600" smtClean="0">
                <a:latin typeface="Ravie" pitchFamily="82" charset="0"/>
              </a:rPr>
            </a:br>
            <a:r>
              <a:rPr lang="en-US" sz="3600" smtClean="0">
                <a:latin typeface="Ravie" pitchFamily="82" charset="0"/>
              </a:rPr>
              <a:t>Level 3</a:t>
            </a:r>
          </a:p>
        </p:txBody>
      </p:sp>
      <p:sp>
        <p:nvSpPr>
          <p:cNvPr id="51204" name="Rectangle 4"/>
          <p:cNvSpPr>
            <a:spLocks noGrp="1" noChangeArrowheads="1"/>
          </p:cNvSpPr>
          <p:nvPr>
            <p:ph type="body" idx="1"/>
          </p:nvPr>
        </p:nvSpPr>
        <p:spPr>
          <a:xfrm>
            <a:off x="457200" y="1600200"/>
            <a:ext cx="7086600" cy="4876800"/>
          </a:xfrm>
        </p:spPr>
        <p:txBody>
          <a:bodyPr/>
          <a:lstStyle/>
          <a:p>
            <a:pPr eaLnBrk="1" hangingPunct="1">
              <a:lnSpc>
                <a:spcPct val="90000"/>
              </a:lnSpc>
              <a:buFontTx/>
              <a:buNone/>
            </a:pPr>
            <a:r>
              <a:rPr lang="en-US" sz="2400" smtClean="0"/>
              <a:t>Wow! This level requires serious thinking and the answers could lead into a debate or deeper discussion. This is meaty and powerful stuff.</a:t>
            </a:r>
          </a:p>
          <a:p>
            <a:pPr eaLnBrk="1" hangingPunct="1">
              <a:lnSpc>
                <a:spcPct val="90000"/>
              </a:lnSpc>
              <a:buFontTx/>
              <a:buNone/>
            </a:pPr>
            <a:endParaRPr lang="en-US" sz="2400" smtClean="0"/>
          </a:p>
          <a:p>
            <a:pPr eaLnBrk="1" hangingPunct="1">
              <a:lnSpc>
                <a:spcPct val="90000"/>
              </a:lnSpc>
              <a:buFontTx/>
              <a:buBlip>
                <a:blip r:embed="rId3"/>
              </a:buBlip>
            </a:pPr>
            <a:r>
              <a:rPr lang="en-US" sz="2400" smtClean="0"/>
              <a:t>Evaluate the information (Which is best? Why?)</a:t>
            </a:r>
          </a:p>
          <a:p>
            <a:pPr eaLnBrk="1" hangingPunct="1">
              <a:lnSpc>
                <a:spcPct val="90000"/>
              </a:lnSpc>
              <a:buFontTx/>
              <a:buBlip>
                <a:blip r:embed="rId3"/>
              </a:buBlip>
            </a:pPr>
            <a:r>
              <a:rPr lang="en-US" sz="2400" smtClean="0"/>
              <a:t>Reorganize it (in a new/better way)</a:t>
            </a:r>
          </a:p>
          <a:p>
            <a:pPr eaLnBrk="1" hangingPunct="1">
              <a:lnSpc>
                <a:spcPct val="90000"/>
              </a:lnSpc>
              <a:buFontTx/>
              <a:buBlip>
                <a:blip r:embed="rId3"/>
              </a:buBlip>
            </a:pPr>
            <a:r>
              <a:rPr lang="en-US" sz="2400" smtClean="0"/>
              <a:t>Judge (how do you feel about what happened?)</a:t>
            </a:r>
          </a:p>
          <a:p>
            <a:pPr eaLnBrk="1" hangingPunct="1">
              <a:lnSpc>
                <a:spcPct val="90000"/>
              </a:lnSpc>
              <a:buFontTx/>
              <a:buBlip>
                <a:blip r:embed="rId3"/>
              </a:buBlip>
            </a:pPr>
            <a:r>
              <a:rPr lang="en-US" sz="2400" smtClean="0"/>
              <a:t>Make a model of a new/different way</a:t>
            </a:r>
          </a:p>
          <a:p>
            <a:pPr eaLnBrk="1" hangingPunct="1">
              <a:lnSpc>
                <a:spcPct val="90000"/>
              </a:lnSpc>
              <a:buFontTx/>
              <a:buBlip>
                <a:blip r:embed="rId3"/>
              </a:buBlip>
            </a:pPr>
            <a:r>
              <a:rPr lang="en-US" sz="2400" smtClean="0"/>
              <a:t>Apply a principle (use the math formula to solve the problem/graph the problem)</a:t>
            </a:r>
          </a:p>
          <a:p>
            <a:pPr eaLnBrk="1" hangingPunct="1">
              <a:lnSpc>
                <a:spcPct val="90000"/>
              </a:lnSpc>
              <a:buFontTx/>
              <a:buBlip>
                <a:blip r:embed="rId3"/>
              </a:buBlip>
            </a:pPr>
            <a:r>
              <a:rPr lang="en-US" sz="2400" smtClean="0"/>
              <a:t>Interpret the information/the poem/the story</a:t>
            </a:r>
          </a:p>
          <a:p>
            <a:pPr eaLnBrk="1" hangingPunct="1">
              <a:lnSpc>
                <a:spcPct val="90000"/>
              </a:lnSpc>
              <a:buFontTx/>
              <a:buBlip>
                <a:blip r:embed="rId3"/>
              </a:buBlip>
            </a:pPr>
            <a:r>
              <a:rPr lang="en-US" sz="2400" smtClean="0"/>
              <a:t>Hypothesize (This will happen because…)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a:p>
        </p:txBody>
      </p:sp>
      <p:pic>
        <p:nvPicPr>
          <p:cNvPr id="49155" name="Picture 3" descr="DSCN1994"/>
          <p:cNvPicPr>
            <a:picLocks noChangeAspect="1" noChangeArrowheads="1"/>
          </p:cNvPicPr>
          <p:nvPr/>
        </p:nvPicPr>
        <p:blipFill>
          <a:blip r:embed="rId2" cstate="print">
            <a:lum bright="32000"/>
          </a:blip>
          <a:srcRect/>
          <a:stretch>
            <a:fillRect/>
          </a:stretch>
        </p:blipFill>
        <p:spPr bwMode="auto">
          <a:xfrm>
            <a:off x="1371600" y="1447800"/>
            <a:ext cx="6775450" cy="5081588"/>
          </a:xfrm>
          <a:prstGeom prst="rect">
            <a:avLst/>
          </a:prstGeom>
          <a:noFill/>
        </p:spPr>
      </p:pic>
      <p:sp>
        <p:nvSpPr>
          <p:cNvPr id="2" name="Rounded Rectangular Callout 1"/>
          <p:cNvSpPr/>
          <p:nvPr/>
        </p:nvSpPr>
        <p:spPr>
          <a:xfrm>
            <a:off x="495300" y="1275608"/>
            <a:ext cx="1752600" cy="1600200"/>
          </a:xfrm>
          <a:prstGeom prst="wedgeRoundRectCallout">
            <a:avLst>
              <a:gd name="adj1" fmla="val 47603"/>
              <a:gd name="adj2" fmla="val 565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Must have supplies by next class! Don’t forget</a:t>
            </a:r>
            <a:r>
              <a:rPr lang="en-US" dirty="0" smtClean="0"/>
              <a:t>!</a:t>
            </a:r>
            <a:endParaRPr lang="en-US" dirty="0"/>
          </a:p>
        </p:txBody>
      </p:sp>
    </p:spTree>
    <p:extLst>
      <p:ext uri="{BB962C8B-B14F-4D97-AF65-F5344CB8AC3E}">
        <p14:creationId xmlns="" xmlns:p14="http://schemas.microsoft.com/office/powerpoint/2010/main" val="1034376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a:p>
        </p:txBody>
      </p:sp>
      <p:pic>
        <p:nvPicPr>
          <p:cNvPr id="50179" name="Picture 3" descr="DSCN1995"/>
          <p:cNvPicPr>
            <a:picLocks noChangeAspect="1" noChangeArrowheads="1"/>
          </p:cNvPicPr>
          <p:nvPr/>
        </p:nvPicPr>
        <p:blipFill>
          <a:blip r:embed="rId2" cstate="print">
            <a:lum bright="34000"/>
          </a:blip>
          <a:srcRect/>
          <a:stretch>
            <a:fillRect/>
          </a:stretch>
        </p:blipFill>
        <p:spPr bwMode="auto">
          <a:xfrm>
            <a:off x="1066800" y="1547813"/>
            <a:ext cx="7080250" cy="5310187"/>
          </a:xfrm>
          <a:prstGeom prst="rect">
            <a:avLst/>
          </a:prstGeom>
          <a:noFill/>
        </p:spPr>
      </p:pic>
    </p:spTree>
    <p:extLst>
      <p:ext uri="{BB962C8B-B14F-4D97-AF65-F5344CB8AC3E}">
        <p14:creationId xmlns="" xmlns:p14="http://schemas.microsoft.com/office/powerpoint/2010/main" val="1902661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457200" y="1600200"/>
          <a:ext cx="8153400" cy="4937760"/>
        </p:xfrm>
        <a:graphic>
          <a:graphicData uri="http://schemas.openxmlformats.org/drawingml/2006/table">
            <a:tbl>
              <a:tblPr firstRow="1" bandRow="1">
                <a:tableStyleId>{5940675A-B579-460E-94D1-54222C63F5DA}</a:tableStyleId>
              </a:tblPr>
              <a:tblGrid>
                <a:gridCol w="2038350"/>
                <a:gridCol w="2038350"/>
                <a:gridCol w="2038350"/>
                <a:gridCol w="2038350"/>
              </a:tblGrid>
              <a:tr h="370840">
                <a:tc>
                  <a:txBody>
                    <a:bodyPr/>
                    <a:lstStyle/>
                    <a:p>
                      <a:endParaRPr lang="en-US" dirty="0"/>
                    </a:p>
                  </a:txBody>
                  <a:tcPr/>
                </a:tc>
                <a:tc>
                  <a:txBody>
                    <a:bodyPr/>
                    <a:lstStyle/>
                    <a:p>
                      <a:r>
                        <a:rPr lang="en-US" dirty="0" smtClean="0"/>
                        <a:t>Fri Aug 24 and Mon Aug 27</a:t>
                      </a:r>
                    </a:p>
                    <a:p>
                      <a:endParaRPr lang="en-US" dirty="0"/>
                    </a:p>
                  </a:txBody>
                  <a:tcPr/>
                </a:tc>
                <a:tc>
                  <a:txBody>
                    <a:bodyPr/>
                    <a:lstStyle/>
                    <a:p>
                      <a:r>
                        <a:rPr lang="en-US" dirty="0" smtClean="0"/>
                        <a:t>Tue Aug 28 and Wed 29</a:t>
                      </a:r>
                      <a:endParaRPr lang="en-US" dirty="0"/>
                    </a:p>
                  </a:txBody>
                  <a:tcPr/>
                </a:tc>
                <a:tc>
                  <a:txBody>
                    <a:bodyPr/>
                    <a:lstStyle/>
                    <a:p>
                      <a:r>
                        <a:rPr lang="en-US" dirty="0" err="1" smtClean="0"/>
                        <a:t>Thur</a:t>
                      </a:r>
                      <a:r>
                        <a:rPr lang="en-US" dirty="0" smtClean="0"/>
                        <a:t> Aug 30 and Fri 31 (min day)</a:t>
                      </a:r>
                      <a:endParaRPr lang="en-US" dirty="0"/>
                    </a:p>
                  </a:txBody>
                  <a:tcPr/>
                </a:tc>
              </a:tr>
              <a:tr h="370840">
                <a:tc>
                  <a:txBody>
                    <a:bodyPr/>
                    <a:lstStyle/>
                    <a:p>
                      <a:pPr>
                        <a:buFont typeface="Arial" pitchFamily="34" charset="0"/>
                        <a:buNone/>
                      </a:pPr>
                      <a:r>
                        <a:rPr lang="en-US" dirty="0" smtClean="0"/>
                        <a:t>Class work:</a:t>
                      </a:r>
                      <a:endParaRPr lang="en-US" dirty="0"/>
                    </a:p>
                  </a:txBody>
                  <a:tcPr/>
                </a:tc>
                <a:tc>
                  <a:txBody>
                    <a:bodyPr/>
                    <a:lstStyle/>
                    <a:p>
                      <a:pPr lvl="0">
                        <a:buFont typeface="Arial" pitchFamily="34" charset="0"/>
                        <a:buChar char="•"/>
                      </a:pPr>
                      <a:r>
                        <a:rPr lang="en-US" dirty="0" smtClean="0"/>
                        <a:t>Review </a:t>
                      </a:r>
                      <a:r>
                        <a:rPr lang="en-US" dirty="0" err="1" smtClean="0"/>
                        <a:t>vocab</a:t>
                      </a:r>
                      <a:endParaRPr lang="en-US" dirty="0" smtClean="0"/>
                    </a:p>
                    <a:p>
                      <a:pPr lvl="0">
                        <a:buFont typeface="Arial" pitchFamily="34" charset="0"/>
                        <a:buChar char="•"/>
                      </a:pPr>
                      <a:r>
                        <a:rPr lang="en-US" dirty="0" smtClean="0"/>
                        <a:t>  syllabus</a:t>
                      </a:r>
                    </a:p>
                    <a:p>
                      <a:pPr lvl="0">
                        <a:buFont typeface="Arial" pitchFamily="34" charset="0"/>
                        <a:buChar char="•"/>
                      </a:pPr>
                      <a:r>
                        <a:rPr lang="en-US" dirty="0" smtClean="0"/>
                        <a:t> writing prompt</a:t>
                      </a:r>
                    </a:p>
                    <a:p>
                      <a:pPr lvl="0">
                        <a:buFont typeface="Arial" pitchFamily="34" charset="0"/>
                        <a:buChar char="•"/>
                      </a:pPr>
                      <a:r>
                        <a:rPr lang="en-US" dirty="0" smtClean="0"/>
                        <a:t>Costa questions</a:t>
                      </a:r>
                    </a:p>
                    <a:p>
                      <a:pPr>
                        <a:buFont typeface="Arial" pitchFamily="34" charset="0"/>
                        <a:buChar char="•"/>
                      </a:pPr>
                      <a:endParaRPr lang="en-US" dirty="0"/>
                    </a:p>
                  </a:txBody>
                  <a:tcPr/>
                </a:tc>
                <a:tc>
                  <a:txBody>
                    <a:bodyPr/>
                    <a:lstStyle/>
                    <a:p>
                      <a:pPr>
                        <a:buFont typeface="Arial" pitchFamily="34" charset="0"/>
                        <a:buChar char="•"/>
                      </a:pPr>
                      <a:r>
                        <a:rPr lang="en-US" dirty="0" smtClean="0"/>
                        <a:t> GIIG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err="1" smtClean="0"/>
                        <a:t>cornell</a:t>
                      </a:r>
                      <a:r>
                        <a:rPr lang="en-US" dirty="0" smtClean="0"/>
                        <a:t> notes </a:t>
                      </a:r>
                    </a:p>
                    <a:p>
                      <a:pPr>
                        <a:buFont typeface="Arial" pitchFamily="34" charset="0"/>
                        <a:buChar char="•"/>
                      </a:pPr>
                      <a:r>
                        <a:rPr lang="en-US" dirty="0" smtClean="0"/>
                        <a:t> short story</a:t>
                      </a:r>
                    </a:p>
                    <a:p>
                      <a:pPr>
                        <a:buFont typeface="Arial" pitchFamily="34" charset="0"/>
                        <a:buChar char="•"/>
                      </a:pPr>
                      <a:r>
                        <a:rPr lang="en-US" dirty="0" smtClean="0"/>
                        <a:t>Costa questions </a:t>
                      </a:r>
                    </a:p>
                    <a:p>
                      <a:pPr>
                        <a:buFont typeface="Arial" pitchFamily="34" charset="0"/>
                        <a:buChar char="•"/>
                      </a:pPr>
                      <a:r>
                        <a:rPr lang="en-US" dirty="0" smtClean="0"/>
                        <a:t>Review new </a:t>
                      </a:r>
                      <a:r>
                        <a:rPr lang="en-US" dirty="0" err="1" smtClean="0"/>
                        <a:t>vocab</a:t>
                      </a:r>
                      <a:r>
                        <a:rPr lang="en-US" dirty="0" smtClean="0"/>
                        <a:t> terms </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Importance</a:t>
                      </a:r>
                      <a:r>
                        <a:rPr lang="en-US" baseline="0" dirty="0" smtClean="0"/>
                        <a:t> of reading slides</a:t>
                      </a:r>
                      <a:endParaRPr lang="en-US" dirty="0" smtClean="0"/>
                    </a:p>
                    <a:p>
                      <a:pPr>
                        <a:buFont typeface="Arial" pitchFamily="34" charset="0"/>
                        <a:buChar char="•"/>
                      </a:pPr>
                      <a:r>
                        <a:rPr lang="en-US" dirty="0" smtClean="0"/>
                        <a:t>Business</a:t>
                      </a:r>
                      <a:r>
                        <a:rPr lang="en-US" baseline="0" dirty="0" smtClean="0"/>
                        <a:t> letter writing, p 1169 and 803-805 (LBB)</a:t>
                      </a:r>
                    </a:p>
                    <a:p>
                      <a:pPr>
                        <a:buFont typeface="Arial" pitchFamily="34" charset="0"/>
                        <a:buChar char="•"/>
                      </a:pPr>
                      <a:r>
                        <a:rPr lang="en-US" baseline="0" dirty="0" smtClean="0"/>
                        <a:t>Read sample letter</a:t>
                      </a:r>
                    </a:p>
                    <a:p>
                      <a:pPr>
                        <a:buFont typeface="Arial" pitchFamily="34" charset="0"/>
                        <a:buChar char="•"/>
                      </a:pPr>
                      <a:r>
                        <a:rPr lang="en-US" baseline="0" dirty="0" smtClean="0"/>
                        <a:t> Business letter to Ms. Swank</a:t>
                      </a:r>
                    </a:p>
                    <a:p>
                      <a:pPr>
                        <a:buFont typeface="Arial" pitchFamily="34" charset="0"/>
                        <a:buChar char="•"/>
                      </a:pPr>
                      <a:r>
                        <a:rPr lang="en-US" baseline="0" dirty="0" smtClean="0"/>
                        <a:t>Peer edit letters</a:t>
                      </a:r>
                      <a:endParaRPr lang="en-US" dirty="0"/>
                    </a:p>
                  </a:txBody>
                  <a:tcPr/>
                </a:tc>
              </a:tr>
              <a:tr h="370840">
                <a:tc>
                  <a:txBody>
                    <a:bodyPr/>
                    <a:lstStyle/>
                    <a:p>
                      <a:pPr>
                        <a:buFont typeface="Arial" pitchFamily="34" charset="0"/>
                        <a:buNone/>
                      </a:pPr>
                      <a:r>
                        <a:rPr lang="en-US" dirty="0" smtClean="0"/>
                        <a:t>Homework: </a:t>
                      </a:r>
                      <a:endParaRPr lang="en-US" dirty="0"/>
                    </a:p>
                  </a:txBody>
                  <a:tcPr/>
                </a:tc>
                <a:tc>
                  <a:txBody>
                    <a:bodyPr/>
                    <a:lstStyle/>
                    <a:p>
                      <a:pPr>
                        <a:buFont typeface="Arial" pitchFamily="34" charset="0"/>
                        <a:buChar char="•"/>
                      </a:pPr>
                      <a:r>
                        <a:rPr lang="en-US" dirty="0" smtClean="0"/>
                        <a:t> bring in file </a:t>
                      </a:r>
                      <a:endParaRPr lang="en-US" dirty="0"/>
                    </a:p>
                  </a:txBody>
                  <a:tcPr/>
                </a:tc>
                <a:tc>
                  <a:txBody>
                    <a:bodyPr/>
                    <a:lstStyle/>
                    <a:p>
                      <a:pPr>
                        <a:buFont typeface="Arial" pitchFamily="34" charset="0"/>
                        <a:buChar char="•"/>
                      </a:pPr>
                      <a:r>
                        <a:rPr lang="en-US" dirty="0" smtClean="0"/>
                        <a:t> </a:t>
                      </a:r>
                      <a:r>
                        <a:rPr lang="en-US" dirty="0" err="1" smtClean="0"/>
                        <a:t>vocab</a:t>
                      </a:r>
                      <a:r>
                        <a:rPr lang="en-US" baseline="0" dirty="0" smtClean="0"/>
                        <a:t> illustrations</a:t>
                      </a:r>
                    </a:p>
                    <a:p>
                      <a:pPr>
                        <a:buFont typeface="Arial" pitchFamily="34" charset="0"/>
                        <a:buChar char="•"/>
                      </a:pPr>
                      <a:r>
                        <a:rPr lang="en-US" baseline="0" dirty="0" smtClean="0"/>
                        <a:t>Finish story  </a:t>
                      </a:r>
                      <a:endParaRPr lang="en-US" dirty="0"/>
                    </a:p>
                  </a:txBody>
                  <a:tcPr/>
                </a:tc>
                <a:tc>
                  <a:txBody>
                    <a:bodyPr/>
                    <a:lstStyle/>
                    <a:p>
                      <a:pPr>
                        <a:buFont typeface="Arial" pitchFamily="34" charset="0"/>
                        <a:buChar char="•"/>
                      </a:pPr>
                      <a:r>
                        <a:rPr lang="en-US" dirty="0" smtClean="0"/>
                        <a:t> Complete</a:t>
                      </a:r>
                      <a:r>
                        <a:rPr lang="en-US" baseline="0" dirty="0" smtClean="0"/>
                        <a:t> final draft. To get a 100% A, it must be typed. 5% grade reduction for hand written. </a:t>
                      </a:r>
                      <a:endParaRPr lang="en-US"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2"/>
          <p:cNvSpPr>
            <a:spLocks noChangeArrowheads="1"/>
          </p:cNvSpPr>
          <p:nvPr/>
        </p:nvSpPr>
        <p:spPr bwMode="auto">
          <a:xfrm>
            <a:off x="8534400" y="3733800"/>
            <a:ext cx="609600" cy="1295400"/>
          </a:xfrm>
          <a:prstGeom prst="rect">
            <a:avLst/>
          </a:prstGeom>
          <a:solidFill>
            <a:schemeClr val="bg1"/>
          </a:solidFill>
          <a:ln w="9525">
            <a:noFill/>
            <a:miter lim="800000"/>
            <a:headEnd/>
            <a:tailEnd/>
          </a:ln>
        </p:spPr>
        <p:txBody>
          <a:bodyPr wrap="none" anchor="ctr"/>
          <a:lstStyle/>
          <a:p>
            <a:endParaRPr lang="en-US"/>
          </a:p>
        </p:txBody>
      </p:sp>
      <p:sp>
        <p:nvSpPr>
          <p:cNvPr id="32772" name="Rectangle 10"/>
          <p:cNvSpPr>
            <a:spLocks noChangeArrowheads="1"/>
          </p:cNvSpPr>
          <p:nvPr/>
        </p:nvSpPr>
        <p:spPr bwMode="auto">
          <a:xfrm>
            <a:off x="4267200" y="2057400"/>
            <a:ext cx="4495800" cy="1371600"/>
          </a:xfrm>
          <a:prstGeom prst="rect">
            <a:avLst/>
          </a:prstGeom>
          <a:solidFill>
            <a:schemeClr val="bg1"/>
          </a:solidFill>
          <a:ln w="9525">
            <a:noFill/>
            <a:miter lim="800000"/>
            <a:headEnd/>
            <a:tailEnd/>
          </a:ln>
        </p:spPr>
        <p:txBody>
          <a:bodyPr wrap="none" anchor="ctr"/>
          <a:lstStyle/>
          <a:p>
            <a:endParaRPr lang="en-US"/>
          </a:p>
        </p:txBody>
      </p:sp>
      <p:sp>
        <p:nvSpPr>
          <p:cNvPr id="32773" name="Rectangle 11"/>
          <p:cNvSpPr>
            <a:spLocks noChangeArrowheads="1"/>
          </p:cNvSpPr>
          <p:nvPr/>
        </p:nvSpPr>
        <p:spPr bwMode="auto">
          <a:xfrm>
            <a:off x="4343400" y="4114800"/>
            <a:ext cx="4495800" cy="1371600"/>
          </a:xfrm>
          <a:prstGeom prst="rect">
            <a:avLst/>
          </a:prstGeom>
          <a:solidFill>
            <a:schemeClr val="bg1"/>
          </a:solidFill>
          <a:ln w="9525">
            <a:noFill/>
            <a:miter lim="800000"/>
            <a:headEnd/>
            <a:tailEnd/>
          </a:ln>
        </p:spPr>
        <p:txBody>
          <a:bodyPr wrap="none" anchor="ctr"/>
          <a:lstStyle/>
          <a:p>
            <a:endParaRPr lang="en-US"/>
          </a:p>
        </p:txBody>
      </p:sp>
      <p:sp>
        <p:nvSpPr>
          <p:cNvPr id="32774" name="Rectangle 2"/>
          <p:cNvSpPr>
            <a:spLocks noGrp="1" noChangeArrowheads="1"/>
          </p:cNvSpPr>
          <p:nvPr>
            <p:ph type="title"/>
          </p:nvPr>
        </p:nvSpPr>
        <p:spPr>
          <a:xfrm>
            <a:off x="304800" y="0"/>
            <a:ext cx="2133600" cy="1600200"/>
          </a:xfrm>
          <a:solidFill>
            <a:srgbClr val="00FFCC"/>
          </a:solidFill>
        </p:spPr>
        <p:txBody>
          <a:bodyPr/>
          <a:lstStyle/>
          <a:p>
            <a:r>
              <a:rPr lang="en-US" sz="2400" smtClean="0"/>
              <a:t>Wacky </a:t>
            </a:r>
            <a:br>
              <a:rPr lang="en-US" sz="2400" smtClean="0"/>
            </a:br>
            <a:r>
              <a:rPr lang="en-US" sz="2400" smtClean="0"/>
              <a:t>Tuesday</a:t>
            </a:r>
          </a:p>
        </p:txBody>
      </p:sp>
      <p:sp>
        <p:nvSpPr>
          <p:cNvPr id="32775" name="Rectangle 3"/>
          <p:cNvSpPr>
            <a:spLocks noGrp="1" noChangeArrowheads="1"/>
          </p:cNvSpPr>
          <p:nvPr>
            <p:ph type="body" sz="half" idx="1"/>
          </p:nvPr>
        </p:nvSpPr>
        <p:spPr>
          <a:xfrm>
            <a:off x="0" y="1600200"/>
            <a:ext cx="2590800" cy="5257800"/>
          </a:xfrm>
        </p:spPr>
        <p:txBody>
          <a:bodyPr>
            <a:normAutofit/>
          </a:bodyPr>
          <a:lstStyle/>
          <a:p>
            <a:pPr>
              <a:buFontTx/>
              <a:buNone/>
            </a:pPr>
            <a:r>
              <a:rPr lang="en-US" dirty="0" smtClean="0"/>
              <a:t>	</a:t>
            </a:r>
            <a:r>
              <a:rPr lang="en-US" dirty="0" smtClean="0"/>
              <a:t>Rewrite the following three sentences by </a:t>
            </a:r>
            <a:r>
              <a:rPr lang="en-US" b="1" dirty="0" smtClean="0">
                <a:solidFill>
                  <a:srgbClr val="D60093"/>
                </a:solidFill>
              </a:rPr>
              <a:t>replacing first-person pronouns to third-person. </a:t>
            </a:r>
            <a:endParaRPr lang="en-US" sz="2400" b="1" dirty="0" smtClean="0">
              <a:solidFill>
                <a:srgbClr val="D60093"/>
              </a:solidFill>
            </a:endParaRPr>
          </a:p>
        </p:txBody>
      </p:sp>
      <p:sp>
        <p:nvSpPr>
          <p:cNvPr id="32777" name="Line 5"/>
          <p:cNvSpPr>
            <a:spLocks noChangeShapeType="1"/>
          </p:cNvSpPr>
          <p:nvPr/>
        </p:nvSpPr>
        <p:spPr bwMode="auto">
          <a:xfrm>
            <a:off x="0" y="1600200"/>
            <a:ext cx="9144000" cy="0"/>
          </a:xfrm>
          <a:prstGeom prst="line">
            <a:avLst/>
          </a:prstGeom>
          <a:noFill/>
          <a:ln w="9525">
            <a:solidFill>
              <a:schemeClr val="tx1"/>
            </a:solidFill>
            <a:round/>
            <a:headEnd/>
            <a:tailEnd/>
          </a:ln>
        </p:spPr>
        <p:txBody>
          <a:bodyPr/>
          <a:lstStyle/>
          <a:p>
            <a:endParaRPr lang="en-US"/>
          </a:p>
        </p:txBody>
      </p:sp>
      <p:sp>
        <p:nvSpPr>
          <p:cNvPr id="32778" name="Line 6"/>
          <p:cNvSpPr>
            <a:spLocks noChangeShapeType="1"/>
          </p:cNvSpPr>
          <p:nvPr/>
        </p:nvSpPr>
        <p:spPr bwMode="auto">
          <a:xfrm>
            <a:off x="2514600" y="0"/>
            <a:ext cx="0" cy="6858000"/>
          </a:xfrm>
          <a:prstGeom prst="line">
            <a:avLst/>
          </a:prstGeom>
          <a:noFill/>
          <a:ln w="9525">
            <a:solidFill>
              <a:schemeClr val="tx1"/>
            </a:solidFill>
            <a:round/>
            <a:headEnd/>
            <a:tailEnd/>
          </a:ln>
        </p:spPr>
        <p:txBody>
          <a:bodyPr/>
          <a:lstStyle/>
          <a:p>
            <a:endParaRPr lang="en-US"/>
          </a:p>
        </p:txBody>
      </p:sp>
      <p:sp>
        <p:nvSpPr>
          <p:cNvPr id="25611" name="WordArt 7"/>
          <p:cNvSpPr>
            <a:spLocks noChangeArrowheads="1" noChangeShapeType="1" noTextEdit="1"/>
          </p:cNvSpPr>
          <p:nvPr/>
        </p:nvSpPr>
        <p:spPr bwMode="auto">
          <a:xfrm>
            <a:off x="2590800" y="152400"/>
            <a:ext cx="5105400" cy="1514475"/>
          </a:xfrm>
          <a:prstGeom prst="rect">
            <a:avLst/>
          </a:prstGeom>
        </p:spPr>
        <p:txBody>
          <a:bodyPr wrap="none" fromWordArt="1">
            <a:prstTxWarp prst="textPlain">
              <a:avLst>
                <a:gd name="adj" fmla="val 50000"/>
              </a:avLst>
            </a:prstTxWarp>
          </a:bodyPr>
          <a:lstStyle/>
          <a:p>
            <a:pPr>
              <a:defRPr/>
            </a:pPr>
            <a:r>
              <a:rPr lang="en-US" sz="2400" kern="10" dirty="0">
                <a:ln w="9525">
                  <a:solidFill>
                    <a:srgbClr val="000000"/>
                  </a:solidFill>
                  <a:round/>
                  <a:headEnd/>
                  <a:tailEnd/>
                </a:ln>
                <a:solidFill>
                  <a:srgbClr val="660066"/>
                </a:solidFill>
                <a:latin typeface="Arial Black"/>
              </a:rPr>
              <a:t>Tue </a:t>
            </a:r>
            <a:r>
              <a:rPr lang="en-US" sz="2400" kern="10" dirty="0" smtClean="0">
                <a:ln w="9525">
                  <a:solidFill>
                    <a:srgbClr val="000000"/>
                  </a:solidFill>
                  <a:round/>
                  <a:headEnd/>
                  <a:tailEnd/>
                </a:ln>
                <a:solidFill>
                  <a:srgbClr val="660066"/>
                </a:solidFill>
                <a:latin typeface="Arial Black"/>
              </a:rPr>
              <a:t>8/28/2012</a:t>
            </a:r>
            <a:endParaRPr lang="en-US" sz="2400" kern="10" dirty="0">
              <a:ln w="9525">
                <a:solidFill>
                  <a:srgbClr val="000000"/>
                </a:solidFill>
                <a:round/>
                <a:headEnd/>
                <a:tailEnd/>
              </a:ln>
              <a:solidFill>
                <a:srgbClr val="660066"/>
              </a:solidFill>
              <a:latin typeface="Arial Black"/>
            </a:endParaRPr>
          </a:p>
          <a:p>
            <a:pPr>
              <a:defRPr/>
            </a:pPr>
            <a:r>
              <a:rPr lang="en-US" sz="2400" kern="10" dirty="0">
                <a:ln w="9525">
                  <a:solidFill>
                    <a:srgbClr val="000000"/>
                  </a:solidFill>
                  <a:round/>
                  <a:headEnd/>
                  <a:tailEnd/>
                </a:ln>
                <a:solidFill>
                  <a:srgbClr val="660066"/>
                </a:solidFill>
                <a:latin typeface="Arial Black"/>
              </a:rPr>
              <a:t>GIIG </a:t>
            </a:r>
          </a:p>
          <a:p>
            <a:pPr>
              <a:defRPr/>
            </a:pPr>
            <a:r>
              <a:rPr lang="en-US" sz="2400" kern="10" dirty="0" smtClean="0">
                <a:ln w="9525">
                  <a:solidFill>
                    <a:srgbClr val="000000"/>
                  </a:solidFill>
                  <a:round/>
                  <a:headEnd/>
                  <a:tailEnd/>
                </a:ln>
                <a:solidFill>
                  <a:srgbClr val="660066"/>
                </a:solidFill>
                <a:latin typeface="Arial Black"/>
              </a:rPr>
              <a:t>Costa Questions</a:t>
            </a:r>
          </a:p>
          <a:p>
            <a:pPr>
              <a:defRPr/>
            </a:pPr>
            <a:r>
              <a:rPr lang="en-US" sz="2400" kern="10" dirty="0" smtClean="0">
                <a:ln w="9525">
                  <a:solidFill>
                    <a:srgbClr val="000000"/>
                  </a:solidFill>
                  <a:round/>
                  <a:headEnd/>
                  <a:tailEnd/>
                </a:ln>
                <a:solidFill>
                  <a:srgbClr val="660066"/>
                </a:solidFill>
                <a:latin typeface="Arial Black"/>
              </a:rPr>
              <a:t>Hughes</a:t>
            </a:r>
            <a:r>
              <a:rPr lang="en-US" sz="2400" kern="10" dirty="0">
                <a:ln w="9525">
                  <a:solidFill>
                    <a:srgbClr val="000000"/>
                  </a:solidFill>
                  <a:round/>
                  <a:headEnd/>
                  <a:tailEnd/>
                </a:ln>
                <a:solidFill>
                  <a:srgbClr val="660066"/>
                </a:solidFill>
                <a:latin typeface="Arial Black"/>
              </a:rPr>
              <a:t>’ “Thank You </a:t>
            </a:r>
            <a:r>
              <a:rPr lang="en-US" sz="2400" kern="10" dirty="0" err="1">
                <a:ln w="9525">
                  <a:solidFill>
                    <a:srgbClr val="000000"/>
                  </a:solidFill>
                  <a:round/>
                  <a:headEnd/>
                  <a:tailEnd/>
                </a:ln>
                <a:solidFill>
                  <a:srgbClr val="660066"/>
                </a:solidFill>
                <a:latin typeface="Arial Black"/>
              </a:rPr>
              <a:t>M’am</a:t>
            </a:r>
            <a:r>
              <a:rPr lang="en-US" sz="2400" kern="10" dirty="0">
                <a:ln w="9525">
                  <a:solidFill>
                    <a:srgbClr val="000000"/>
                  </a:solidFill>
                  <a:round/>
                  <a:headEnd/>
                  <a:tailEnd/>
                </a:ln>
                <a:solidFill>
                  <a:srgbClr val="660066"/>
                </a:solidFill>
                <a:latin typeface="Arial Black"/>
              </a:rPr>
              <a:t>”</a:t>
            </a:r>
          </a:p>
          <a:p>
            <a:pPr>
              <a:defRPr/>
            </a:pPr>
            <a:r>
              <a:rPr lang="en-US" sz="2400" kern="10" dirty="0">
                <a:ln w="9525">
                  <a:solidFill>
                    <a:srgbClr val="000000"/>
                  </a:solidFill>
                  <a:round/>
                  <a:headEnd/>
                  <a:tailEnd/>
                </a:ln>
                <a:solidFill>
                  <a:srgbClr val="660066"/>
                </a:solidFill>
                <a:latin typeface="Arial Black"/>
              </a:rPr>
              <a:t>Finish as homework </a:t>
            </a:r>
          </a:p>
          <a:p>
            <a:pPr>
              <a:defRPr/>
            </a:pPr>
            <a:endParaRPr lang="en-US" sz="2400" kern="10" dirty="0">
              <a:ln w="9525">
                <a:solidFill>
                  <a:srgbClr val="000000"/>
                </a:solidFill>
                <a:round/>
                <a:headEnd/>
                <a:tailEnd/>
              </a:ln>
              <a:solidFill>
                <a:srgbClr val="CC3300"/>
              </a:solidFill>
              <a:latin typeface="Arial Black"/>
            </a:endParaRPr>
          </a:p>
          <a:p>
            <a:pPr>
              <a:defRPr/>
            </a:pPr>
            <a:endParaRPr lang="en-US" sz="2400" kern="10" dirty="0">
              <a:ln w="9525">
                <a:solidFill>
                  <a:srgbClr val="000000"/>
                </a:solidFill>
                <a:round/>
                <a:headEnd/>
                <a:tailEnd/>
              </a:ln>
              <a:solidFill>
                <a:srgbClr val="CC3300"/>
              </a:solidFill>
              <a:latin typeface="Arial Black"/>
            </a:endParaRPr>
          </a:p>
        </p:txBody>
      </p:sp>
      <p:sp>
        <p:nvSpPr>
          <p:cNvPr id="32780" name="Rectangle 13"/>
          <p:cNvSpPr>
            <a:spLocks noChangeArrowheads="1"/>
          </p:cNvSpPr>
          <p:nvPr/>
        </p:nvSpPr>
        <p:spPr bwMode="auto">
          <a:xfrm>
            <a:off x="5029200" y="3886200"/>
            <a:ext cx="609600" cy="533400"/>
          </a:xfrm>
          <a:prstGeom prst="rect">
            <a:avLst/>
          </a:prstGeom>
          <a:solidFill>
            <a:schemeClr val="bg1"/>
          </a:solidFill>
          <a:ln w="9525">
            <a:noFill/>
            <a:miter lim="800000"/>
            <a:headEnd/>
            <a:tailEnd/>
          </a:ln>
        </p:spPr>
        <p:txBody>
          <a:bodyPr wrap="none" anchor="ctr"/>
          <a:lstStyle/>
          <a:p>
            <a:endParaRPr lang="en-US"/>
          </a:p>
        </p:txBody>
      </p:sp>
      <p:sp>
        <p:nvSpPr>
          <p:cNvPr id="32776" name="Rectangle 4"/>
          <p:cNvSpPr>
            <a:spLocks noGrp="1" noChangeArrowheads="1"/>
          </p:cNvSpPr>
          <p:nvPr>
            <p:ph type="body" sz="half" idx="2"/>
          </p:nvPr>
        </p:nvSpPr>
        <p:spPr>
          <a:xfrm>
            <a:off x="2590800" y="1600200"/>
            <a:ext cx="5486400" cy="5029200"/>
          </a:xfrm>
        </p:spPr>
        <p:txBody>
          <a:bodyPr>
            <a:normAutofit/>
          </a:bodyPr>
          <a:lstStyle/>
          <a:p>
            <a:pPr marL="533400" indent="-533400">
              <a:lnSpc>
                <a:spcPct val="90000"/>
              </a:lnSpc>
              <a:buFontTx/>
              <a:buNone/>
            </a:pPr>
            <a:r>
              <a:rPr lang="en-US" sz="2400" dirty="0" smtClean="0"/>
              <a:t>Example: </a:t>
            </a:r>
            <a:r>
              <a:rPr lang="en-US" sz="2400" i="1" dirty="0" smtClean="0">
                <a:solidFill>
                  <a:srgbClr val="D60093"/>
                </a:solidFill>
              </a:rPr>
              <a:t>I</a:t>
            </a:r>
            <a:r>
              <a:rPr lang="en-US" sz="2400" i="1" dirty="0" smtClean="0"/>
              <a:t> </a:t>
            </a:r>
            <a:r>
              <a:rPr lang="en-US" sz="2400" dirty="0" smtClean="0"/>
              <a:t>go with </a:t>
            </a:r>
            <a:r>
              <a:rPr lang="en-US" sz="2400" i="1" dirty="0" smtClean="0">
                <a:solidFill>
                  <a:srgbClr val="D60093"/>
                </a:solidFill>
              </a:rPr>
              <a:t>my</a:t>
            </a:r>
            <a:r>
              <a:rPr lang="en-US" sz="2400" dirty="0" smtClean="0"/>
              <a:t> father to get metal.</a:t>
            </a:r>
          </a:p>
          <a:p>
            <a:pPr marL="533400" indent="-533400">
              <a:lnSpc>
                <a:spcPct val="90000"/>
              </a:lnSpc>
              <a:buFontTx/>
              <a:buNone/>
            </a:pPr>
            <a:r>
              <a:rPr lang="en-US" sz="2400" dirty="0" smtClean="0"/>
              <a:t>Rewritten Example: </a:t>
            </a:r>
            <a:r>
              <a:rPr lang="en-US" sz="2400" dirty="0" smtClean="0">
                <a:solidFill>
                  <a:srgbClr val="D60093"/>
                </a:solidFill>
              </a:rPr>
              <a:t>He</a:t>
            </a:r>
            <a:r>
              <a:rPr lang="en-US" sz="2400" dirty="0" smtClean="0"/>
              <a:t> goes with </a:t>
            </a:r>
            <a:r>
              <a:rPr lang="en-US" sz="2400" dirty="0" smtClean="0">
                <a:solidFill>
                  <a:srgbClr val="D60093"/>
                </a:solidFill>
              </a:rPr>
              <a:t>his</a:t>
            </a:r>
            <a:r>
              <a:rPr lang="en-US" sz="2400" dirty="0" smtClean="0"/>
              <a:t> father to get metal.</a:t>
            </a:r>
          </a:p>
          <a:p>
            <a:pPr marL="533400" indent="-533400">
              <a:lnSpc>
                <a:spcPct val="90000"/>
              </a:lnSpc>
              <a:buFontTx/>
              <a:buNone/>
            </a:pPr>
            <a:endParaRPr lang="en-US" sz="2400" dirty="0"/>
          </a:p>
          <a:p>
            <a:pPr marL="533400" indent="-533400">
              <a:lnSpc>
                <a:spcPct val="90000"/>
              </a:lnSpc>
              <a:buFontTx/>
              <a:buAutoNum type="arabicPeriod"/>
            </a:pPr>
            <a:r>
              <a:rPr lang="en-US" sz="2400" dirty="0" smtClean="0"/>
              <a:t>I dream about walking in the Dead Places and returning to tell my people about it.</a:t>
            </a:r>
          </a:p>
          <a:p>
            <a:pPr marL="533400" indent="-533400">
              <a:lnSpc>
                <a:spcPct val="90000"/>
              </a:lnSpc>
              <a:buFontTx/>
              <a:buAutoNum type="arabicPeriod"/>
            </a:pPr>
            <a:r>
              <a:rPr lang="en-US" sz="2400" dirty="0" smtClean="0"/>
              <a:t>I tell my father that I  have decided to leave.</a:t>
            </a:r>
          </a:p>
          <a:p>
            <a:pPr marL="533400" indent="-533400">
              <a:lnSpc>
                <a:spcPct val="90000"/>
              </a:lnSpc>
              <a:buFontTx/>
              <a:buAutoNum type="arabicPeriod"/>
            </a:pPr>
            <a:r>
              <a:rPr lang="en-US" sz="2400" dirty="0" smtClean="0"/>
              <a:t>My father gives me a blessing and wishes me well</a:t>
            </a:r>
            <a:r>
              <a:rPr lang="en-US" sz="2000" dirty="0" smtClean="0"/>
              <a:t>. </a:t>
            </a:r>
            <a:endParaRPr lang="en-US" sz="2400" dirty="0" smtClean="0"/>
          </a:p>
        </p:txBody>
      </p:sp>
      <p:pic>
        <p:nvPicPr>
          <p:cNvPr id="24578" name="Picture 2" descr="Mummy Walking Animated Clipart&#10;&#10;"/>
          <p:cNvPicPr>
            <a:picLocks noChangeAspect="1" noChangeArrowheads="1" noCrop="1"/>
          </p:cNvPicPr>
          <p:nvPr/>
        </p:nvPicPr>
        <p:blipFill>
          <a:blip r:embed="rId2" cstate="print"/>
          <a:srcRect/>
          <a:stretch>
            <a:fillRect/>
          </a:stretch>
        </p:blipFill>
        <p:spPr bwMode="auto">
          <a:xfrm>
            <a:off x="7086600" y="4800600"/>
            <a:ext cx="1905000" cy="1905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0"/>
            <a:ext cx="8229600" cy="868362"/>
          </a:xfrm>
        </p:spPr>
        <p:txBody>
          <a:bodyPr>
            <a:normAutofit/>
          </a:bodyPr>
          <a:lstStyle/>
          <a:p>
            <a:r>
              <a:rPr lang="en-US" sz="1800" dirty="0" smtClean="0"/>
              <a:t>Word-Bank </a:t>
            </a:r>
            <a:r>
              <a:rPr lang="en-US" sz="1800" dirty="0" smtClean="0"/>
              <a:t>Week # 1</a:t>
            </a:r>
            <a:br>
              <a:rPr lang="en-US" sz="1800" dirty="0" smtClean="0"/>
            </a:br>
            <a:r>
              <a:rPr lang="en-US" sz="1800" dirty="0" smtClean="0"/>
              <a:t>Your name: _____________                                              Period: __</a:t>
            </a:r>
          </a:p>
        </p:txBody>
      </p:sp>
      <p:sp>
        <p:nvSpPr>
          <p:cNvPr id="46083" name="WordArt 3"/>
          <p:cNvSpPr>
            <a:spLocks noChangeArrowheads="1" noChangeShapeType="1" noTextEdit="1"/>
          </p:cNvSpPr>
          <p:nvPr/>
        </p:nvSpPr>
        <p:spPr bwMode="auto">
          <a:xfrm>
            <a:off x="990600" y="685800"/>
            <a:ext cx="7391400" cy="533400"/>
          </a:xfrm>
          <a:prstGeom prst="rect">
            <a:avLst/>
          </a:prstGeom>
        </p:spPr>
        <p:txBody>
          <a:bodyPr wrap="none" fromWordArt="1">
            <a:prstTxWarp prst="textPlain">
              <a:avLst>
                <a:gd name="adj" fmla="val 50000"/>
              </a:avLst>
            </a:prstTxWarp>
          </a:bodyPr>
          <a:lstStyle/>
          <a:p>
            <a:pPr algn="ctr"/>
            <a:r>
              <a:rPr lang="en-US" kern="10" dirty="0">
                <a:ln w="9525">
                  <a:solidFill>
                    <a:srgbClr val="000000"/>
                  </a:solidFill>
                  <a:round/>
                  <a:headEnd/>
                  <a:tailEnd/>
                </a:ln>
                <a:solidFill>
                  <a:srgbClr val="FFFFFF"/>
                </a:solidFill>
                <a:latin typeface="Arial Black"/>
              </a:rPr>
              <a:t>Learn how to spell</a:t>
            </a:r>
            <a:r>
              <a:rPr lang="en-US" kern="10" dirty="0" smtClean="0">
                <a:ln w="9525">
                  <a:solidFill>
                    <a:srgbClr val="000000"/>
                  </a:solidFill>
                  <a:round/>
                  <a:headEnd/>
                  <a:tailEnd/>
                </a:ln>
                <a:solidFill>
                  <a:srgbClr val="FFFFFF"/>
                </a:solidFill>
                <a:latin typeface="Arial Black"/>
              </a:rPr>
              <a:t>, define, represent in picture and </a:t>
            </a:r>
            <a:endParaRPr lang="en-US" kern="10" dirty="0">
              <a:ln w="9525">
                <a:solidFill>
                  <a:srgbClr val="000000"/>
                </a:solidFill>
                <a:round/>
                <a:headEnd/>
                <a:tailEnd/>
              </a:ln>
              <a:solidFill>
                <a:srgbClr val="FFFFFF"/>
              </a:solidFill>
              <a:latin typeface="Arial Black"/>
            </a:endParaRPr>
          </a:p>
          <a:p>
            <a:pPr algn="ctr"/>
            <a:r>
              <a:rPr lang="en-US" kern="10" dirty="0">
                <a:ln w="9525">
                  <a:solidFill>
                    <a:srgbClr val="000000"/>
                  </a:solidFill>
                  <a:round/>
                  <a:headEnd/>
                  <a:tailEnd/>
                </a:ln>
                <a:solidFill>
                  <a:srgbClr val="FFFFFF"/>
                </a:solidFill>
                <a:latin typeface="Arial Black"/>
              </a:rPr>
              <a:t>embed </a:t>
            </a:r>
            <a:r>
              <a:rPr lang="en-US" kern="10" dirty="0" smtClean="0">
                <a:ln w="9525">
                  <a:solidFill>
                    <a:srgbClr val="000000"/>
                  </a:solidFill>
                  <a:round/>
                  <a:headEnd/>
                  <a:tailEnd/>
                </a:ln>
                <a:solidFill>
                  <a:srgbClr val="FFFFFF"/>
                </a:solidFill>
                <a:latin typeface="Arial Black"/>
              </a:rPr>
              <a:t>the following words into </a:t>
            </a:r>
            <a:r>
              <a:rPr lang="en-US" kern="10" dirty="0">
                <a:ln w="9525">
                  <a:solidFill>
                    <a:srgbClr val="000000"/>
                  </a:solidFill>
                  <a:round/>
                  <a:headEnd/>
                  <a:tailEnd/>
                </a:ln>
                <a:solidFill>
                  <a:srgbClr val="FFFFFF"/>
                </a:solidFill>
                <a:latin typeface="Arial Black"/>
              </a:rPr>
              <a:t>a creative paragraph (passage).</a:t>
            </a:r>
          </a:p>
        </p:txBody>
      </p:sp>
      <p:graphicFrame>
        <p:nvGraphicFramePr>
          <p:cNvPr id="379939" name="Group 35"/>
          <p:cNvGraphicFramePr>
            <a:graphicFrameLocks noGrp="1"/>
          </p:cNvGraphicFramePr>
          <p:nvPr/>
        </p:nvGraphicFramePr>
        <p:xfrm>
          <a:off x="457200" y="1295401"/>
          <a:ext cx="8229600" cy="5029201"/>
        </p:xfrm>
        <a:graphic>
          <a:graphicData uri="http://schemas.openxmlformats.org/drawingml/2006/table">
            <a:tbl>
              <a:tblPr/>
              <a:tblGrid>
                <a:gridCol w="1828800"/>
                <a:gridCol w="4800600"/>
                <a:gridCol w="1600200"/>
              </a:tblGrid>
              <a:tr h="1080096">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pitchFamily="34" charset="0"/>
                        </a:rPr>
                        <a:t>WORD</a:t>
                      </a:r>
                      <a:endParaRPr kumimoji="0" lang="en-US" sz="2000" b="1" i="0" u="sng"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pitchFamily="34" charset="0"/>
                        </a:rPr>
                        <a:t>DEFINTION</a:t>
                      </a:r>
                      <a:endParaRPr kumimoji="0" lang="en-US" sz="2000" b="1" i="0" u="sng"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pitchFamily="34" charset="0"/>
                        </a:rPr>
                        <a:t>PICTURE</a:t>
                      </a:r>
                      <a:endParaRPr kumimoji="0" lang="en-US" sz="2000" b="1" i="0" u="sng"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56">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objective</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optimistic</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0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perspective</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049">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persuade</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0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subjective</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8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Diction </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10" name="AutoShape 80" descr="Z">
            <a:hlinkClick r:id="rId2"/>
          </p:cNvPr>
          <p:cNvSpPr>
            <a:spLocks noChangeAspect="1" noChangeArrowheads="1"/>
          </p:cNvSpPr>
          <p:nvPr/>
        </p:nvSpPr>
        <p:spPr bwMode="auto">
          <a:xfrm>
            <a:off x="4124325" y="2847975"/>
            <a:ext cx="895350" cy="1162050"/>
          </a:xfrm>
          <a:prstGeom prst="rect">
            <a:avLst/>
          </a:prstGeom>
          <a:noFill/>
          <a:ln w="9525">
            <a:noFill/>
            <a:miter lim="800000"/>
            <a:headEnd/>
            <a:tailEnd/>
          </a:ln>
        </p:spPr>
        <p:txBody>
          <a:bodyPr/>
          <a:lstStyle/>
          <a:p>
            <a:endParaRPr lang="en-US"/>
          </a:p>
        </p:txBody>
      </p:sp>
      <p:sp>
        <p:nvSpPr>
          <p:cNvPr id="46111" name="AutoShape 82" descr="Z">
            <a:hlinkClick r:id="rId3"/>
          </p:cNvPr>
          <p:cNvSpPr>
            <a:spLocks noChangeAspect="1" noChangeArrowheads="1"/>
          </p:cNvSpPr>
          <p:nvPr/>
        </p:nvSpPr>
        <p:spPr bwMode="auto">
          <a:xfrm>
            <a:off x="3967163" y="2986088"/>
            <a:ext cx="1209675" cy="885825"/>
          </a:xfrm>
          <a:prstGeom prst="rect">
            <a:avLst/>
          </a:prstGeom>
          <a:noFill/>
          <a:ln w="9525">
            <a:noFill/>
            <a:miter lim="800000"/>
            <a:headEnd/>
            <a:tailEnd/>
          </a:ln>
        </p:spPr>
        <p:txBody>
          <a:bodyPr/>
          <a:lstStyle/>
          <a:p>
            <a:endParaRPr lang="en-US"/>
          </a:p>
        </p:txBody>
      </p:sp>
      <p:sp>
        <p:nvSpPr>
          <p:cNvPr id="46112" name="AutoShape 84" descr="Z">
            <a:hlinkClick r:id="rId3"/>
          </p:cNvPr>
          <p:cNvSpPr>
            <a:spLocks noChangeAspect="1" noChangeArrowheads="1"/>
          </p:cNvSpPr>
          <p:nvPr/>
        </p:nvSpPr>
        <p:spPr bwMode="auto">
          <a:xfrm>
            <a:off x="155575" y="46038"/>
            <a:ext cx="1209675" cy="885825"/>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85800"/>
            <a:ext cx="6477000" cy="1143000"/>
          </a:xfrm>
        </p:spPr>
        <p:txBody>
          <a:bodyPr/>
          <a:lstStyle/>
          <a:p>
            <a:r>
              <a:rPr lang="en-US"/>
              <a:t>Portfolio Task</a:t>
            </a:r>
          </a:p>
        </p:txBody>
      </p:sp>
      <p:sp>
        <p:nvSpPr>
          <p:cNvPr id="26627" name="Rectangle 3"/>
          <p:cNvSpPr>
            <a:spLocks noGrp="1" noChangeArrowheads="1"/>
          </p:cNvSpPr>
          <p:nvPr>
            <p:ph type="body" idx="1"/>
          </p:nvPr>
        </p:nvSpPr>
        <p:spPr>
          <a:xfrm>
            <a:off x="457200" y="2133600"/>
            <a:ext cx="6781800" cy="4525963"/>
          </a:xfrm>
        </p:spPr>
        <p:txBody>
          <a:bodyPr/>
          <a:lstStyle/>
          <a:p>
            <a:pPr marL="609600" indent="-609600">
              <a:buFontTx/>
              <a:buNone/>
            </a:pPr>
            <a:r>
              <a:rPr lang="en-US" sz="2400"/>
              <a:t>Go to side table and create spine label.</a:t>
            </a:r>
          </a:p>
          <a:p>
            <a:pPr marL="609600" indent="-609600">
              <a:lnSpc>
                <a:spcPct val="155000"/>
              </a:lnSpc>
              <a:buFontTx/>
              <a:buAutoNum type="arabicPeriod"/>
            </a:pPr>
            <a:r>
              <a:rPr lang="en-US" sz="2400"/>
              <a:t>Choose colored strip.</a:t>
            </a:r>
          </a:p>
          <a:p>
            <a:pPr marL="609600" indent="-609600">
              <a:lnSpc>
                <a:spcPct val="155000"/>
              </a:lnSpc>
              <a:buFontTx/>
              <a:buAutoNum type="arabicPeriod"/>
            </a:pPr>
            <a:r>
              <a:rPr lang="en-US" sz="2400"/>
              <a:t>Write First Name ~ Last Name ~  Period __</a:t>
            </a:r>
          </a:p>
          <a:p>
            <a:pPr marL="609600" indent="-609600">
              <a:lnSpc>
                <a:spcPct val="155000"/>
              </a:lnSpc>
              <a:buFontTx/>
              <a:buAutoNum type="arabicPeriod"/>
            </a:pPr>
            <a:r>
              <a:rPr lang="en-US" sz="2400"/>
              <a:t>Insert into spine.</a:t>
            </a:r>
          </a:p>
          <a:p>
            <a:pPr marL="609600" indent="-609600">
              <a:lnSpc>
                <a:spcPct val="155000"/>
              </a:lnSpc>
              <a:buFontTx/>
              <a:buAutoNum type="arabicPeriod"/>
            </a:pPr>
            <a:r>
              <a:rPr lang="en-US" sz="2400"/>
              <a:t>Bring portfolio up to front book shelf.</a:t>
            </a:r>
          </a:p>
        </p:txBody>
      </p:sp>
      <p:sp>
        <p:nvSpPr>
          <p:cNvPr id="26628" name="Rectangle 4"/>
          <p:cNvSpPr>
            <a:spLocks noChangeArrowheads="1"/>
          </p:cNvSpPr>
          <p:nvPr/>
        </p:nvSpPr>
        <p:spPr bwMode="auto">
          <a:xfrm>
            <a:off x="7467600" y="685800"/>
            <a:ext cx="533400" cy="5791200"/>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6629" name="WordArt 5"/>
          <p:cNvSpPr>
            <a:spLocks noChangeArrowheads="1" noChangeShapeType="1" noTextEdit="1"/>
          </p:cNvSpPr>
          <p:nvPr/>
        </p:nvSpPr>
        <p:spPr bwMode="auto">
          <a:xfrm rot="5400000">
            <a:off x="5183188" y="3427412"/>
            <a:ext cx="5048250" cy="32702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latin typeface="Arial Black"/>
              </a:rPr>
              <a:t>Deanna  Swank  </a:t>
            </a:r>
            <a:r>
              <a:rPr lang="en-US" sz="3600" kern="10" dirty="0">
                <a:ln w="9525">
                  <a:solidFill>
                    <a:srgbClr val="000000"/>
                  </a:solidFill>
                  <a:round/>
                  <a:headEnd/>
                  <a:tailEnd/>
                </a:ln>
                <a:latin typeface="Arial Black"/>
              </a:rPr>
              <a:t>Period 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68580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33795" name="Rectangle 3"/>
          <p:cNvSpPr>
            <a:spLocks noGrp="1" noChangeArrowheads="1"/>
          </p:cNvSpPr>
          <p:nvPr>
            <p:ph type="title"/>
          </p:nvPr>
        </p:nvSpPr>
        <p:spPr>
          <a:xfrm>
            <a:off x="457200" y="274638"/>
            <a:ext cx="8229600" cy="2163762"/>
          </a:xfrm>
        </p:spPr>
        <p:txBody>
          <a:bodyPr/>
          <a:lstStyle/>
          <a:p>
            <a:pPr eaLnBrk="1" hangingPunct="1"/>
            <a:r>
              <a:rPr lang="en-US" sz="4000" smtClean="0">
                <a:latin typeface="Ravie" pitchFamily="82" charset="0"/>
              </a:rPr>
              <a:t>Remember the</a:t>
            </a:r>
            <a:br>
              <a:rPr lang="en-US" sz="4000" smtClean="0">
                <a:latin typeface="Ravie" pitchFamily="82" charset="0"/>
              </a:rPr>
            </a:br>
            <a:r>
              <a:rPr lang="en-US" sz="4000" smtClean="0">
                <a:latin typeface="Ravie" pitchFamily="82" charset="0"/>
              </a:rPr>
              <a:t>Clock Activity?</a:t>
            </a:r>
          </a:p>
        </p:txBody>
      </p:sp>
      <p:pic>
        <p:nvPicPr>
          <p:cNvPr id="33796" name="Picture 4" descr="Family-Clock"/>
          <p:cNvPicPr>
            <a:picLocks noChangeAspect="1" noChangeArrowheads="1"/>
          </p:cNvPicPr>
          <p:nvPr/>
        </p:nvPicPr>
        <p:blipFill>
          <a:blip r:embed="rId2" cstate="print"/>
          <a:srcRect/>
          <a:stretch>
            <a:fillRect/>
          </a:stretch>
        </p:blipFill>
        <p:spPr bwMode="auto">
          <a:xfrm>
            <a:off x="990600" y="3633788"/>
            <a:ext cx="4495800" cy="3224212"/>
          </a:xfrm>
          <a:prstGeom prst="rect">
            <a:avLst/>
          </a:prstGeom>
          <a:noFill/>
          <a:ln w="9525">
            <a:noFill/>
            <a:miter lim="800000"/>
            <a:headEnd/>
            <a:tailEnd/>
          </a:ln>
        </p:spPr>
      </p:pic>
      <p:pic>
        <p:nvPicPr>
          <p:cNvPr id="33797" name="Picture 5" descr="CLOCK_FIND_LOGO_copy"/>
          <p:cNvPicPr>
            <a:picLocks noChangeAspect="1" noChangeArrowheads="1"/>
          </p:cNvPicPr>
          <p:nvPr/>
        </p:nvPicPr>
        <p:blipFill>
          <a:blip r:embed="rId3" cstate="print"/>
          <a:srcRect/>
          <a:stretch>
            <a:fillRect/>
          </a:stretch>
        </p:blipFill>
        <p:spPr bwMode="auto">
          <a:xfrm>
            <a:off x="1524000" y="1600200"/>
            <a:ext cx="8001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0"/>
            <a:ext cx="8229600" cy="1143000"/>
          </a:xfrm>
        </p:spPr>
        <p:txBody>
          <a:bodyPr/>
          <a:lstStyle/>
          <a:p>
            <a:r>
              <a:rPr lang="en-US" sz="3200" dirty="0" smtClean="0"/>
              <a:t>Short Story Cornell Notes</a:t>
            </a:r>
            <a:endParaRPr lang="en-US" sz="3200" dirty="0"/>
          </a:p>
        </p:txBody>
      </p:sp>
      <p:graphicFrame>
        <p:nvGraphicFramePr>
          <p:cNvPr id="58388" name="Group 20"/>
          <p:cNvGraphicFramePr>
            <a:graphicFrameLocks noGrp="1"/>
          </p:cNvGraphicFramePr>
          <p:nvPr>
            <p:ph idx="1"/>
          </p:nvPr>
        </p:nvGraphicFramePr>
        <p:xfrm>
          <a:off x="381000" y="914400"/>
          <a:ext cx="8229600" cy="5404104"/>
        </p:xfrm>
        <a:graphic>
          <a:graphicData uri="http://schemas.openxmlformats.org/drawingml/2006/table">
            <a:tbl>
              <a:tblPr/>
              <a:tblGrid>
                <a:gridCol w="2514600"/>
                <a:gridCol w="5715000"/>
              </a:tblGrid>
              <a:tr h="69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Reading Strategies</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25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Predict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Visualize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Connect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Question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Clarify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Evaluate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r h="117996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Summary/Reflection : </a:t>
                      </a: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4" name="Explosion 1 3"/>
          <p:cNvSpPr/>
          <p:nvPr/>
        </p:nvSpPr>
        <p:spPr>
          <a:xfrm>
            <a:off x="3429000" y="1828800"/>
            <a:ext cx="4267200" cy="403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Include 2 bullet points for each strategy. 12 total.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0"/>
            <a:ext cx="8229600" cy="1143000"/>
          </a:xfrm>
        </p:spPr>
        <p:txBody>
          <a:bodyPr/>
          <a:lstStyle/>
          <a:p>
            <a:r>
              <a:rPr lang="en-US" sz="3200" dirty="0" smtClean="0"/>
              <a:t>Short Story Cornell Notes</a:t>
            </a:r>
            <a:endParaRPr lang="en-US" sz="3200" dirty="0"/>
          </a:p>
        </p:txBody>
      </p:sp>
      <p:graphicFrame>
        <p:nvGraphicFramePr>
          <p:cNvPr id="58388" name="Group 20"/>
          <p:cNvGraphicFramePr>
            <a:graphicFrameLocks noGrp="1"/>
          </p:cNvGraphicFramePr>
          <p:nvPr>
            <p:ph idx="1"/>
          </p:nvPr>
        </p:nvGraphicFramePr>
        <p:xfrm>
          <a:off x="381000" y="914400"/>
          <a:ext cx="8229600" cy="5404104"/>
        </p:xfrm>
        <a:graphic>
          <a:graphicData uri="http://schemas.openxmlformats.org/drawingml/2006/table">
            <a:tbl>
              <a:tblPr/>
              <a:tblGrid>
                <a:gridCol w="2514600"/>
                <a:gridCol w="5715000"/>
              </a:tblGrid>
              <a:tr h="69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Reading Strategies</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25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Predict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Visualize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Connect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Question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Clarify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Evaluate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r h="117996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Summary/Reflection : </a:t>
                      </a: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4" name="Explosion 1 3"/>
          <p:cNvSpPr/>
          <p:nvPr/>
        </p:nvSpPr>
        <p:spPr>
          <a:xfrm>
            <a:off x="3429000" y="1828800"/>
            <a:ext cx="4267200" cy="403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Include 3 bullet points for each strategy. 18 total.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p:txBody>
          <a:bodyPr/>
          <a:lstStyle/>
          <a:p>
            <a:pPr eaLnBrk="1" hangingPunct="1"/>
            <a:endParaRPr lang="en-US" smtClean="0"/>
          </a:p>
        </p:txBody>
      </p:sp>
      <p:sp>
        <p:nvSpPr>
          <p:cNvPr id="491525" name="WordArt 5"/>
          <p:cNvSpPr>
            <a:spLocks noChangeArrowheads="1" noChangeShapeType="1" noTextEdit="1"/>
          </p:cNvSpPr>
          <p:nvPr/>
        </p:nvSpPr>
        <p:spPr bwMode="auto">
          <a:xfrm>
            <a:off x="685800" y="914400"/>
            <a:ext cx="7639050" cy="3810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000000"/>
                  </a:solidFill>
                  <a:round/>
                  <a:headEnd/>
                  <a:tailEnd/>
                </a:ln>
                <a:solidFill>
                  <a:srgbClr val="FF3300"/>
                </a:solidFill>
                <a:latin typeface="Arial Black"/>
              </a:rPr>
              <a:t>By The Waters of</a:t>
            </a:r>
            <a:r>
              <a:rPr lang="en-US" sz="3600" kern="10" dirty="0" smtClean="0">
                <a:ln w="25400">
                  <a:solidFill>
                    <a:srgbClr val="000000"/>
                  </a:solidFill>
                  <a:round/>
                  <a:headEnd/>
                  <a:tailEnd/>
                </a:ln>
                <a:solidFill>
                  <a:srgbClr val="0000FF"/>
                </a:solidFill>
                <a:latin typeface="Arial Black"/>
              </a:rPr>
              <a:t> Babylon! </a:t>
            </a:r>
            <a:endParaRPr lang="en-US" sz="3600" kern="10" dirty="0">
              <a:ln w="25400">
                <a:solidFill>
                  <a:srgbClr val="000000"/>
                </a:solidFill>
                <a:round/>
                <a:headEnd/>
                <a:tailEnd/>
              </a:ln>
              <a:solidFill>
                <a:srgbClr val="FF3300"/>
              </a:solidFill>
              <a:latin typeface="Arial Black"/>
            </a:endParaRPr>
          </a:p>
        </p:txBody>
      </p:sp>
      <p:sp>
        <p:nvSpPr>
          <p:cNvPr id="491527" name="WordArt 7"/>
          <p:cNvSpPr>
            <a:spLocks noChangeArrowheads="1" noChangeShapeType="1" noTextEdit="1"/>
          </p:cNvSpPr>
          <p:nvPr/>
        </p:nvSpPr>
        <p:spPr bwMode="auto">
          <a:xfrm>
            <a:off x="914400" y="1524000"/>
            <a:ext cx="7315200" cy="381000"/>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000000"/>
                  </a:solidFill>
                  <a:round/>
                  <a:headEnd/>
                  <a:tailEnd/>
                </a:ln>
                <a:solidFill>
                  <a:srgbClr val="0000FF"/>
                </a:solidFill>
                <a:latin typeface="Arial Black"/>
              </a:rPr>
              <a:t>P 42- 57</a:t>
            </a:r>
            <a:endParaRPr lang="en-US" sz="3600" kern="10" dirty="0">
              <a:ln w="25400">
                <a:solidFill>
                  <a:srgbClr val="000000"/>
                </a:solidFill>
                <a:round/>
                <a:headEnd/>
                <a:tailEnd/>
              </a:ln>
              <a:solidFill>
                <a:srgbClr val="0000FF"/>
              </a:solidFill>
              <a:latin typeface="Arial Black"/>
            </a:endParaRPr>
          </a:p>
        </p:txBody>
      </p:sp>
      <p:pic>
        <p:nvPicPr>
          <p:cNvPr id="22530" name="Picture 2" descr="http://wp.patheos.com.s3.amazonaws.com/blogs/monkeymind/files/2012/04/By-The-Waters-of-Babylon.jpg"/>
          <p:cNvPicPr>
            <a:picLocks noChangeAspect="1" noChangeArrowheads="1"/>
          </p:cNvPicPr>
          <p:nvPr/>
        </p:nvPicPr>
        <p:blipFill>
          <a:blip r:embed="rId2" cstate="print"/>
          <a:srcRect/>
          <a:stretch>
            <a:fillRect/>
          </a:stretch>
        </p:blipFill>
        <p:spPr bwMode="auto">
          <a:xfrm>
            <a:off x="457200" y="2133600"/>
            <a:ext cx="8305800" cy="4495800"/>
          </a:xfrm>
          <a:prstGeom prst="rect">
            <a:avLst/>
          </a:prstGeom>
          <a:noFill/>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25"/>
                                        </p:tgtEl>
                                        <p:attrNameLst>
                                          <p:attrName>style.visibility</p:attrName>
                                        </p:attrNameLst>
                                      </p:cBhvr>
                                      <p:to>
                                        <p:strVal val="visible"/>
                                      </p:to>
                                    </p:set>
                                    <p:anim calcmode="lin" valueType="num">
                                      <p:cBhvr additive="base">
                                        <p:cTn id="7" dur="2000" fill="hold"/>
                                        <p:tgtEl>
                                          <p:spTgt spid="491525"/>
                                        </p:tgtEl>
                                        <p:attrNameLst>
                                          <p:attrName>ppt_x</p:attrName>
                                        </p:attrNameLst>
                                      </p:cBhvr>
                                      <p:tavLst>
                                        <p:tav tm="0">
                                          <p:val>
                                            <p:strVal val="#ppt_x"/>
                                          </p:val>
                                        </p:tav>
                                        <p:tav tm="100000">
                                          <p:val>
                                            <p:strVal val="#ppt_x"/>
                                          </p:val>
                                        </p:tav>
                                      </p:tavLst>
                                    </p:anim>
                                    <p:anim calcmode="lin" valueType="num">
                                      <p:cBhvr additive="base">
                                        <p:cTn id="8" dur="2000" fill="hold"/>
                                        <p:tgtEl>
                                          <p:spTgt spid="4915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91527"/>
                                        </p:tgtEl>
                                        <p:attrNameLst>
                                          <p:attrName>style.visibility</p:attrName>
                                        </p:attrNameLst>
                                      </p:cBhvr>
                                      <p:to>
                                        <p:strVal val="visible"/>
                                      </p:to>
                                    </p:set>
                                    <p:anim calcmode="lin" valueType="num">
                                      <p:cBhvr>
                                        <p:cTn id="13" dur="5000" fill="hold"/>
                                        <p:tgtEl>
                                          <p:spTgt spid="491527"/>
                                        </p:tgtEl>
                                        <p:attrNameLst>
                                          <p:attrName>ppt_w</p:attrName>
                                        </p:attrNameLst>
                                      </p:cBhvr>
                                      <p:tavLst>
                                        <p:tav tm="0" fmla="#ppt_w*sin(2.5*pi*$)">
                                          <p:val>
                                            <p:fltVal val="0"/>
                                          </p:val>
                                        </p:tav>
                                        <p:tav tm="100000">
                                          <p:val>
                                            <p:fltVal val="1"/>
                                          </p:val>
                                        </p:tav>
                                      </p:tavLst>
                                    </p:anim>
                                    <p:anim calcmode="lin" valueType="num">
                                      <p:cBhvr>
                                        <p:cTn id="14" dur="5000" fill="hold"/>
                                        <p:tgtEl>
                                          <p:spTgt spid="4915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5" grpId="0" animBg="1"/>
      <p:bldP spid="4915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ctrTitle"/>
          </p:nvPr>
        </p:nvSpPr>
        <p:spPr>
          <a:xfrm>
            <a:off x="685800" y="1143000"/>
            <a:ext cx="7772400" cy="1219200"/>
          </a:xfrm>
        </p:spPr>
        <p:txBody>
          <a:bodyPr/>
          <a:lstStyle/>
          <a:p>
            <a:pPr eaLnBrk="1" hangingPunct="1"/>
            <a:r>
              <a:rPr lang="en-US" sz="3600" smtClean="0">
                <a:latin typeface="Algerian" pitchFamily="82" charset="0"/>
              </a:rPr>
              <a:t>After reading today’s story, create…</a:t>
            </a:r>
          </a:p>
        </p:txBody>
      </p:sp>
      <p:sp>
        <p:nvSpPr>
          <p:cNvPr id="600070" name="WordArt 6"/>
          <p:cNvSpPr>
            <a:spLocks noChangeArrowheads="1" noChangeShapeType="1" noTextEdit="1"/>
          </p:cNvSpPr>
          <p:nvPr/>
        </p:nvSpPr>
        <p:spPr bwMode="auto">
          <a:xfrm>
            <a:off x="1066800" y="2438400"/>
            <a:ext cx="6934200" cy="4794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Arial Black"/>
              </a:rPr>
              <a:t>6 or more Costa Questions = A</a:t>
            </a:r>
          </a:p>
        </p:txBody>
      </p:sp>
      <p:sp>
        <p:nvSpPr>
          <p:cNvPr id="600071" name="WordArt 7"/>
          <p:cNvSpPr>
            <a:spLocks noChangeArrowheads="1" noChangeShapeType="1" noTextEdit="1"/>
          </p:cNvSpPr>
          <p:nvPr/>
        </p:nvSpPr>
        <p:spPr bwMode="auto">
          <a:xfrm>
            <a:off x="1066800" y="3352800"/>
            <a:ext cx="6934200" cy="47942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00FFFF"/>
                </a:solidFill>
                <a:latin typeface="Arial Black"/>
              </a:rPr>
              <a:t>5 Costa Questions = B</a:t>
            </a:r>
          </a:p>
        </p:txBody>
      </p:sp>
      <p:sp>
        <p:nvSpPr>
          <p:cNvPr id="600072" name="WordArt 8"/>
          <p:cNvSpPr>
            <a:spLocks noChangeArrowheads="1" noChangeShapeType="1" noTextEdit="1"/>
          </p:cNvSpPr>
          <p:nvPr/>
        </p:nvSpPr>
        <p:spPr bwMode="auto">
          <a:xfrm>
            <a:off x="990600" y="4191000"/>
            <a:ext cx="6934200" cy="47942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FF6600"/>
                </a:solidFill>
                <a:latin typeface="Arial Black"/>
              </a:rPr>
              <a:t>4  Costa Questions = C</a:t>
            </a:r>
          </a:p>
        </p:txBody>
      </p:sp>
      <p:sp>
        <p:nvSpPr>
          <p:cNvPr id="600073" name="WordArt 9"/>
          <p:cNvSpPr>
            <a:spLocks noChangeArrowheads="1" noChangeShapeType="1" noTextEdit="1"/>
          </p:cNvSpPr>
          <p:nvPr/>
        </p:nvSpPr>
        <p:spPr bwMode="auto">
          <a:xfrm>
            <a:off x="1066800" y="5105400"/>
            <a:ext cx="6934200" cy="47942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00FF00"/>
                </a:solidFill>
                <a:latin typeface="Arial Black"/>
              </a:rPr>
              <a:t>3  Costa Questions = 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00073"/>
                                        </p:tgtEl>
                                        <p:attrNameLst>
                                          <p:attrName>style.visibility</p:attrName>
                                        </p:attrNameLst>
                                      </p:cBhvr>
                                      <p:to>
                                        <p:strVal val="visible"/>
                                      </p:to>
                                    </p:set>
                                    <p:anim calcmode="lin" valueType="num">
                                      <p:cBhvr>
                                        <p:cTn id="7" dur="1500" decel="50000" fill="hold">
                                          <p:stCondLst>
                                            <p:cond delay="0"/>
                                          </p:stCondLst>
                                        </p:cTn>
                                        <p:tgtEl>
                                          <p:spTgt spid="600073"/>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600073"/>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600073"/>
                                        </p:tgtEl>
                                        <p:attrNameLst>
                                          <p:attrName>ppt_w</p:attrName>
                                        </p:attrNameLst>
                                      </p:cBhvr>
                                      <p:tavLst>
                                        <p:tav tm="0">
                                          <p:val>
                                            <p:strVal val="#ppt_w*.05"/>
                                          </p:val>
                                        </p:tav>
                                        <p:tav tm="100000">
                                          <p:val>
                                            <p:strVal val="#ppt_w"/>
                                          </p:val>
                                        </p:tav>
                                      </p:tavLst>
                                    </p:anim>
                                    <p:anim calcmode="lin" valueType="num">
                                      <p:cBhvr>
                                        <p:cTn id="10" dur="3000" fill="hold"/>
                                        <p:tgtEl>
                                          <p:spTgt spid="600073"/>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600073"/>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600073"/>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600073"/>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60007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00072"/>
                                        </p:tgtEl>
                                        <p:attrNameLst>
                                          <p:attrName>style.visibility</p:attrName>
                                        </p:attrNameLst>
                                      </p:cBhvr>
                                      <p:to>
                                        <p:strVal val="visible"/>
                                      </p:to>
                                    </p:set>
                                    <p:anim calcmode="lin" valueType="num">
                                      <p:cBhvr>
                                        <p:cTn id="19" dur="1500" decel="50000" fill="hold">
                                          <p:stCondLst>
                                            <p:cond delay="0"/>
                                          </p:stCondLst>
                                        </p:cTn>
                                        <p:tgtEl>
                                          <p:spTgt spid="600072"/>
                                        </p:tgtEl>
                                        <p:attrNameLst>
                                          <p:attrName>style.rotation</p:attrName>
                                        </p:attrNameLst>
                                      </p:cBhvr>
                                      <p:tavLst>
                                        <p:tav tm="0">
                                          <p:val>
                                            <p:fltVal val="-90"/>
                                          </p:val>
                                        </p:tav>
                                        <p:tav tm="100000">
                                          <p:val>
                                            <p:fltVal val="0"/>
                                          </p:val>
                                        </p:tav>
                                      </p:tavLst>
                                    </p:anim>
                                    <p:anim calcmode="lin" valueType="num">
                                      <p:cBhvr>
                                        <p:cTn id="20" dur="1500" decel="50000" fill="hold">
                                          <p:stCondLst>
                                            <p:cond delay="0"/>
                                          </p:stCondLst>
                                        </p:cTn>
                                        <p:tgtEl>
                                          <p:spTgt spid="600072"/>
                                        </p:tgtEl>
                                        <p:attrNameLst>
                                          <p:attrName>ppt_w</p:attrName>
                                        </p:attrNameLst>
                                      </p:cBhvr>
                                      <p:tavLst>
                                        <p:tav tm="0">
                                          <p:val>
                                            <p:strVal val="#ppt_w"/>
                                          </p:val>
                                        </p:tav>
                                        <p:tav tm="100000">
                                          <p:val>
                                            <p:strVal val="#ppt_w*.05"/>
                                          </p:val>
                                        </p:tav>
                                      </p:tavLst>
                                    </p:anim>
                                    <p:anim calcmode="lin" valueType="num">
                                      <p:cBhvr>
                                        <p:cTn id="21" dur="1500" accel="50000" fill="hold">
                                          <p:stCondLst>
                                            <p:cond delay="1500"/>
                                          </p:stCondLst>
                                        </p:cTn>
                                        <p:tgtEl>
                                          <p:spTgt spid="600072"/>
                                        </p:tgtEl>
                                        <p:attrNameLst>
                                          <p:attrName>ppt_w</p:attrName>
                                        </p:attrNameLst>
                                      </p:cBhvr>
                                      <p:tavLst>
                                        <p:tav tm="0">
                                          <p:val>
                                            <p:strVal val="#ppt_w*.05"/>
                                          </p:val>
                                        </p:tav>
                                        <p:tav tm="100000">
                                          <p:val>
                                            <p:strVal val="#ppt_w"/>
                                          </p:val>
                                        </p:tav>
                                      </p:tavLst>
                                    </p:anim>
                                    <p:anim calcmode="lin" valueType="num">
                                      <p:cBhvr>
                                        <p:cTn id="22" dur="3000" fill="hold"/>
                                        <p:tgtEl>
                                          <p:spTgt spid="600072"/>
                                        </p:tgtEl>
                                        <p:attrNameLst>
                                          <p:attrName>ppt_h</p:attrName>
                                        </p:attrNameLst>
                                      </p:cBhvr>
                                      <p:tavLst>
                                        <p:tav tm="0">
                                          <p:val>
                                            <p:strVal val="#ppt_h"/>
                                          </p:val>
                                        </p:tav>
                                        <p:tav tm="100000">
                                          <p:val>
                                            <p:strVal val="#ppt_h"/>
                                          </p:val>
                                        </p:tav>
                                      </p:tavLst>
                                    </p:anim>
                                    <p:anim calcmode="lin" valueType="num">
                                      <p:cBhvr>
                                        <p:cTn id="23" dur="1500" decel="50000" fill="hold">
                                          <p:stCondLst>
                                            <p:cond delay="0"/>
                                          </p:stCondLst>
                                        </p:cTn>
                                        <p:tgtEl>
                                          <p:spTgt spid="600072"/>
                                        </p:tgtEl>
                                        <p:attrNameLst>
                                          <p:attrName>ppt_x</p:attrName>
                                        </p:attrNameLst>
                                      </p:cBhvr>
                                      <p:tavLst>
                                        <p:tav tm="0">
                                          <p:val>
                                            <p:strVal val="#ppt_x+.4"/>
                                          </p:val>
                                        </p:tav>
                                        <p:tav tm="100000">
                                          <p:val>
                                            <p:strVal val="#ppt_x"/>
                                          </p:val>
                                        </p:tav>
                                      </p:tavLst>
                                    </p:anim>
                                    <p:anim calcmode="lin" valueType="num">
                                      <p:cBhvr>
                                        <p:cTn id="24" dur="1500" decel="50000" fill="hold">
                                          <p:stCondLst>
                                            <p:cond delay="0"/>
                                          </p:stCondLst>
                                        </p:cTn>
                                        <p:tgtEl>
                                          <p:spTgt spid="600072"/>
                                        </p:tgtEl>
                                        <p:attrNameLst>
                                          <p:attrName>ppt_y</p:attrName>
                                        </p:attrNameLst>
                                      </p:cBhvr>
                                      <p:tavLst>
                                        <p:tav tm="0">
                                          <p:val>
                                            <p:strVal val="#ppt_y-.2"/>
                                          </p:val>
                                        </p:tav>
                                        <p:tav tm="100000">
                                          <p:val>
                                            <p:strVal val="#ppt_y+.1"/>
                                          </p:val>
                                        </p:tav>
                                      </p:tavLst>
                                    </p:anim>
                                    <p:anim calcmode="lin" valueType="num">
                                      <p:cBhvr>
                                        <p:cTn id="25" dur="1500" accel="50000" fill="hold">
                                          <p:stCondLst>
                                            <p:cond delay="1500"/>
                                          </p:stCondLst>
                                        </p:cTn>
                                        <p:tgtEl>
                                          <p:spTgt spid="600072"/>
                                        </p:tgtEl>
                                        <p:attrNameLst>
                                          <p:attrName>ppt_y</p:attrName>
                                        </p:attrNameLst>
                                      </p:cBhvr>
                                      <p:tavLst>
                                        <p:tav tm="0">
                                          <p:val>
                                            <p:strVal val="#ppt_y+.1"/>
                                          </p:val>
                                        </p:tav>
                                        <p:tav tm="100000">
                                          <p:val>
                                            <p:strVal val="#ppt_y"/>
                                          </p:val>
                                        </p:tav>
                                      </p:tavLst>
                                    </p:anim>
                                    <p:animEffect transition="in" filter="fade">
                                      <p:cBhvr>
                                        <p:cTn id="26" dur="3000" decel="50000">
                                          <p:stCondLst>
                                            <p:cond delay="0"/>
                                          </p:stCondLst>
                                        </p:cTn>
                                        <p:tgtEl>
                                          <p:spTgt spid="60007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00071"/>
                                        </p:tgtEl>
                                        <p:attrNameLst>
                                          <p:attrName>style.visibility</p:attrName>
                                        </p:attrNameLst>
                                      </p:cBhvr>
                                      <p:to>
                                        <p:strVal val="visible"/>
                                      </p:to>
                                    </p:set>
                                    <p:anim calcmode="lin" valueType="num">
                                      <p:cBhvr>
                                        <p:cTn id="31" dur="1500" decel="50000" fill="hold">
                                          <p:stCondLst>
                                            <p:cond delay="0"/>
                                          </p:stCondLst>
                                        </p:cTn>
                                        <p:tgtEl>
                                          <p:spTgt spid="600071"/>
                                        </p:tgtEl>
                                        <p:attrNameLst>
                                          <p:attrName>style.rotation</p:attrName>
                                        </p:attrNameLst>
                                      </p:cBhvr>
                                      <p:tavLst>
                                        <p:tav tm="0">
                                          <p:val>
                                            <p:fltVal val="-90"/>
                                          </p:val>
                                        </p:tav>
                                        <p:tav tm="100000">
                                          <p:val>
                                            <p:fltVal val="0"/>
                                          </p:val>
                                        </p:tav>
                                      </p:tavLst>
                                    </p:anim>
                                    <p:anim calcmode="lin" valueType="num">
                                      <p:cBhvr>
                                        <p:cTn id="32" dur="1500" decel="50000" fill="hold">
                                          <p:stCondLst>
                                            <p:cond delay="0"/>
                                          </p:stCondLst>
                                        </p:cTn>
                                        <p:tgtEl>
                                          <p:spTgt spid="600071"/>
                                        </p:tgtEl>
                                        <p:attrNameLst>
                                          <p:attrName>ppt_w</p:attrName>
                                        </p:attrNameLst>
                                      </p:cBhvr>
                                      <p:tavLst>
                                        <p:tav tm="0">
                                          <p:val>
                                            <p:strVal val="#ppt_w"/>
                                          </p:val>
                                        </p:tav>
                                        <p:tav tm="100000">
                                          <p:val>
                                            <p:strVal val="#ppt_w*.05"/>
                                          </p:val>
                                        </p:tav>
                                      </p:tavLst>
                                    </p:anim>
                                    <p:anim calcmode="lin" valueType="num">
                                      <p:cBhvr>
                                        <p:cTn id="33" dur="1500" accel="50000" fill="hold">
                                          <p:stCondLst>
                                            <p:cond delay="1500"/>
                                          </p:stCondLst>
                                        </p:cTn>
                                        <p:tgtEl>
                                          <p:spTgt spid="600071"/>
                                        </p:tgtEl>
                                        <p:attrNameLst>
                                          <p:attrName>ppt_w</p:attrName>
                                        </p:attrNameLst>
                                      </p:cBhvr>
                                      <p:tavLst>
                                        <p:tav tm="0">
                                          <p:val>
                                            <p:strVal val="#ppt_w*.05"/>
                                          </p:val>
                                        </p:tav>
                                        <p:tav tm="100000">
                                          <p:val>
                                            <p:strVal val="#ppt_w"/>
                                          </p:val>
                                        </p:tav>
                                      </p:tavLst>
                                    </p:anim>
                                    <p:anim calcmode="lin" valueType="num">
                                      <p:cBhvr>
                                        <p:cTn id="34" dur="3000" fill="hold"/>
                                        <p:tgtEl>
                                          <p:spTgt spid="600071"/>
                                        </p:tgtEl>
                                        <p:attrNameLst>
                                          <p:attrName>ppt_h</p:attrName>
                                        </p:attrNameLst>
                                      </p:cBhvr>
                                      <p:tavLst>
                                        <p:tav tm="0">
                                          <p:val>
                                            <p:strVal val="#ppt_h"/>
                                          </p:val>
                                        </p:tav>
                                        <p:tav tm="100000">
                                          <p:val>
                                            <p:strVal val="#ppt_h"/>
                                          </p:val>
                                        </p:tav>
                                      </p:tavLst>
                                    </p:anim>
                                    <p:anim calcmode="lin" valueType="num">
                                      <p:cBhvr>
                                        <p:cTn id="35" dur="1500" decel="50000" fill="hold">
                                          <p:stCondLst>
                                            <p:cond delay="0"/>
                                          </p:stCondLst>
                                        </p:cTn>
                                        <p:tgtEl>
                                          <p:spTgt spid="600071"/>
                                        </p:tgtEl>
                                        <p:attrNameLst>
                                          <p:attrName>ppt_x</p:attrName>
                                        </p:attrNameLst>
                                      </p:cBhvr>
                                      <p:tavLst>
                                        <p:tav tm="0">
                                          <p:val>
                                            <p:strVal val="#ppt_x+.4"/>
                                          </p:val>
                                        </p:tav>
                                        <p:tav tm="100000">
                                          <p:val>
                                            <p:strVal val="#ppt_x"/>
                                          </p:val>
                                        </p:tav>
                                      </p:tavLst>
                                    </p:anim>
                                    <p:anim calcmode="lin" valueType="num">
                                      <p:cBhvr>
                                        <p:cTn id="36" dur="1500" decel="50000" fill="hold">
                                          <p:stCondLst>
                                            <p:cond delay="0"/>
                                          </p:stCondLst>
                                        </p:cTn>
                                        <p:tgtEl>
                                          <p:spTgt spid="600071"/>
                                        </p:tgtEl>
                                        <p:attrNameLst>
                                          <p:attrName>ppt_y</p:attrName>
                                        </p:attrNameLst>
                                      </p:cBhvr>
                                      <p:tavLst>
                                        <p:tav tm="0">
                                          <p:val>
                                            <p:strVal val="#ppt_y-.2"/>
                                          </p:val>
                                        </p:tav>
                                        <p:tav tm="100000">
                                          <p:val>
                                            <p:strVal val="#ppt_y+.1"/>
                                          </p:val>
                                        </p:tav>
                                      </p:tavLst>
                                    </p:anim>
                                    <p:anim calcmode="lin" valueType="num">
                                      <p:cBhvr>
                                        <p:cTn id="37" dur="1500" accel="50000" fill="hold">
                                          <p:stCondLst>
                                            <p:cond delay="1500"/>
                                          </p:stCondLst>
                                        </p:cTn>
                                        <p:tgtEl>
                                          <p:spTgt spid="600071"/>
                                        </p:tgtEl>
                                        <p:attrNameLst>
                                          <p:attrName>ppt_y</p:attrName>
                                        </p:attrNameLst>
                                      </p:cBhvr>
                                      <p:tavLst>
                                        <p:tav tm="0">
                                          <p:val>
                                            <p:strVal val="#ppt_y+.1"/>
                                          </p:val>
                                        </p:tav>
                                        <p:tav tm="100000">
                                          <p:val>
                                            <p:strVal val="#ppt_y"/>
                                          </p:val>
                                        </p:tav>
                                      </p:tavLst>
                                    </p:anim>
                                    <p:animEffect transition="in" filter="fade">
                                      <p:cBhvr>
                                        <p:cTn id="38" dur="3000" decel="50000">
                                          <p:stCondLst>
                                            <p:cond delay="0"/>
                                          </p:stCondLst>
                                        </p:cTn>
                                        <p:tgtEl>
                                          <p:spTgt spid="60007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600070"/>
                                        </p:tgtEl>
                                        <p:attrNameLst>
                                          <p:attrName>style.visibility</p:attrName>
                                        </p:attrNameLst>
                                      </p:cBhvr>
                                      <p:to>
                                        <p:strVal val="visible"/>
                                      </p:to>
                                    </p:set>
                                    <p:anim calcmode="lin" valueType="num">
                                      <p:cBhvr>
                                        <p:cTn id="43" dur="1500" decel="50000" fill="hold">
                                          <p:stCondLst>
                                            <p:cond delay="0"/>
                                          </p:stCondLst>
                                        </p:cTn>
                                        <p:tgtEl>
                                          <p:spTgt spid="600070"/>
                                        </p:tgtEl>
                                        <p:attrNameLst>
                                          <p:attrName>style.rotation</p:attrName>
                                        </p:attrNameLst>
                                      </p:cBhvr>
                                      <p:tavLst>
                                        <p:tav tm="0">
                                          <p:val>
                                            <p:fltVal val="-90"/>
                                          </p:val>
                                        </p:tav>
                                        <p:tav tm="100000">
                                          <p:val>
                                            <p:fltVal val="0"/>
                                          </p:val>
                                        </p:tav>
                                      </p:tavLst>
                                    </p:anim>
                                    <p:anim calcmode="lin" valueType="num">
                                      <p:cBhvr>
                                        <p:cTn id="44" dur="1500" decel="50000" fill="hold">
                                          <p:stCondLst>
                                            <p:cond delay="0"/>
                                          </p:stCondLst>
                                        </p:cTn>
                                        <p:tgtEl>
                                          <p:spTgt spid="600070"/>
                                        </p:tgtEl>
                                        <p:attrNameLst>
                                          <p:attrName>ppt_w</p:attrName>
                                        </p:attrNameLst>
                                      </p:cBhvr>
                                      <p:tavLst>
                                        <p:tav tm="0">
                                          <p:val>
                                            <p:strVal val="#ppt_w"/>
                                          </p:val>
                                        </p:tav>
                                        <p:tav tm="100000">
                                          <p:val>
                                            <p:strVal val="#ppt_w*.05"/>
                                          </p:val>
                                        </p:tav>
                                      </p:tavLst>
                                    </p:anim>
                                    <p:anim calcmode="lin" valueType="num">
                                      <p:cBhvr>
                                        <p:cTn id="45" dur="1500" accel="50000" fill="hold">
                                          <p:stCondLst>
                                            <p:cond delay="1500"/>
                                          </p:stCondLst>
                                        </p:cTn>
                                        <p:tgtEl>
                                          <p:spTgt spid="600070"/>
                                        </p:tgtEl>
                                        <p:attrNameLst>
                                          <p:attrName>ppt_w</p:attrName>
                                        </p:attrNameLst>
                                      </p:cBhvr>
                                      <p:tavLst>
                                        <p:tav tm="0">
                                          <p:val>
                                            <p:strVal val="#ppt_w*.05"/>
                                          </p:val>
                                        </p:tav>
                                        <p:tav tm="100000">
                                          <p:val>
                                            <p:strVal val="#ppt_w"/>
                                          </p:val>
                                        </p:tav>
                                      </p:tavLst>
                                    </p:anim>
                                    <p:anim calcmode="lin" valueType="num">
                                      <p:cBhvr>
                                        <p:cTn id="46" dur="3000" fill="hold"/>
                                        <p:tgtEl>
                                          <p:spTgt spid="600070"/>
                                        </p:tgtEl>
                                        <p:attrNameLst>
                                          <p:attrName>ppt_h</p:attrName>
                                        </p:attrNameLst>
                                      </p:cBhvr>
                                      <p:tavLst>
                                        <p:tav tm="0">
                                          <p:val>
                                            <p:strVal val="#ppt_h"/>
                                          </p:val>
                                        </p:tav>
                                        <p:tav tm="100000">
                                          <p:val>
                                            <p:strVal val="#ppt_h"/>
                                          </p:val>
                                        </p:tav>
                                      </p:tavLst>
                                    </p:anim>
                                    <p:anim calcmode="lin" valueType="num">
                                      <p:cBhvr>
                                        <p:cTn id="47" dur="1500" decel="50000" fill="hold">
                                          <p:stCondLst>
                                            <p:cond delay="0"/>
                                          </p:stCondLst>
                                        </p:cTn>
                                        <p:tgtEl>
                                          <p:spTgt spid="600070"/>
                                        </p:tgtEl>
                                        <p:attrNameLst>
                                          <p:attrName>ppt_x</p:attrName>
                                        </p:attrNameLst>
                                      </p:cBhvr>
                                      <p:tavLst>
                                        <p:tav tm="0">
                                          <p:val>
                                            <p:strVal val="#ppt_x+.4"/>
                                          </p:val>
                                        </p:tav>
                                        <p:tav tm="100000">
                                          <p:val>
                                            <p:strVal val="#ppt_x"/>
                                          </p:val>
                                        </p:tav>
                                      </p:tavLst>
                                    </p:anim>
                                    <p:anim calcmode="lin" valueType="num">
                                      <p:cBhvr>
                                        <p:cTn id="48" dur="1500" decel="50000" fill="hold">
                                          <p:stCondLst>
                                            <p:cond delay="0"/>
                                          </p:stCondLst>
                                        </p:cTn>
                                        <p:tgtEl>
                                          <p:spTgt spid="600070"/>
                                        </p:tgtEl>
                                        <p:attrNameLst>
                                          <p:attrName>ppt_y</p:attrName>
                                        </p:attrNameLst>
                                      </p:cBhvr>
                                      <p:tavLst>
                                        <p:tav tm="0">
                                          <p:val>
                                            <p:strVal val="#ppt_y-.2"/>
                                          </p:val>
                                        </p:tav>
                                        <p:tav tm="100000">
                                          <p:val>
                                            <p:strVal val="#ppt_y+.1"/>
                                          </p:val>
                                        </p:tav>
                                      </p:tavLst>
                                    </p:anim>
                                    <p:anim calcmode="lin" valueType="num">
                                      <p:cBhvr>
                                        <p:cTn id="49" dur="1500" accel="50000" fill="hold">
                                          <p:stCondLst>
                                            <p:cond delay="1500"/>
                                          </p:stCondLst>
                                        </p:cTn>
                                        <p:tgtEl>
                                          <p:spTgt spid="600070"/>
                                        </p:tgtEl>
                                        <p:attrNameLst>
                                          <p:attrName>ppt_y</p:attrName>
                                        </p:attrNameLst>
                                      </p:cBhvr>
                                      <p:tavLst>
                                        <p:tav tm="0">
                                          <p:val>
                                            <p:strVal val="#ppt_y+.1"/>
                                          </p:val>
                                        </p:tav>
                                        <p:tav tm="100000">
                                          <p:val>
                                            <p:strVal val="#ppt_y"/>
                                          </p:val>
                                        </p:tav>
                                      </p:tavLst>
                                    </p:anim>
                                    <p:animEffect transition="in" filter="fade">
                                      <p:cBhvr>
                                        <p:cTn id="50" dur="3000" decel="50000">
                                          <p:stCondLst>
                                            <p:cond delay="0"/>
                                          </p:stCondLst>
                                        </p:cTn>
                                        <p:tgtEl>
                                          <p:spTgt spid="600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70" grpId="0" animBg="1"/>
      <p:bldP spid="600071" grpId="0" animBg="1"/>
      <p:bldP spid="600072" grpId="0" animBg="1"/>
      <p:bldP spid="6000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en-US" smtClean="0"/>
          </a:p>
        </p:txBody>
      </p:sp>
      <p:sp>
        <p:nvSpPr>
          <p:cNvPr id="73731" name="Rectangle 3"/>
          <p:cNvSpPr>
            <a:spLocks noGrp="1" noChangeArrowheads="1"/>
          </p:cNvSpPr>
          <p:nvPr>
            <p:ph type="body" idx="1"/>
          </p:nvPr>
        </p:nvSpPr>
        <p:spPr/>
        <p:txBody>
          <a:bodyPr/>
          <a:lstStyle/>
          <a:p>
            <a:pPr eaLnBrk="1" hangingPunct="1"/>
            <a:endParaRPr lang="en-US" smtClean="0"/>
          </a:p>
        </p:txBody>
      </p:sp>
      <p:sp>
        <p:nvSpPr>
          <p:cNvPr id="73732" name="WordArt 4"/>
          <p:cNvSpPr>
            <a:spLocks noChangeArrowheads="1" noChangeShapeType="1" noTextEdit="1"/>
          </p:cNvSpPr>
          <p:nvPr/>
        </p:nvSpPr>
        <p:spPr bwMode="auto">
          <a:xfrm>
            <a:off x="557213" y="1600200"/>
            <a:ext cx="8029575" cy="4572000"/>
          </a:xfrm>
          <a:prstGeom prst="rect">
            <a:avLst/>
          </a:prstGeom>
        </p:spPr>
        <p:txBody>
          <a:bodyPr wrap="none" fromWordArt="1">
            <a:prstTxWarp prst="textPlain">
              <a:avLst>
                <a:gd name="adj" fmla="val 50000"/>
              </a:avLst>
            </a:prstTxWarp>
          </a:bodyPr>
          <a:lstStyle/>
          <a:p>
            <a:pPr algn="ctr"/>
            <a:r>
              <a:rPr lang="en-US" sz="3600" kern="10">
                <a:ln w="28575">
                  <a:solidFill>
                    <a:srgbClr val="000000"/>
                  </a:solidFill>
                  <a:round/>
                  <a:headEnd/>
                  <a:tailEnd/>
                </a:ln>
                <a:gradFill rotWithShape="1">
                  <a:gsLst>
                    <a:gs pos="0">
                      <a:srgbClr val="3366FF"/>
                    </a:gs>
                    <a:gs pos="12500">
                      <a:srgbClr val="01A78F"/>
                    </a:gs>
                    <a:gs pos="25000">
                      <a:srgbClr val="FFFF00"/>
                    </a:gs>
                    <a:gs pos="37500">
                      <a:srgbClr val="FF6633"/>
                    </a:gs>
                    <a:gs pos="50000">
                      <a:srgbClr val="FF3399"/>
                    </a:gs>
                    <a:gs pos="62500">
                      <a:srgbClr val="FF6633"/>
                    </a:gs>
                    <a:gs pos="75000">
                      <a:srgbClr val="FFFF00"/>
                    </a:gs>
                    <a:gs pos="87500">
                      <a:srgbClr val="01A78F"/>
                    </a:gs>
                    <a:gs pos="100000">
                      <a:srgbClr val="3366FF"/>
                    </a:gs>
                  </a:gsLst>
                  <a:lin ang="18900000" scaled="1"/>
                </a:gradFill>
                <a:latin typeface="Arial Black"/>
              </a:rPr>
              <a:t>Create 3 Level One Questions!</a:t>
            </a:r>
          </a:p>
          <a:p>
            <a:pPr algn="ctr"/>
            <a:r>
              <a:rPr lang="en-US" sz="3600" kern="10">
                <a:ln w="28575">
                  <a:solidFill>
                    <a:srgbClr val="000000"/>
                  </a:solidFill>
                  <a:round/>
                  <a:headEnd/>
                  <a:tailEnd/>
                </a:ln>
                <a:gradFill rotWithShape="1">
                  <a:gsLst>
                    <a:gs pos="0">
                      <a:srgbClr val="3366FF"/>
                    </a:gs>
                    <a:gs pos="12500">
                      <a:srgbClr val="01A78F"/>
                    </a:gs>
                    <a:gs pos="25000">
                      <a:srgbClr val="FFFF00"/>
                    </a:gs>
                    <a:gs pos="37500">
                      <a:srgbClr val="FF6633"/>
                    </a:gs>
                    <a:gs pos="50000">
                      <a:srgbClr val="FF3399"/>
                    </a:gs>
                    <a:gs pos="62500">
                      <a:srgbClr val="FF6633"/>
                    </a:gs>
                    <a:gs pos="75000">
                      <a:srgbClr val="FFFF00"/>
                    </a:gs>
                    <a:gs pos="87500">
                      <a:srgbClr val="01A78F"/>
                    </a:gs>
                    <a:gs pos="100000">
                      <a:srgbClr val="3366FF"/>
                    </a:gs>
                  </a:gsLst>
                  <a:lin ang="18900000" scaled="1"/>
                </a:gradFill>
                <a:latin typeface="Arial Black"/>
              </a:rPr>
              <a:t>Create 2 Level Two Questions!</a:t>
            </a:r>
          </a:p>
          <a:p>
            <a:pPr algn="ctr"/>
            <a:r>
              <a:rPr lang="en-US" sz="3600" kern="10">
                <a:ln w="28575">
                  <a:solidFill>
                    <a:srgbClr val="000000"/>
                  </a:solidFill>
                  <a:round/>
                  <a:headEnd/>
                  <a:tailEnd/>
                </a:ln>
                <a:gradFill rotWithShape="1">
                  <a:gsLst>
                    <a:gs pos="0">
                      <a:srgbClr val="3366FF"/>
                    </a:gs>
                    <a:gs pos="12500">
                      <a:srgbClr val="01A78F"/>
                    </a:gs>
                    <a:gs pos="25000">
                      <a:srgbClr val="FFFF00"/>
                    </a:gs>
                    <a:gs pos="37500">
                      <a:srgbClr val="FF6633"/>
                    </a:gs>
                    <a:gs pos="50000">
                      <a:srgbClr val="FF3399"/>
                    </a:gs>
                    <a:gs pos="62500">
                      <a:srgbClr val="FF6633"/>
                    </a:gs>
                    <a:gs pos="75000">
                      <a:srgbClr val="FFFF00"/>
                    </a:gs>
                    <a:gs pos="87500">
                      <a:srgbClr val="01A78F"/>
                    </a:gs>
                    <a:gs pos="100000">
                      <a:srgbClr val="3366FF"/>
                    </a:gs>
                  </a:gsLst>
                  <a:lin ang="18900000" scaled="1"/>
                </a:gradFill>
                <a:latin typeface="Arial Black"/>
              </a:rPr>
              <a:t>Create 1 Level Three Question!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228600"/>
            <a:ext cx="8153400" cy="685800"/>
          </a:xfrm>
        </p:spPr>
        <p:txBody>
          <a:bodyPr/>
          <a:lstStyle/>
          <a:p>
            <a:pPr eaLnBrk="1" hangingPunct="1"/>
            <a:r>
              <a:rPr lang="en-US" sz="1800" dirty="0" smtClean="0">
                <a:latin typeface="Comic Sans MS" pitchFamily="66" charset="0"/>
              </a:rPr>
              <a:t>The Waters of Babylon</a:t>
            </a:r>
            <a:r>
              <a:rPr lang="en-US" sz="4000" dirty="0" smtClean="0"/>
              <a:t/>
            </a:r>
            <a:br>
              <a:rPr lang="en-US" sz="4000" dirty="0" smtClean="0"/>
            </a:br>
            <a:r>
              <a:rPr lang="en-US" sz="2000" dirty="0" smtClean="0"/>
              <a:t>Your name: _______________________                 Period: _____</a:t>
            </a:r>
          </a:p>
        </p:txBody>
      </p:sp>
      <p:sp>
        <p:nvSpPr>
          <p:cNvPr id="35843" name="Rectangle 3"/>
          <p:cNvSpPr>
            <a:spLocks noGrp="1" noChangeArrowheads="1"/>
          </p:cNvSpPr>
          <p:nvPr>
            <p:ph type="body" idx="1"/>
          </p:nvPr>
        </p:nvSpPr>
        <p:spPr>
          <a:xfrm>
            <a:off x="1295400" y="990600"/>
            <a:ext cx="7391400" cy="5334000"/>
          </a:xfrm>
        </p:spPr>
        <p:txBody>
          <a:bodyPr/>
          <a:lstStyle/>
          <a:p>
            <a:pPr eaLnBrk="1" hangingPunct="1">
              <a:buFontTx/>
              <a:buNone/>
            </a:pPr>
            <a:r>
              <a:rPr lang="en-US" dirty="0" smtClean="0"/>
              <a:t>	</a:t>
            </a:r>
            <a:r>
              <a:rPr lang="en-US" sz="1200" dirty="0" smtClean="0"/>
              <a:t>After having read the story, </a:t>
            </a:r>
            <a:r>
              <a:rPr lang="en-US" sz="1200" dirty="0" smtClean="0"/>
              <a:t>“By the Waters of Babylon” at least twice, generate 3 different questions using the Costa Question list as a guide.</a:t>
            </a:r>
            <a:endParaRPr lang="en-US" sz="1200" dirty="0" smtClean="0"/>
          </a:p>
          <a:p>
            <a:pPr eaLnBrk="1" hangingPunct="1">
              <a:buFontTx/>
              <a:buNone/>
            </a:pPr>
            <a:endParaRPr lang="en-US" sz="1200" dirty="0" smtClean="0"/>
          </a:p>
          <a:p>
            <a:pPr eaLnBrk="1" hangingPunct="1">
              <a:buFontTx/>
              <a:buNone/>
            </a:pPr>
            <a:r>
              <a:rPr lang="en-US" sz="1600" b="1" dirty="0" smtClean="0"/>
              <a:t>Level One Question:</a:t>
            </a:r>
            <a:r>
              <a:rPr lang="en-US" sz="1600" dirty="0" smtClean="0"/>
              <a:t> </a:t>
            </a:r>
            <a:r>
              <a:rPr lang="en-US" sz="1200" dirty="0" smtClean="0"/>
              <a:t>(This question should get an easy or simple response. The answer can easily be found by pointing to the text or having a 1 – 4 word answer.</a:t>
            </a:r>
          </a:p>
          <a:p>
            <a:pPr eaLnBrk="1" hangingPunct="1">
              <a:buFontTx/>
              <a:buNone/>
            </a:pPr>
            <a:endParaRPr lang="en-US" sz="1200" dirty="0" smtClean="0"/>
          </a:p>
          <a:p>
            <a:pPr eaLnBrk="1" hangingPunct="1">
              <a:buFontTx/>
              <a:buNone/>
            </a:pPr>
            <a:r>
              <a:rPr lang="en-US" sz="1600" dirty="0" smtClean="0"/>
              <a:t>_______________________________________________________________</a:t>
            </a:r>
          </a:p>
          <a:p>
            <a:pPr eaLnBrk="1" hangingPunct="1">
              <a:buFontTx/>
              <a:buNone/>
            </a:pPr>
            <a:endParaRPr lang="en-US" sz="1600" dirty="0" smtClean="0"/>
          </a:p>
          <a:p>
            <a:pPr eaLnBrk="1" hangingPunct="1">
              <a:buFontTx/>
              <a:buNone/>
            </a:pPr>
            <a:endParaRPr lang="en-US" sz="1600" dirty="0" smtClean="0"/>
          </a:p>
          <a:p>
            <a:pPr eaLnBrk="1" hangingPunct="1">
              <a:buFontTx/>
              <a:buNone/>
            </a:pPr>
            <a:r>
              <a:rPr lang="en-US" sz="1600" b="1" dirty="0" smtClean="0"/>
              <a:t>Level Two Question:</a:t>
            </a:r>
            <a:r>
              <a:rPr lang="en-US" sz="1600" dirty="0" smtClean="0"/>
              <a:t> </a:t>
            </a:r>
            <a:r>
              <a:rPr lang="en-US" sz="1200" dirty="0" smtClean="0"/>
              <a:t>(This question should have a lengthier response. The answer may not necessarily be found directly in the text, and may be implied.)</a:t>
            </a:r>
          </a:p>
          <a:p>
            <a:pPr eaLnBrk="1" hangingPunct="1">
              <a:buFontTx/>
              <a:buNone/>
            </a:pPr>
            <a:endParaRPr lang="en-US" sz="1200" dirty="0" smtClean="0"/>
          </a:p>
          <a:p>
            <a:pPr eaLnBrk="1" hangingPunct="1">
              <a:buFontTx/>
              <a:buNone/>
            </a:pPr>
            <a:r>
              <a:rPr lang="en-US" sz="1600" dirty="0" smtClean="0"/>
              <a:t>_______________________________________________________________</a:t>
            </a:r>
          </a:p>
          <a:p>
            <a:pPr eaLnBrk="1" hangingPunct="1">
              <a:buFontTx/>
              <a:buNone/>
            </a:pPr>
            <a:endParaRPr lang="en-US" sz="1600" dirty="0" smtClean="0"/>
          </a:p>
          <a:p>
            <a:pPr eaLnBrk="1" hangingPunct="1">
              <a:buFontTx/>
              <a:buNone/>
            </a:pPr>
            <a:endParaRPr lang="en-US" sz="1600" dirty="0" smtClean="0"/>
          </a:p>
          <a:p>
            <a:pPr eaLnBrk="1" hangingPunct="1">
              <a:buFontTx/>
              <a:buNone/>
            </a:pPr>
            <a:r>
              <a:rPr lang="en-US" sz="1600" b="1" dirty="0" smtClean="0"/>
              <a:t>Level Three Question:</a:t>
            </a:r>
            <a:r>
              <a:rPr lang="en-US" sz="1600" dirty="0" smtClean="0"/>
              <a:t> </a:t>
            </a:r>
            <a:r>
              <a:rPr lang="en-US" sz="1200" dirty="0" smtClean="0"/>
              <a:t>(This question allows for an intense</a:t>
            </a:r>
            <a:r>
              <a:rPr lang="en-US" sz="1600" dirty="0" smtClean="0"/>
              <a:t> </a:t>
            </a:r>
            <a:r>
              <a:rPr lang="en-US" sz="1200" dirty="0" smtClean="0"/>
              <a:t>answer, which encourages a varied response and stems a healthy discussion.)</a:t>
            </a:r>
          </a:p>
          <a:p>
            <a:pPr eaLnBrk="1" hangingPunct="1">
              <a:buFontTx/>
              <a:buNone/>
            </a:pPr>
            <a:endParaRPr lang="en-US" sz="1200" dirty="0" smtClean="0"/>
          </a:p>
          <a:p>
            <a:pPr eaLnBrk="1" hangingPunct="1">
              <a:buFontTx/>
              <a:buNone/>
            </a:pPr>
            <a:r>
              <a:rPr lang="en-US" sz="1600" dirty="0" smtClean="0"/>
              <a:t>______________________________________________________________</a:t>
            </a:r>
          </a:p>
        </p:txBody>
      </p:sp>
      <p:sp>
        <p:nvSpPr>
          <p:cNvPr id="35844" name="Rectangle 4"/>
          <p:cNvSpPr>
            <a:spLocks noChangeArrowheads="1"/>
          </p:cNvSpPr>
          <p:nvPr/>
        </p:nvSpPr>
        <p:spPr bwMode="auto">
          <a:xfrm>
            <a:off x="228600" y="2057400"/>
            <a:ext cx="990600" cy="914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5845" name="Rectangle 5"/>
          <p:cNvSpPr>
            <a:spLocks noChangeArrowheads="1"/>
          </p:cNvSpPr>
          <p:nvPr/>
        </p:nvSpPr>
        <p:spPr bwMode="auto">
          <a:xfrm>
            <a:off x="228600" y="3581400"/>
            <a:ext cx="990600" cy="914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5846" name="Rectangle 6"/>
          <p:cNvSpPr>
            <a:spLocks noChangeArrowheads="1"/>
          </p:cNvSpPr>
          <p:nvPr/>
        </p:nvSpPr>
        <p:spPr bwMode="auto">
          <a:xfrm>
            <a:off x="228600" y="5181600"/>
            <a:ext cx="990600" cy="914400"/>
          </a:xfrm>
          <a:prstGeom prst="rect">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4954238"/>
          <p:cNvPicPr>
            <a:picLocks noChangeAspect="1" noChangeArrowheads="1" noCrop="1"/>
          </p:cNvPicPr>
          <p:nvPr/>
        </p:nvPicPr>
        <p:blipFill>
          <a:blip r:embed="rId3" cstate="print"/>
          <a:srcRect/>
          <a:stretch>
            <a:fillRect/>
          </a:stretch>
        </p:blipFill>
        <p:spPr bwMode="auto">
          <a:xfrm>
            <a:off x="-152400" y="0"/>
            <a:ext cx="4038600" cy="2438400"/>
          </a:xfrm>
          <a:prstGeom prst="rect">
            <a:avLst/>
          </a:prstGeom>
          <a:noFill/>
        </p:spPr>
      </p:pic>
      <p:sp>
        <p:nvSpPr>
          <p:cNvPr id="11267" name="Rectangle 3"/>
          <p:cNvSpPr>
            <a:spLocks noGrp="1" noChangeArrowheads="1"/>
          </p:cNvSpPr>
          <p:nvPr>
            <p:ph type="title"/>
          </p:nvPr>
        </p:nvSpPr>
        <p:spPr>
          <a:xfrm>
            <a:off x="228600" y="381000"/>
            <a:ext cx="3657600" cy="685800"/>
          </a:xfrm>
        </p:spPr>
        <p:txBody>
          <a:bodyPr/>
          <a:lstStyle/>
          <a:p>
            <a:r>
              <a:rPr lang="en-US" sz="2000">
                <a:latin typeface="Ravie" pitchFamily="82" charset="0"/>
              </a:rPr>
              <a:t>Student Planner…</a:t>
            </a:r>
          </a:p>
        </p:txBody>
      </p:sp>
      <p:sp>
        <p:nvSpPr>
          <p:cNvPr id="11269" name="Rectangle 5"/>
          <p:cNvSpPr>
            <a:spLocks noGrp="1" noChangeArrowheads="1"/>
          </p:cNvSpPr>
          <p:nvPr>
            <p:ph type="body" sz="half" idx="2"/>
          </p:nvPr>
        </p:nvSpPr>
        <p:spPr>
          <a:xfrm>
            <a:off x="3505200" y="0"/>
            <a:ext cx="5257800" cy="2819400"/>
          </a:xfrm>
        </p:spPr>
        <p:txBody>
          <a:bodyPr>
            <a:normAutofit fontScale="92500" lnSpcReduction="10000"/>
          </a:bodyPr>
          <a:lstStyle/>
          <a:p>
            <a:pPr>
              <a:buNone/>
            </a:pPr>
            <a:r>
              <a:rPr lang="en-US" sz="2400" dirty="0" smtClean="0">
                <a:solidFill>
                  <a:srgbClr val="FF0000"/>
                </a:solidFill>
              </a:rPr>
              <a:t>Date: </a:t>
            </a:r>
            <a:r>
              <a:rPr lang="en-US" sz="2400" dirty="0" smtClean="0"/>
              <a:t>Fri Aug 24 and </a:t>
            </a:r>
            <a:r>
              <a:rPr lang="en-US" sz="2400" b="1" dirty="0" smtClean="0">
                <a:solidFill>
                  <a:srgbClr val="FF0000"/>
                </a:solidFill>
              </a:rPr>
              <a:t>Mon Aug 27</a:t>
            </a:r>
          </a:p>
          <a:p>
            <a:pPr>
              <a:buFontTx/>
              <a:buNone/>
            </a:pPr>
            <a:endParaRPr lang="en-US" sz="2400" dirty="0">
              <a:solidFill>
                <a:srgbClr val="FF0000"/>
              </a:solidFill>
            </a:endParaRPr>
          </a:p>
          <a:p>
            <a:r>
              <a:rPr lang="en-US" sz="2000" dirty="0"/>
              <a:t>What’s a GIIG? &amp; Keeping a Promise</a:t>
            </a:r>
          </a:p>
          <a:p>
            <a:r>
              <a:rPr lang="en-US" sz="2000" dirty="0" smtClean="0"/>
              <a:t>Review </a:t>
            </a:r>
            <a:r>
              <a:rPr lang="en-US" sz="2000" dirty="0" err="1" smtClean="0"/>
              <a:t>Vocab</a:t>
            </a:r>
            <a:endParaRPr lang="en-US" sz="2000" dirty="0" smtClean="0"/>
          </a:p>
          <a:p>
            <a:r>
              <a:rPr lang="en-US" sz="2000" dirty="0" smtClean="0"/>
              <a:t>Collect syllabus, </a:t>
            </a:r>
            <a:r>
              <a:rPr lang="en-US" sz="2000" dirty="0" err="1" smtClean="0"/>
              <a:t>vocab</a:t>
            </a:r>
            <a:r>
              <a:rPr lang="en-US" sz="2000" dirty="0" smtClean="0"/>
              <a:t> and supplies </a:t>
            </a:r>
          </a:p>
          <a:p>
            <a:r>
              <a:rPr lang="en-US" sz="2000" dirty="0" smtClean="0"/>
              <a:t>Writing Prompt </a:t>
            </a:r>
          </a:p>
          <a:p>
            <a:r>
              <a:rPr lang="en-US" sz="2000" dirty="0" smtClean="0"/>
              <a:t>Costa Questions</a:t>
            </a:r>
          </a:p>
          <a:p>
            <a:r>
              <a:rPr lang="en-US" sz="2000" b="1" dirty="0" smtClean="0">
                <a:solidFill>
                  <a:srgbClr val="7030A0"/>
                </a:solidFill>
              </a:rPr>
              <a:t>Homework: New vocab. Same thing      </a:t>
            </a:r>
            <a:endParaRPr lang="en-US" sz="2000" b="1" dirty="0">
              <a:solidFill>
                <a:srgbClr val="7030A0"/>
              </a:solidFill>
            </a:endParaRPr>
          </a:p>
          <a:p>
            <a:pPr>
              <a:buFontTx/>
              <a:buNone/>
            </a:pPr>
            <a:endParaRPr lang="en-US" sz="2000" dirty="0"/>
          </a:p>
        </p:txBody>
      </p:sp>
      <p:sp>
        <p:nvSpPr>
          <p:cNvPr id="11270" name="Rectangle 6"/>
          <p:cNvSpPr>
            <a:spLocks noChangeArrowheads="1"/>
          </p:cNvSpPr>
          <p:nvPr/>
        </p:nvSpPr>
        <p:spPr bwMode="auto">
          <a:xfrm>
            <a:off x="3429000" y="304800"/>
            <a:ext cx="5334000" cy="2590800"/>
          </a:xfrm>
          <a:prstGeom prst="rect">
            <a:avLst/>
          </a:prstGeom>
          <a:noFill/>
          <a:ln w="57150" cap="rnd">
            <a:solidFill>
              <a:schemeClr val="tx1"/>
            </a:solidFill>
            <a:prstDash val="sysDot"/>
            <a:miter lim="800000"/>
            <a:headEnd/>
            <a:tailEnd/>
          </a:ln>
          <a:effectLst/>
        </p:spPr>
        <p:txBody>
          <a:bodyPr wrap="none" anchor="ctr"/>
          <a:lstStyle/>
          <a:p>
            <a:endParaRPr lang="en-US" dirty="0"/>
          </a:p>
        </p:txBody>
      </p:sp>
      <p:sp>
        <p:nvSpPr>
          <p:cNvPr id="11271" name="AutoShape 7"/>
          <p:cNvSpPr>
            <a:spLocks noChangeArrowheads="1"/>
          </p:cNvSpPr>
          <p:nvPr/>
        </p:nvSpPr>
        <p:spPr bwMode="auto">
          <a:xfrm>
            <a:off x="0" y="1447800"/>
            <a:ext cx="3505200" cy="1295400"/>
          </a:xfrm>
          <a:prstGeom prst="rightArrow">
            <a:avLst>
              <a:gd name="adj1" fmla="val 42046"/>
              <a:gd name="adj2" fmla="val 74136"/>
            </a:avLst>
          </a:prstGeom>
          <a:solidFill>
            <a:srgbClr val="66FF33"/>
          </a:solidFill>
          <a:ln w="9525">
            <a:solidFill>
              <a:schemeClr val="tx1"/>
            </a:solidFill>
            <a:miter lim="800000"/>
            <a:headEnd/>
            <a:tailEnd/>
          </a:ln>
          <a:effectLst/>
        </p:spPr>
        <p:txBody>
          <a:bodyPr wrap="none" anchor="ctr"/>
          <a:lstStyle/>
          <a:p>
            <a:endParaRPr lang="en-US"/>
          </a:p>
        </p:txBody>
      </p:sp>
      <p:sp>
        <p:nvSpPr>
          <p:cNvPr id="11272" name="WordArt 8"/>
          <p:cNvSpPr>
            <a:spLocks noChangeArrowheads="1" noChangeShapeType="1" noTextEdit="1"/>
          </p:cNvSpPr>
          <p:nvPr/>
        </p:nvSpPr>
        <p:spPr bwMode="auto">
          <a:xfrm>
            <a:off x="228600" y="1905000"/>
            <a:ext cx="2743200" cy="22860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00FF"/>
                </a:solidFill>
                <a:latin typeface="Arial Black"/>
              </a:rPr>
              <a:t>Shhh...Do ASAP...</a:t>
            </a:r>
          </a:p>
        </p:txBody>
      </p:sp>
      <p:sp>
        <p:nvSpPr>
          <p:cNvPr id="11273" name="Rectangle 9"/>
          <p:cNvSpPr>
            <a:spLocks noChangeArrowheads="1"/>
          </p:cNvSpPr>
          <p:nvPr/>
        </p:nvSpPr>
        <p:spPr bwMode="auto">
          <a:xfrm>
            <a:off x="152400" y="2971800"/>
            <a:ext cx="8839200" cy="3733800"/>
          </a:xfrm>
          <a:prstGeom prst="rect">
            <a:avLst/>
          </a:prstGeom>
          <a:noFill/>
          <a:ln w="76200">
            <a:solidFill>
              <a:schemeClr val="tx1"/>
            </a:solidFill>
            <a:miter lim="800000"/>
            <a:headEnd/>
            <a:tailEnd/>
          </a:ln>
          <a:effectLst/>
        </p:spPr>
        <p:txBody>
          <a:bodyPr wrap="none" anchor="ctr"/>
          <a:lstStyle/>
          <a:p>
            <a:endParaRPr lang="en-US"/>
          </a:p>
        </p:txBody>
      </p:sp>
      <p:sp>
        <p:nvSpPr>
          <p:cNvPr id="11274" name="Rectangle 10"/>
          <p:cNvSpPr>
            <a:spLocks noChangeArrowheads="1"/>
          </p:cNvSpPr>
          <p:nvPr/>
        </p:nvSpPr>
        <p:spPr bwMode="auto">
          <a:xfrm>
            <a:off x="838200" y="0"/>
            <a:ext cx="2819400" cy="609600"/>
          </a:xfrm>
          <a:prstGeom prst="rect">
            <a:avLst/>
          </a:prstGeom>
          <a:solidFill>
            <a:schemeClr val="bg1"/>
          </a:solidFill>
          <a:ln w="9525">
            <a:noFill/>
            <a:miter lim="800000"/>
            <a:headEnd/>
            <a:tailEnd/>
          </a:ln>
          <a:effectLst/>
        </p:spPr>
        <p:txBody>
          <a:bodyPr wrap="none" anchor="ctr"/>
          <a:lstStyle/>
          <a:p>
            <a:endParaRPr lang="en-US"/>
          </a:p>
        </p:txBody>
      </p:sp>
      <p:sp>
        <p:nvSpPr>
          <p:cNvPr id="11275" name="Rectangle 11"/>
          <p:cNvSpPr>
            <a:spLocks noChangeArrowheads="1"/>
          </p:cNvSpPr>
          <p:nvPr/>
        </p:nvSpPr>
        <p:spPr bwMode="auto">
          <a:xfrm>
            <a:off x="0" y="990600"/>
            <a:ext cx="838200" cy="457200"/>
          </a:xfrm>
          <a:prstGeom prst="rect">
            <a:avLst/>
          </a:prstGeom>
          <a:solidFill>
            <a:schemeClr val="bg1"/>
          </a:solidFill>
          <a:ln w="9525">
            <a:noFill/>
            <a:miter lim="800000"/>
            <a:headEnd/>
            <a:tailEnd/>
          </a:ln>
          <a:effectLst/>
        </p:spPr>
        <p:txBody>
          <a:bodyPr wrap="none" anchor="ctr"/>
          <a:lstStyle/>
          <a:p>
            <a:endParaRPr lang="en-US"/>
          </a:p>
        </p:txBody>
      </p:sp>
      <p:sp>
        <p:nvSpPr>
          <p:cNvPr id="11277" name="Rectangle 13"/>
          <p:cNvSpPr>
            <a:spLocks noChangeArrowheads="1"/>
          </p:cNvSpPr>
          <p:nvPr/>
        </p:nvSpPr>
        <p:spPr bwMode="auto">
          <a:xfrm>
            <a:off x="0" y="1524000"/>
            <a:ext cx="2438400" cy="228600"/>
          </a:xfrm>
          <a:prstGeom prst="rect">
            <a:avLst/>
          </a:prstGeom>
          <a:solidFill>
            <a:schemeClr val="bg1"/>
          </a:solidFill>
          <a:ln w="9525">
            <a:noFill/>
            <a:miter lim="800000"/>
            <a:headEnd/>
            <a:tailEnd/>
          </a:ln>
          <a:effectLst/>
        </p:spPr>
        <p:txBody>
          <a:bodyPr wrap="none" anchor="ctr"/>
          <a:lstStyle/>
          <a:p>
            <a:endParaRPr lang="en-US"/>
          </a:p>
        </p:txBody>
      </p:sp>
      <p:pic>
        <p:nvPicPr>
          <p:cNvPr id="11278" name="Picture 14" descr="4938841"/>
          <p:cNvPicPr>
            <a:picLocks noChangeAspect="1" noChangeArrowheads="1" noCrop="1"/>
          </p:cNvPicPr>
          <p:nvPr/>
        </p:nvPicPr>
        <p:blipFill>
          <a:blip r:embed="rId4" cstate="print"/>
          <a:srcRect/>
          <a:stretch>
            <a:fillRect/>
          </a:stretch>
        </p:blipFill>
        <p:spPr bwMode="auto">
          <a:xfrm>
            <a:off x="4038600" y="3124200"/>
            <a:ext cx="1295400" cy="1219200"/>
          </a:xfrm>
          <a:prstGeom prst="rect">
            <a:avLst/>
          </a:prstGeom>
          <a:noFill/>
        </p:spPr>
      </p:pic>
      <p:pic>
        <p:nvPicPr>
          <p:cNvPr id="11279" name="Picture 15" descr="large-red-heart-gingerbauer"/>
          <p:cNvPicPr>
            <a:picLocks noChangeAspect="1" noChangeArrowheads="1"/>
          </p:cNvPicPr>
          <p:nvPr/>
        </p:nvPicPr>
        <p:blipFill>
          <a:blip r:embed="rId5" cstate="print"/>
          <a:srcRect/>
          <a:stretch>
            <a:fillRect/>
          </a:stretch>
        </p:blipFill>
        <p:spPr bwMode="auto">
          <a:xfrm>
            <a:off x="2514600" y="3200400"/>
            <a:ext cx="1066800" cy="990600"/>
          </a:xfrm>
          <a:prstGeom prst="rect">
            <a:avLst/>
          </a:prstGeom>
          <a:noFill/>
        </p:spPr>
      </p:pic>
      <p:sp>
        <p:nvSpPr>
          <p:cNvPr id="11280" name="WordArt 16"/>
          <p:cNvSpPr>
            <a:spLocks noChangeArrowheads="1" noChangeShapeType="1" noTextEdit="1"/>
          </p:cNvSpPr>
          <p:nvPr/>
        </p:nvSpPr>
        <p:spPr bwMode="auto">
          <a:xfrm>
            <a:off x="5867400" y="3200400"/>
            <a:ext cx="914400" cy="857250"/>
          </a:xfrm>
          <a:prstGeom prst="rect">
            <a:avLst/>
          </a:prstGeom>
        </p:spPr>
        <p:txBody>
          <a:bodyPr wrap="none" fromWordArt="1">
            <a:prstTxWarp prst="textPlain">
              <a:avLst>
                <a:gd name="adj" fmla="val 50000"/>
              </a:avLst>
            </a:prstTxWarp>
          </a:bodyPr>
          <a:lstStyle/>
          <a:p>
            <a:pPr algn="ctr"/>
            <a:r>
              <a:rPr lang="en-US" sz="3600" kern="10">
                <a:ln w="28575">
                  <a:solidFill>
                    <a:srgbClr val="000000"/>
                  </a:solidFill>
                  <a:round/>
                  <a:headEnd/>
                  <a:tailEnd/>
                </a:ln>
                <a:gradFill rotWithShape="1">
                  <a:gsLst>
                    <a:gs pos="0">
                      <a:srgbClr val="9966FF"/>
                    </a:gs>
                    <a:gs pos="50000">
                      <a:srgbClr val="FF0000"/>
                    </a:gs>
                    <a:gs pos="100000">
                      <a:srgbClr val="9966FF"/>
                    </a:gs>
                  </a:gsLst>
                  <a:lin ang="18900000" scaled="1"/>
                </a:gradFill>
                <a:latin typeface="Arial Black"/>
              </a:rPr>
              <a:t>?</a:t>
            </a:r>
          </a:p>
        </p:txBody>
      </p:sp>
      <p:sp>
        <p:nvSpPr>
          <p:cNvPr id="11281" name="WordArt 17"/>
          <p:cNvSpPr>
            <a:spLocks noChangeArrowheads="1" noChangeShapeType="1" noTextEdit="1"/>
          </p:cNvSpPr>
          <p:nvPr/>
        </p:nvSpPr>
        <p:spPr bwMode="auto">
          <a:xfrm>
            <a:off x="3657600" y="3276600"/>
            <a:ext cx="400050" cy="85725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FF00"/>
                </a:solidFill>
                <a:latin typeface="Arial Black"/>
              </a:rPr>
              <a:t>+</a:t>
            </a:r>
          </a:p>
        </p:txBody>
      </p:sp>
      <p:sp>
        <p:nvSpPr>
          <p:cNvPr id="11282" name="WordArt 18"/>
          <p:cNvSpPr>
            <a:spLocks noChangeArrowheads="1" noChangeShapeType="1" noTextEdit="1"/>
          </p:cNvSpPr>
          <p:nvPr/>
        </p:nvSpPr>
        <p:spPr bwMode="auto">
          <a:xfrm>
            <a:off x="5181600" y="3581400"/>
            <a:ext cx="533400" cy="4286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a:t>
            </a:r>
          </a:p>
        </p:txBody>
      </p:sp>
      <p:sp>
        <p:nvSpPr>
          <p:cNvPr id="11283" name="Rectangle 19"/>
          <p:cNvSpPr>
            <a:spLocks noChangeArrowheads="1"/>
          </p:cNvSpPr>
          <p:nvPr/>
        </p:nvSpPr>
        <p:spPr bwMode="auto">
          <a:xfrm>
            <a:off x="304800" y="4495800"/>
            <a:ext cx="8458200" cy="3200400"/>
          </a:xfrm>
          <a:prstGeom prst="rect">
            <a:avLst/>
          </a:prstGeom>
          <a:solidFill>
            <a:schemeClr val="bg1">
              <a:alpha val="56000"/>
            </a:schemeClr>
          </a:solidFill>
          <a:ln w="9525">
            <a:noFill/>
            <a:miter lim="800000"/>
            <a:headEnd/>
            <a:tailEnd/>
          </a:ln>
          <a:effectLst/>
        </p:spPr>
        <p:txBody>
          <a:bodyPr/>
          <a:lstStyle/>
          <a:p>
            <a:pPr marL="533400" indent="-533400">
              <a:lnSpc>
                <a:spcPct val="80000"/>
              </a:lnSpc>
              <a:spcBef>
                <a:spcPct val="20000"/>
              </a:spcBef>
              <a:buFontTx/>
              <a:buAutoNum type="arabicPeriod"/>
            </a:pPr>
            <a:endParaRPr lang="en-US" sz="2000"/>
          </a:p>
          <a:p>
            <a:pPr marL="533400" indent="-533400">
              <a:lnSpc>
                <a:spcPct val="80000"/>
              </a:lnSpc>
              <a:spcBef>
                <a:spcPct val="20000"/>
              </a:spcBef>
              <a:buFontTx/>
              <a:buAutoNum type="arabicPeriod"/>
            </a:pPr>
            <a:endParaRPr lang="en-US" sz="2000"/>
          </a:p>
          <a:p>
            <a:pPr marL="533400" indent="-533400">
              <a:lnSpc>
                <a:spcPct val="80000"/>
              </a:lnSpc>
              <a:spcBef>
                <a:spcPct val="20000"/>
              </a:spcBef>
            </a:pPr>
            <a:endParaRPr lang="en-US" sz="3200"/>
          </a:p>
          <a:p>
            <a:pPr marL="533400" indent="-533400">
              <a:lnSpc>
                <a:spcPct val="80000"/>
              </a:lnSpc>
              <a:spcBef>
                <a:spcPct val="20000"/>
              </a:spcBef>
              <a:buFontTx/>
              <a:buAutoNum type="arabicPeriod"/>
            </a:pPr>
            <a:endParaRPr lang="en-US" sz="3200"/>
          </a:p>
          <a:p>
            <a:pPr marL="533400" indent="-533400">
              <a:lnSpc>
                <a:spcPct val="80000"/>
              </a:lnSpc>
              <a:spcBef>
                <a:spcPct val="20000"/>
              </a:spcBef>
            </a:pPr>
            <a:endParaRPr lang="en-US" sz="3200"/>
          </a:p>
          <a:p>
            <a:pPr marL="533400" indent="-533400">
              <a:lnSpc>
                <a:spcPct val="80000"/>
              </a:lnSpc>
              <a:spcBef>
                <a:spcPct val="20000"/>
              </a:spcBef>
            </a:pPr>
            <a:endParaRPr lang="en-US" sz="3200"/>
          </a:p>
          <a:p>
            <a:pPr marL="533400" indent="-533400">
              <a:lnSpc>
                <a:spcPct val="80000"/>
              </a:lnSpc>
              <a:spcBef>
                <a:spcPct val="20000"/>
              </a:spcBef>
            </a:pPr>
            <a:endParaRPr lang="en-US" sz="2000"/>
          </a:p>
        </p:txBody>
      </p:sp>
      <p:pic>
        <p:nvPicPr>
          <p:cNvPr id="11284" name="Picture 20" descr="4938841"/>
          <p:cNvPicPr>
            <a:picLocks noChangeAspect="1" noChangeArrowheads="1" noCrop="1"/>
          </p:cNvPicPr>
          <p:nvPr/>
        </p:nvPicPr>
        <p:blipFill>
          <a:blip r:embed="rId4" cstate="print"/>
          <a:srcRect/>
          <a:stretch>
            <a:fillRect/>
          </a:stretch>
        </p:blipFill>
        <p:spPr bwMode="auto">
          <a:xfrm>
            <a:off x="4038600" y="4191000"/>
            <a:ext cx="1295400" cy="1219200"/>
          </a:xfrm>
          <a:prstGeom prst="rect">
            <a:avLst/>
          </a:prstGeom>
          <a:noFill/>
        </p:spPr>
      </p:pic>
      <p:sp>
        <p:nvSpPr>
          <p:cNvPr id="11285" name="WordArt 21"/>
          <p:cNvSpPr>
            <a:spLocks noChangeArrowheads="1" noChangeShapeType="1" noTextEdit="1"/>
          </p:cNvSpPr>
          <p:nvPr/>
        </p:nvSpPr>
        <p:spPr bwMode="auto">
          <a:xfrm>
            <a:off x="5867400" y="4267200"/>
            <a:ext cx="914400" cy="857250"/>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gradFill rotWithShape="1">
                  <a:gsLst>
                    <a:gs pos="0">
                      <a:srgbClr val="9966FF"/>
                    </a:gs>
                    <a:gs pos="50000">
                      <a:srgbClr val="FF0000"/>
                    </a:gs>
                    <a:gs pos="100000">
                      <a:srgbClr val="9966FF"/>
                    </a:gs>
                  </a:gsLst>
                  <a:lin ang="18900000" scaled="1"/>
                </a:gradFill>
                <a:latin typeface="Arial Black"/>
              </a:rPr>
              <a:t>?</a:t>
            </a:r>
          </a:p>
        </p:txBody>
      </p:sp>
      <p:sp>
        <p:nvSpPr>
          <p:cNvPr id="11286" name="WordArt 22"/>
          <p:cNvSpPr>
            <a:spLocks noChangeArrowheads="1" noChangeShapeType="1" noTextEdit="1"/>
          </p:cNvSpPr>
          <p:nvPr/>
        </p:nvSpPr>
        <p:spPr bwMode="auto">
          <a:xfrm>
            <a:off x="3657600" y="4343400"/>
            <a:ext cx="400050" cy="85725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FF00"/>
                </a:solidFill>
                <a:latin typeface="Arial Black"/>
              </a:rPr>
              <a:t>+</a:t>
            </a:r>
          </a:p>
        </p:txBody>
      </p:sp>
      <p:sp>
        <p:nvSpPr>
          <p:cNvPr id="11287" name="WordArt 23"/>
          <p:cNvSpPr>
            <a:spLocks noChangeArrowheads="1" noChangeShapeType="1" noTextEdit="1"/>
          </p:cNvSpPr>
          <p:nvPr/>
        </p:nvSpPr>
        <p:spPr bwMode="auto">
          <a:xfrm>
            <a:off x="5181600" y="4648200"/>
            <a:ext cx="533400" cy="4286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a:t>
            </a:r>
          </a:p>
        </p:txBody>
      </p:sp>
      <p:sp>
        <p:nvSpPr>
          <p:cNvPr id="11288" name="WordArt 24"/>
          <p:cNvSpPr>
            <a:spLocks noChangeArrowheads="1" noChangeShapeType="1" noTextEdit="1"/>
          </p:cNvSpPr>
          <p:nvPr/>
        </p:nvSpPr>
        <p:spPr bwMode="auto">
          <a:xfrm>
            <a:off x="1066800" y="4495800"/>
            <a:ext cx="21336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Portfolio</a:t>
            </a:r>
          </a:p>
        </p:txBody>
      </p:sp>
      <p:sp>
        <p:nvSpPr>
          <p:cNvPr id="11289" name="WordArt 25"/>
          <p:cNvSpPr>
            <a:spLocks noChangeArrowheads="1" noChangeShapeType="1" noTextEdit="1"/>
          </p:cNvSpPr>
          <p:nvPr/>
        </p:nvSpPr>
        <p:spPr bwMode="auto">
          <a:xfrm>
            <a:off x="1066800" y="5410200"/>
            <a:ext cx="5943600"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0080"/>
                </a:solidFill>
                <a:latin typeface="Arial Black"/>
              </a:rPr>
              <a:t>Movie Waiver Due too!</a:t>
            </a:r>
          </a:p>
        </p:txBody>
      </p:sp>
      <p:pic>
        <p:nvPicPr>
          <p:cNvPr id="11291" name="10 Track 10.wma">
            <a:hlinkClick r:id="" action="ppaction://media"/>
          </p:cNvPr>
          <p:cNvPicPr>
            <a:picLocks noRot="1" noChangeAspect="1" noChangeArrowheads="1"/>
          </p:cNvPicPr>
          <p:nvPr>
            <a:audioFile r:link="rId1"/>
          </p:nvPr>
        </p:nvPicPr>
        <p:blipFill>
          <a:blip r:embed="rId6" cstate="print"/>
          <a:srcRect/>
          <a:stretch>
            <a:fillRect/>
          </a:stretch>
        </p:blipFill>
        <p:spPr bwMode="auto">
          <a:xfrm>
            <a:off x="685800" y="6019800"/>
            <a:ext cx="304800" cy="304800"/>
          </a:xfrm>
          <a:prstGeom prst="rect">
            <a:avLst/>
          </a:prstGeom>
          <a:noFill/>
        </p:spPr>
      </p:pic>
      <p:sp>
        <p:nvSpPr>
          <p:cNvPr id="11292" name="Rectangle 28"/>
          <p:cNvSpPr>
            <a:spLocks noChangeArrowheads="1"/>
          </p:cNvSpPr>
          <p:nvPr/>
        </p:nvSpPr>
        <p:spPr bwMode="auto">
          <a:xfrm>
            <a:off x="457200" y="5943600"/>
            <a:ext cx="762000" cy="609600"/>
          </a:xfrm>
          <a:prstGeom prst="rect">
            <a:avLst/>
          </a:prstGeom>
          <a:noFill/>
          <a:ln w="9525">
            <a:noFill/>
            <a:miter lim="800000"/>
            <a:headEnd/>
            <a:tailEnd/>
          </a:ln>
          <a:effectLst/>
        </p:spPr>
        <p:txBody>
          <a:bodyPr wrap="none" anchor="ctr"/>
          <a:lstStyle/>
          <a:p>
            <a:endParaRPr lang="en-US"/>
          </a:p>
        </p:txBody>
      </p:sp>
      <p:pic>
        <p:nvPicPr>
          <p:cNvPr id="27" name="Picture 26" descr="Zits Cartoon for 08/16/2010">
            <a:hlinkClick r:id="rId7"/>
          </p:cNvPr>
          <p:cNvPicPr>
            <a:picLocks noChangeAspect="1" noChangeArrowheads="1"/>
          </p:cNvPicPr>
          <p:nvPr/>
        </p:nvPicPr>
        <p:blipFill>
          <a:blip r:embed="rId8" cstate="print"/>
          <a:srcRect/>
          <a:stretch>
            <a:fillRect/>
          </a:stretch>
        </p:blipFill>
        <p:spPr bwMode="auto">
          <a:xfrm>
            <a:off x="46703" y="3124200"/>
            <a:ext cx="8967020" cy="2895600"/>
          </a:xfrm>
          <a:prstGeom prst="rect">
            <a:avLst/>
          </a:prstGeom>
          <a:noFill/>
        </p:spPr>
      </p:pic>
      <p:pic>
        <p:nvPicPr>
          <p:cNvPr id="28" name="Picture 5" descr="Zits Cartoon for 08/06/2009">
            <a:hlinkClick r:id="rId9"/>
          </p:cNvPr>
          <p:cNvPicPr>
            <a:picLocks noChangeAspect="1" noChangeArrowheads="1"/>
          </p:cNvPicPr>
          <p:nvPr/>
        </p:nvPicPr>
        <p:blipFill>
          <a:blip r:embed="rId10" cstate="print"/>
          <a:srcRect/>
          <a:stretch>
            <a:fillRect/>
          </a:stretch>
        </p:blipFill>
        <p:spPr bwMode="auto">
          <a:xfrm>
            <a:off x="0" y="2895599"/>
            <a:ext cx="9144000" cy="304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131" fill="hold"/>
                                        <p:tgtEl>
                                          <p:spTgt spid="1129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291"/>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228600"/>
            <a:ext cx="8153400" cy="685800"/>
          </a:xfrm>
        </p:spPr>
        <p:txBody>
          <a:bodyPr>
            <a:normAutofit fontScale="90000"/>
          </a:bodyPr>
          <a:lstStyle/>
          <a:p>
            <a:r>
              <a:rPr lang="en-US" sz="4000" dirty="0" smtClean="0">
                <a:latin typeface="Comic Sans MS" pitchFamily="66" charset="0"/>
              </a:rPr>
              <a:t>The Waters of Babylon </a:t>
            </a:r>
            <a:r>
              <a:rPr lang="en-US" sz="4000" dirty="0" smtClean="0"/>
              <a:t/>
            </a:r>
            <a:br>
              <a:rPr lang="en-US" sz="4000" dirty="0" smtClean="0"/>
            </a:br>
            <a:r>
              <a:rPr lang="en-US" sz="2000" dirty="0" smtClean="0"/>
              <a:t>Your name: _______________________                 Period: _____</a:t>
            </a:r>
          </a:p>
        </p:txBody>
      </p:sp>
      <p:sp>
        <p:nvSpPr>
          <p:cNvPr id="36867" name="Rectangle 3"/>
          <p:cNvSpPr>
            <a:spLocks noGrp="1" noChangeArrowheads="1"/>
          </p:cNvSpPr>
          <p:nvPr>
            <p:ph type="body" idx="1"/>
          </p:nvPr>
        </p:nvSpPr>
        <p:spPr>
          <a:xfrm>
            <a:off x="1295400" y="990600"/>
            <a:ext cx="7391400" cy="5334000"/>
          </a:xfrm>
        </p:spPr>
        <p:txBody>
          <a:bodyPr/>
          <a:lstStyle/>
          <a:p>
            <a:pPr>
              <a:buNone/>
            </a:pPr>
            <a:r>
              <a:rPr lang="en-US" dirty="0" smtClean="0"/>
              <a:t>	</a:t>
            </a:r>
            <a:r>
              <a:rPr lang="en-US" sz="1200" dirty="0" smtClean="0"/>
              <a:t>After having read the story, “By the Waters of Babylon” at least twice, generate 3 different questions using the Costa Question list as a guide.</a:t>
            </a:r>
          </a:p>
          <a:p>
            <a:pPr eaLnBrk="1" hangingPunct="1">
              <a:buFontTx/>
              <a:buNone/>
            </a:pPr>
            <a:endParaRPr lang="en-US" sz="1200" dirty="0" smtClean="0"/>
          </a:p>
          <a:p>
            <a:pPr eaLnBrk="1" hangingPunct="1">
              <a:buFontTx/>
              <a:buNone/>
            </a:pPr>
            <a:endParaRPr lang="en-US" sz="1200" dirty="0" smtClean="0"/>
          </a:p>
          <a:p>
            <a:pPr eaLnBrk="1" hangingPunct="1">
              <a:buFontTx/>
              <a:buNone/>
            </a:pPr>
            <a:r>
              <a:rPr lang="en-US" sz="1600" b="1" dirty="0" smtClean="0"/>
              <a:t>Level One Question:</a:t>
            </a:r>
            <a:r>
              <a:rPr lang="en-US" sz="1600" dirty="0" smtClean="0"/>
              <a:t> </a:t>
            </a:r>
            <a:r>
              <a:rPr lang="en-US" sz="1200" dirty="0" smtClean="0"/>
              <a:t>(This question should get an easy or simple response. The answer can easily be found by pointing to the text or having a 1 – 4 word answer.</a:t>
            </a:r>
          </a:p>
          <a:p>
            <a:pPr eaLnBrk="1" hangingPunct="1">
              <a:buFontTx/>
              <a:buNone/>
            </a:pPr>
            <a:endParaRPr lang="en-US" sz="1200" dirty="0" smtClean="0"/>
          </a:p>
          <a:p>
            <a:pPr eaLnBrk="1" hangingPunct="1">
              <a:buFontTx/>
              <a:buNone/>
            </a:pPr>
            <a:r>
              <a:rPr lang="en-US" sz="1600" dirty="0" smtClean="0"/>
              <a:t>_______________________________________________________________</a:t>
            </a:r>
          </a:p>
          <a:p>
            <a:pPr eaLnBrk="1" hangingPunct="1">
              <a:buFontTx/>
              <a:buNone/>
            </a:pPr>
            <a:endParaRPr lang="en-US" sz="1600" dirty="0" smtClean="0"/>
          </a:p>
          <a:p>
            <a:pPr eaLnBrk="1" hangingPunct="1">
              <a:buFontTx/>
              <a:buNone/>
            </a:pPr>
            <a:endParaRPr lang="en-US" sz="1600" dirty="0" smtClean="0"/>
          </a:p>
          <a:p>
            <a:pPr eaLnBrk="1" hangingPunct="1">
              <a:buFontTx/>
              <a:buNone/>
            </a:pPr>
            <a:r>
              <a:rPr lang="en-US" sz="1600" b="1" dirty="0" smtClean="0"/>
              <a:t>Level Two Question:</a:t>
            </a:r>
            <a:r>
              <a:rPr lang="en-US" sz="1600" dirty="0" smtClean="0"/>
              <a:t> </a:t>
            </a:r>
            <a:r>
              <a:rPr lang="en-US" sz="1200" dirty="0" smtClean="0"/>
              <a:t>(This question should have a lengthier response. The answer may not necessarily be found directly in the text, and may be implied.)</a:t>
            </a:r>
          </a:p>
          <a:p>
            <a:pPr eaLnBrk="1" hangingPunct="1">
              <a:buFontTx/>
              <a:buNone/>
            </a:pPr>
            <a:endParaRPr lang="en-US" sz="1200" dirty="0" smtClean="0"/>
          </a:p>
          <a:p>
            <a:pPr eaLnBrk="1" hangingPunct="1">
              <a:buFontTx/>
              <a:buNone/>
            </a:pPr>
            <a:r>
              <a:rPr lang="en-US" sz="1600" dirty="0" smtClean="0"/>
              <a:t>_______________________________________________________________</a:t>
            </a:r>
          </a:p>
          <a:p>
            <a:pPr eaLnBrk="1" hangingPunct="1">
              <a:buFontTx/>
              <a:buNone/>
            </a:pPr>
            <a:endParaRPr lang="en-US" sz="1600" dirty="0" smtClean="0"/>
          </a:p>
          <a:p>
            <a:pPr eaLnBrk="1" hangingPunct="1">
              <a:buFontTx/>
              <a:buNone/>
            </a:pPr>
            <a:endParaRPr lang="en-US" sz="1600" dirty="0" smtClean="0"/>
          </a:p>
          <a:p>
            <a:pPr eaLnBrk="1" hangingPunct="1">
              <a:buFontTx/>
              <a:buNone/>
            </a:pPr>
            <a:r>
              <a:rPr lang="en-US" sz="1600" b="1" dirty="0" smtClean="0"/>
              <a:t>Level Three Question:</a:t>
            </a:r>
            <a:r>
              <a:rPr lang="en-US" sz="1600" dirty="0" smtClean="0"/>
              <a:t> </a:t>
            </a:r>
            <a:r>
              <a:rPr lang="en-US" sz="1200" dirty="0" smtClean="0"/>
              <a:t>(This question allows for an intense</a:t>
            </a:r>
            <a:r>
              <a:rPr lang="en-US" sz="1600" dirty="0" smtClean="0"/>
              <a:t> </a:t>
            </a:r>
            <a:r>
              <a:rPr lang="en-US" sz="1200" dirty="0" smtClean="0"/>
              <a:t>answer, which encourages a varied response and stems a healthy discussion.)</a:t>
            </a:r>
          </a:p>
          <a:p>
            <a:pPr eaLnBrk="1" hangingPunct="1">
              <a:buFontTx/>
              <a:buNone/>
            </a:pPr>
            <a:endParaRPr lang="en-US" sz="1200" dirty="0" smtClean="0"/>
          </a:p>
          <a:p>
            <a:pPr eaLnBrk="1" hangingPunct="1">
              <a:buFontTx/>
              <a:buNone/>
            </a:pPr>
            <a:r>
              <a:rPr lang="en-US" sz="1600" dirty="0" smtClean="0"/>
              <a:t>______________________________________________________________</a:t>
            </a:r>
          </a:p>
        </p:txBody>
      </p:sp>
      <p:sp>
        <p:nvSpPr>
          <p:cNvPr id="36868" name="Rectangle 4"/>
          <p:cNvSpPr>
            <a:spLocks noChangeArrowheads="1"/>
          </p:cNvSpPr>
          <p:nvPr/>
        </p:nvSpPr>
        <p:spPr bwMode="auto">
          <a:xfrm>
            <a:off x="228600" y="2057400"/>
            <a:ext cx="990600" cy="914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6869" name="Rectangle 5"/>
          <p:cNvSpPr>
            <a:spLocks noChangeArrowheads="1"/>
          </p:cNvSpPr>
          <p:nvPr/>
        </p:nvSpPr>
        <p:spPr bwMode="auto">
          <a:xfrm>
            <a:off x="228600" y="3581400"/>
            <a:ext cx="990600" cy="914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6870" name="Rectangle 6"/>
          <p:cNvSpPr>
            <a:spLocks noChangeArrowheads="1"/>
          </p:cNvSpPr>
          <p:nvPr/>
        </p:nvSpPr>
        <p:spPr bwMode="auto">
          <a:xfrm>
            <a:off x="228600" y="5181600"/>
            <a:ext cx="990600" cy="914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6871" name="Rectangle 7"/>
          <p:cNvSpPr>
            <a:spLocks noChangeArrowheads="1"/>
          </p:cNvSpPr>
          <p:nvPr/>
        </p:nvSpPr>
        <p:spPr bwMode="auto">
          <a:xfrm>
            <a:off x="2971800" y="2286000"/>
            <a:ext cx="3581400" cy="38100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6872" name="WordArt 8"/>
          <p:cNvSpPr>
            <a:spLocks noChangeArrowheads="1" noChangeShapeType="1" noTextEdit="1"/>
          </p:cNvSpPr>
          <p:nvPr/>
        </p:nvSpPr>
        <p:spPr bwMode="auto">
          <a:xfrm>
            <a:off x="3429000" y="2743200"/>
            <a:ext cx="2738438" cy="1943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Do not</a:t>
            </a:r>
          </a:p>
          <a:p>
            <a:pPr algn="ctr"/>
            <a:r>
              <a:rPr lang="en-US" sz="3600" kern="10">
                <a:ln w="9525">
                  <a:solidFill>
                    <a:srgbClr val="000000"/>
                  </a:solidFill>
                  <a:round/>
                  <a:headEnd/>
                  <a:tailEnd/>
                </a:ln>
                <a:solidFill>
                  <a:srgbClr val="FFFFFF"/>
                </a:solidFill>
                <a:latin typeface="Arial Black"/>
              </a:rPr>
              <a:t>write or draw</a:t>
            </a:r>
          </a:p>
          <a:p>
            <a:pPr algn="ctr"/>
            <a:r>
              <a:rPr lang="en-US" sz="3600" kern="10">
                <a:ln w="9525">
                  <a:solidFill>
                    <a:srgbClr val="000000"/>
                  </a:solidFill>
                  <a:round/>
                  <a:headEnd/>
                  <a:tailEnd/>
                </a:ln>
                <a:solidFill>
                  <a:srgbClr val="FFFFFF"/>
                </a:solidFill>
                <a:latin typeface="Arial Black"/>
              </a:rPr>
              <a:t>in these boxes,</a:t>
            </a:r>
          </a:p>
          <a:p>
            <a:pPr algn="ctr"/>
            <a:r>
              <a:rPr lang="en-US" sz="3600" kern="10">
                <a:ln w="9525">
                  <a:solidFill>
                    <a:srgbClr val="000000"/>
                  </a:solidFill>
                  <a:round/>
                  <a:headEnd/>
                  <a:tailEnd/>
                </a:ln>
                <a:solidFill>
                  <a:srgbClr val="FFFFFF"/>
                </a:solidFill>
                <a:latin typeface="Arial Black"/>
              </a:rPr>
              <a:t>please.</a:t>
            </a:r>
          </a:p>
        </p:txBody>
      </p:sp>
      <p:sp>
        <p:nvSpPr>
          <p:cNvPr id="36873" name="AutoShape 9"/>
          <p:cNvSpPr>
            <a:spLocks noChangeArrowheads="1"/>
          </p:cNvSpPr>
          <p:nvPr/>
        </p:nvSpPr>
        <p:spPr bwMode="auto">
          <a:xfrm>
            <a:off x="1371600" y="2514600"/>
            <a:ext cx="1676400" cy="304800"/>
          </a:xfrm>
          <a:prstGeom prst="leftArrow">
            <a:avLst>
              <a:gd name="adj1" fmla="val 50000"/>
              <a:gd name="adj2" fmla="val 137500"/>
            </a:avLst>
          </a:prstGeom>
          <a:solidFill>
            <a:schemeClr val="accent2"/>
          </a:solidFill>
          <a:ln w="9525">
            <a:solidFill>
              <a:schemeClr val="tx1"/>
            </a:solidFill>
            <a:miter lim="800000"/>
            <a:headEnd/>
            <a:tailEnd/>
          </a:ln>
        </p:spPr>
        <p:txBody>
          <a:bodyPr wrap="none" anchor="ctr"/>
          <a:lstStyle/>
          <a:p>
            <a:endParaRPr lang="en-US"/>
          </a:p>
        </p:txBody>
      </p:sp>
      <p:sp>
        <p:nvSpPr>
          <p:cNvPr id="36874" name="AutoShape 10"/>
          <p:cNvSpPr>
            <a:spLocks noChangeArrowheads="1"/>
          </p:cNvSpPr>
          <p:nvPr/>
        </p:nvSpPr>
        <p:spPr bwMode="auto">
          <a:xfrm>
            <a:off x="1524000" y="4114800"/>
            <a:ext cx="1676400" cy="304800"/>
          </a:xfrm>
          <a:prstGeom prst="leftArrow">
            <a:avLst>
              <a:gd name="adj1" fmla="val 50000"/>
              <a:gd name="adj2" fmla="val 137500"/>
            </a:avLst>
          </a:prstGeom>
          <a:solidFill>
            <a:schemeClr val="accent2"/>
          </a:solidFill>
          <a:ln w="9525">
            <a:solidFill>
              <a:schemeClr val="tx1"/>
            </a:solidFill>
            <a:miter lim="800000"/>
            <a:headEnd/>
            <a:tailEnd/>
          </a:ln>
        </p:spPr>
        <p:txBody>
          <a:bodyPr wrap="none" anchor="ctr"/>
          <a:lstStyle/>
          <a:p>
            <a:endParaRPr lang="en-US"/>
          </a:p>
        </p:txBody>
      </p:sp>
      <p:sp>
        <p:nvSpPr>
          <p:cNvPr id="36875" name="AutoShape 11"/>
          <p:cNvSpPr>
            <a:spLocks noChangeArrowheads="1"/>
          </p:cNvSpPr>
          <p:nvPr/>
        </p:nvSpPr>
        <p:spPr bwMode="auto">
          <a:xfrm>
            <a:off x="1524000" y="5638800"/>
            <a:ext cx="1676400" cy="304800"/>
          </a:xfrm>
          <a:prstGeom prst="leftArrow">
            <a:avLst>
              <a:gd name="adj1" fmla="val 50000"/>
              <a:gd name="adj2" fmla="val 137500"/>
            </a:avLst>
          </a:prstGeom>
          <a:solidFill>
            <a:schemeClr val="accent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228600"/>
            <a:ext cx="8153400" cy="685800"/>
          </a:xfrm>
        </p:spPr>
        <p:txBody>
          <a:bodyPr>
            <a:normAutofit fontScale="90000"/>
          </a:bodyPr>
          <a:lstStyle/>
          <a:p>
            <a:r>
              <a:rPr lang="en-US" sz="4000" dirty="0" smtClean="0">
                <a:latin typeface="Comic Sans MS" pitchFamily="66" charset="0"/>
              </a:rPr>
              <a:t>The Waters of Babylon </a:t>
            </a:r>
            <a:r>
              <a:rPr lang="en-US" sz="4000" dirty="0" smtClean="0"/>
              <a:t/>
            </a:r>
            <a:br>
              <a:rPr lang="en-US" sz="4000" dirty="0" smtClean="0"/>
            </a:br>
            <a:r>
              <a:rPr lang="en-US" sz="4000" dirty="0" smtClean="0"/>
              <a:t/>
            </a:r>
            <a:br>
              <a:rPr lang="en-US" sz="4000" dirty="0" smtClean="0"/>
            </a:br>
            <a:r>
              <a:rPr lang="en-US" sz="2000" dirty="0" smtClean="0"/>
              <a:t>Your name: _______________________                 Period: _____</a:t>
            </a:r>
          </a:p>
        </p:txBody>
      </p:sp>
      <p:sp>
        <p:nvSpPr>
          <p:cNvPr id="54275" name="Rectangle 3"/>
          <p:cNvSpPr>
            <a:spLocks noGrp="1" noChangeArrowheads="1"/>
          </p:cNvSpPr>
          <p:nvPr>
            <p:ph type="body" idx="1"/>
          </p:nvPr>
        </p:nvSpPr>
        <p:spPr>
          <a:xfrm>
            <a:off x="1295400" y="990600"/>
            <a:ext cx="7391400" cy="5334000"/>
          </a:xfrm>
        </p:spPr>
        <p:txBody>
          <a:bodyPr/>
          <a:lstStyle/>
          <a:p>
            <a:pPr eaLnBrk="1" hangingPunct="1">
              <a:buFontTx/>
              <a:buNone/>
            </a:pPr>
            <a:r>
              <a:rPr lang="en-US" dirty="0" smtClean="0"/>
              <a:t>	</a:t>
            </a:r>
            <a:endParaRPr lang="en-US" sz="1200" dirty="0" smtClean="0"/>
          </a:p>
          <a:p>
            <a:pPr>
              <a:buNone/>
            </a:pPr>
            <a:r>
              <a:rPr lang="en-US" sz="1200" dirty="0" smtClean="0"/>
              <a:t>After having read the story, “By the Waters of Babylon” at least twice, generate 3 different questions using the Costa Question list as a guide.</a:t>
            </a:r>
            <a:endParaRPr lang="en-US" sz="1200" dirty="0" smtClean="0"/>
          </a:p>
          <a:p>
            <a:pPr eaLnBrk="1" hangingPunct="1">
              <a:buFontTx/>
              <a:buNone/>
            </a:pPr>
            <a:r>
              <a:rPr lang="en-US" sz="1600" b="1" dirty="0" smtClean="0"/>
              <a:t>Level One Question:</a:t>
            </a:r>
            <a:r>
              <a:rPr lang="en-US" sz="1600" dirty="0" smtClean="0"/>
              <a:t> </a:t>
            </a:r>
            <a:r>
              <a:rPr lang="en-US" sz="1200" dirty="0" smtClean="0"/>
              <a:t>(This question should get an easy or simple response. The answer can easily be found by pointing to the text or having a 1 – 4 word answer.</a:t>
            </a:r>
          </a:p>
          <a:p>
            <a:pPr eaLnBrk="1" hangingPunct="1">
              <a:buFontTx/>
              <a:buNone/>
            </a:pPr>
            <a:endParaRPr lang="en-US" sz="1200" dirty="0" smtClean="0"/>
          </a:p>
          <a:p>
            <a:pPr eaLnBrk="1" hangingPunct="1">
              <a:buFontTx/>
              <a:buNone/>
            </a:pPr>
            <a:r>
              <a:rPr lang="en-US" sz="1600" dirty="0" smtClean="0"/>
              <a:t>_______________________________________________________________</a:t>
            </a:r>
          </a:p>
          <a:p>
            <a:pPr eaLnBrk="1" hangingPunct="1">
              <a:buFontTx/>
              <a:buNone/>
            </a:pPr>
            <a:endParaRPr lang="en-US" sz="1600" dirty="0" smtClean="0"/>
          </a:p>
          <a:p>
            <a:pPr eaLnBrk="1" hangingPunct="1">
              <a:buFontTx/>
              <a:buNone/>
            </a:pPr>
            <a:endParaRPr lang="en-US" sz="1600" dirty="0" smtClean="0"/>
          </a:p>
          <a:p>
            <a:pPr eaLnBrk="1" hangingPunct="1">
              <a:buFontTx/>
              <a:buNone/>
            </a:pPr>
            <a:r>
              <a:rPr lang="en-US" sz="1600" b="1" dirty="0" smtClean="0"/>
              <a:t>Level Two Question:</a:t>
            </a:r>
            <a:r>
              <a:rPr lang="en-US" sz="1600" dirty="0" smtClean="0"/>
              <a:t> </a:t>
            </a:r>
            <a:r>
              <a:rPr lang="en-US" sz="1200" dirty="0" smtClean="0"/>
              <a:t>(This question should have a lengthier response. The answer may not necessarily be found directly in the text, and may be implied.)</a:t>
            </a:r>
          </a:p>
          <a:p>
            <a:pPr eaLnBrk="1" hangingPunct="1">
              <a:buFontTx/>
              <a:buNone/>
            </a:pPr>
            <a:endParaRPr lang="en-US" sz="1200" dirty="0" smtClean="0"/>
          </a:p>
          <a:p>
            <a:pPr eaLnBrk="1" hangingPunct="1">
              <a:buFontTx/>
              <a:buNone/>
            </a:pPr>
            <a:r>
              <a:rPr lang="en-US" sz="1600" dirty="0" smtClean="0"/>
              <a:t>_______________________________________________________________</a:t>
            </a:r>
          </a:p>
          <a:p>
            <a:pPr eaLnBrk="1" hangingPunct="1">
              <a:buFontTx/>
              <a:buNone/>
            </a:pPr>
            <a:endParaRPr lang="en-US" sz="1600" dirty="0" smtClean="0"/>
          </a:p>
          <a:p>
            <a:pPr eaLnBrk="1" hangingPunct="1">
              <a:buFontTx/>
              <a:buNone/>
            </a:pPr>
            <a:endParaRPr lang="en-US" sz="1600" dirty="0" smtClean="0"/>
          </a:p>
          <a:p>
            <a:pPr eaLnBrk="1" hangingPunct="1">
              <a:buFontTx/>
              <a:buNone/>
            </a:pPr>
            <a:r>
              <a:rPr lang="en-US" sz="1600" b="1" dirty="0" smtClean="0"/>
              <a:t>Level Three Question:</a:t>
            </a:r>
            <a:r>
              <a:rPr lang="en-US" sz="1600" dirty="0" smtClean="0"/>
              <a:t> </a:t>
            </a:r>
            <a:r>
              <a:rPr lang="en-US" sz="1200" dirty="0" smtClean="0"/>
              <a:t>(This question allows for an intense</a:t>
            </a:r>
            <a:r>
              <a:rPr lang="en-US" sz="1600" dirty="0" smtClean="0"/>
              <a:t> </a:t>
            </a:r>
            <a:r>
              <a:rPr lang="en-US" sz="1200" dirty="0" smtClean="0"/>
              <a:t>answer, which encourages a varied response and stems a healthy discussion.)</a:t>
            </a:r>
          </a:p>
          <a:p>
            <a:pPr eaLnBrk="1" hangingPunct="1">
              <a:buFontTx/>
              <a:buNone/>
            </a:pPr>
            <a:endParaRPr lang="en-US" sz="1200" dirty="0" smtClean="0"/>
          </a:p>
          <a:p>
            <a:pPr eaLnBrk="1" hangingPunct="1">
              <a:buFontTx/>
              <a:buNone/>
            </a:pPr>
            <a:r>
              <a:rPr lang="en-US" sz="1600" dirty="0" smtClean="0"/>
              <a:t>______________________________________________________________</a:t>
            </a:r>
          </a:p>
        </p:txBody>
      </p:sp>
      <p:sp>
        <p:nvSpPr>
          <p:cNvPr id="54276" name="Rectangle 4"/>
          <p:cNvSpPr>
            <a:spLocks noChangeArrowheads="1"/>
          </p:cNvSpPr>
          <p:nvPr/>
        </p:nvSpPr>
        <p:spPr bwMode="auto">
          <a:xfrm>
            <a:off x="228600" y="2057400"/>
            <a:ext cx="990600" cy="914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4277" name="Rectangle 5"/>
          <p:cNvSpPr>
            <a:spLocks noChangeArrowheads="1"/>
          </p:cNvSpPr>
          <p:nvPr/>
        </p:nvSpPr>
        <p:spPr bwMode="auto">
          <a:xfrm>
            <a:off x="228600" y="3581400"/>
            <a:ext cx="990600" cy="914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4278" name="Rectangle 6"/>
          <p:cNvSpPr>
            <a:spLocks noChangeArrowheads="1"/>
          </p:cNvSpPr>
          <p:nvPr/>
        </p:nvSpPr>
        <p:spPr bwMode="auto">
          <a:xfrm>
            <a:off x="228600" y="5181600"/>
            <a:ext cx="990600" cy="914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617479" name="WordArt 7"/>
          <p:cNvSpPr>
            <a:spLocks noChangeArrowheads="1" noChangeShapeType="1" noTextEdit="1"/>
          </p:cNvSpPr>
          <p:nvPr/>
        </p:nvSpPr>
        <p:spPr bwMode="auto">
          <a:xfrm>
            <a:off x="2057400" y="2514600"/>
            <a:ext cx="5238750" cy="38100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3300"/>
                </a:solidFill>
                <a:latin typeface="Arial Black"/>
              </a:rPr>
              <a:t>Does the question lead to an answer </a:t>
            </a:r>
          </a:p>
          <a:p>
            <a:pPr algn="ctr"/>
            <a:r>
              <a:rPr lang="en-US" sz="2000" kern="10">
                <a:ln w="9525">
                  <a:solidFill>
                    <a:srgbClr val="000000"/>
                  </a:solidFill>
                  <a:round/>
                  <a:headEnd/>
                  <a:tailEnd/>
                </a:ln>
                <a:solidFill>
                  <a:srgbClr val="FF3300"/>
                </a:solidFill>
                <a:latin typeface="Arial Black"/>
              </a:rPr>
              <a:t>that can be found in the text?</a:t>
            </a:r>
          </a:p>
        </p:txBody>
      </p:sp>
      <p:sp>
        <p:nvSpPr>
          <p:cNvPr id="617480" name="WordArt 8"/>
          <p:cNvSpPr>
            <a:spLocks noChangeArrowheads="1" noChangeShapeType="1" noTextEdit="1"/>
          </p:cNvSpPr>
          <p:nvPr/>
        </p:nvSpPr>
        <p:spPr bwMode="auto">
          <a:xfrm>
            <a:off x="1981200" y="4038600"/>
            <a:ext cx="5238750" cy="38100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3300"/>
                </a:solidFill>
                <a:latin typeface="Arial Black"/>
              </a:rPr>
              <a:t>Does the question lead to a lengthier answer</a:t>
            </a:r>
          </a:p>
          <a:p>
            <a:pPr algn="ctr"/>
            <a:r>
              <a:rPr lang="en-US" sz="2000" kern="10">
                <a:ln w="9525">
                  <a:solidFill>
                    <a:srgbClr val="000000"/>
                  </a:solidFill>
                  <a:round/>
                  <a:headEnd/>
                  <a:tailEnd/>
                </a:ln>
                <a:solidFill>
                  <a:srgbClr val="FF3300"/>
                </a:solidFill>
                <a:latin typeface="Arial Black"/>
              </a:rPr>
              <a:t> which may not be necessarily found in the text?</a:t>
            </a:r>
          </a:p>
        </p:txBody>
      </p:sp>
      <p:sp>
        <p:nvSpPr>
          <p:cNvPr id="617481" name="WordArt 9"/>
          <p:cNvSpPr>
            <a:spLocks noChangeArrowheads="1" noChangeShapeType="1" noTextEdit="1"/>
          </p:cNvSpPr>
          <p:nvPr/>
        </p:nvSpPr>
        <p:spPr bwMode="auto">
          <a:xfrm>
            <a:off x="1981200" y="5562600"/>
            <a:ext cx="5238750" cy="53340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3300"/>
                </a:solidFill>
                <a:latin typeface="Arial Black"/>
              </a:rPr>
              <a:t>Does the question lead to an open-ended</a:t>
            </a:r>
          </a:p>
          <a:p>
            <a:pPr algn="ctr"/>
            <a:r>
              <a:rPr lang="en-US" sz="2000" kern="10">
                <a:ln w="9525">
                  <a:solidFill>
                    <a:srgbClr val="000000"/>
                  </a:solidFill>
                  <a:round/>
                  <a:headEnd/>
                  <a:tailEnd/>
                </a:ln>
                <a:solidFill>
                  <a:srgbClr val="FF3300"/>
                </a:solidFill>
                <a:latin typeface="Arial Black"/>
              </a:rPr>
              <a:t>answer which allows for a longer explanation or discussion?</a:t>
            </a:r>
          </a:p>
        </p:txBody>
      </p:sp>
      <p:sp>
        <p:nvSpPr>
          <p:cNvPr id="617482" name="AutoShape 10"/>
          <p:cNvSpPr>
            <a:spLocks noChangeArrowheads="1"/>
          </p:cNvSpPr>
          <p:nvPr/>
        </p:nvSpPr>
        <p:spPr bwMode="auto">
          <a:xfrm>
            <a:off x="381000" y="2209800"/>
            <a:ext cx="685800" cy="533400"/>
          </a:xfrm>
          <a:prstGeom prst="smileyFace">
            <a:avLst>
              <a:gd name="adj" fmla="val 4653"/>
            </a:avLst>
          </a:prstGeom>
          <a:solidFill>
            <a:srgbClr val="FFFF00"/>
          </a:solidFill>
          <a:ln w="28575">
            <a:solidFill>
              <a:schemeClr val="tx1"/>
            </a:solidFill>
            <a:round/>
            <a:headEnd/>
            <a:tailEnd/>
          </a:ln>
        </p:spPr>
        <p:txBody>
          <a:bodyPr wrap="none" anchor="ctr"/>
          <a:lstStyle/>
          <a:p>
            <a:endParaRPr lang="en-US"/>
          </a:p>
        </p:txBody>
      </p:sp>
      <p:sp>
        <p:nvSpPr>
          <p:cNvPr id="617483" name="AutoShape 11"/>
          <p:cNvSpPr>
            <a:spLocks noChangeArrowheads="1"/>
          </p:cNvSpPr>
          <p:nvPr/>
        </p:nvSpPr>
        <p:spPr bwMode="auto">
          <a:xfrm>
            <a:off x="381000" y="3733800"/>
            <a:ext cx="685800" cy="533400"/>
          </a:xfrm>
          <a:prstGeom prst="smileyFace">
            <a:avLst>
              <a:gd name="adj" fmla="val 4653"/>
            </a:avLst>
          </a:prstGeom>
          <a:solidFill>
            <a:srgbClr val="FFFF00"/>
          </a:solidFill>
          <a:ln w="28575">
            <a:solidFill>
              <a:schemeClr val="tx1"/>
            </a:solidFill>
            <a:round/>
            <a:headEnd/>
            <a:tailEnd/>
          </a:ln>
        </p:spPr>
        <p:txBody>
          <a:bodyPr wrap="none" anchor="ctr"/>
          <a:lstStyle/>
          <a:p>
            <a:endParaRPr lang="en-US"/>
          </a:p>
        </p:txBody>
      </p:sp>
      <p:sp>
        <p:nvSpPr>
          <p:cNvPr id="617484" name="AutoShape 12"/>
          <p:cNvSpPr>
            <a:spLocks noChangeArrowheads="1"/>
          </p:cNvSpPr>
          <p:nvPr/>
        </p:nvSpPr>
        <p:spPr bwMode="auto">
          <a:xfrm>
            <a:off x="381000" y="5334000"/>
            <a:ext cx="685800" cy="533400"/>
          </a:xfrm>
          <a:prstGeom prst="smileyFace">
            <a:avLst>
              <a:gd name="adj" fmla="val 4653"/>
            </a:avLst>
          </a:prstGeom>
          <a:solidFill>
            <a:srgbClr val="FFFF00"/>
          </a:solidFill>
          <a:ln w="2857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17479"/>
                                        </p:tgtEl>
                                        <p:attrNameLst>
                                          <p:attrName>style.visibility</p:attrName>
                                        </p:attrNameLst>
                                      </p:cBhvr>
                                      <p:to>
                                        <p:strVal val="visible"/>
                                      </p:to>
                                    </p:set>
                                    <p:animEffect transition="in" filter="fade">
                                      <p:cBhvr>
                                        <p:cTn id="7" dur="770" decel="100000"/>
                                        <p:tgtEl>
                                          <p:spTgt spid="617479"/>
                                        </p:tgtEl>
                                      </p:cBhvr>
                                    </p:animEffect>
                                    <p:animScale>
                                      <p:cBhvr>
                                        <p:cTn id="8" dur="770" decel="100000"/>
                                        <p:tgtEl>
                                          <p:spTgt spid="617479"/>
                                        </p:tgtEl>
                                      </p:cBhvr>
                                      <p:from x="10000" y="10000"/>
                                      <p:to x="200000" y="450000"/>
                                    </p:animScale>
                                    <p:animScale>
                                      <p:cBhvr>
                                        <p:cTn id="9" dur="1230" accel="100000" fill="hold">
                                          <p:stCondLst>
                                            <p:cond delay="770"/>
                                          </p:stCondLst>
                                        </p:cTn>
                                        <p:tgtEl>
                                          <p:spTgt spid="617479"/>
                                        </p:tgtEl>
                                      </p:cBhvr>
                                      <p:from x="200000" y="450000"/>
                                      <p:to x="100000" y="100000"/>
                                    </p:animScale>
                                    <p:set>
                                      <p:cBhvr>
                                        <p:cTn id="10" dur="770" fill="hold"/>
                                        <p:tgtEl>
                                          <p:spTgt spid="617479"/>
                                        </p:tgtEl>
                                        <p:attrNameLst>
                                          <p:attrName>ppt_x</p:attrName>
                                        </p:attrNameLst>
                                      </p:cBhvr>
                                      <p:to>
                                        <p:strVal val="(0.5)"/>
                                      </p:to>
                                    </p:set>
                                    <p:anim from="(0.5)" to="(#ppt_x)" calcmode="lin" valueType="num">
                                      <p:cBhvr>
                                        <p:cTn id="11" dur="1230" accel="100000" fill="hold">
                                          <p:stCondLst>
                                            <p:cond delay="770"/>
                                          </p:stCondLst>
                                        </p:cTn>
                                        <p:tgtEl>
                                          <p:spTgt spid="617479"/>
                                        </p:tgtEl>
                                        <p:attrNameLst>
                                          <p:attrName>ppt_x</p:attrName>
                                        </p:attrNameLst>
                                      </p:cBhvr>
                                    </p:anim>
                                    <p:set>
                                      <p:cBhvr>
                                        <p:cTn id="12" dur="770" fill="hold"/>
                                        <p:tgtEl>
                                          <p:spTgt spid="617479"/>
                                        </p:tgtEl>
                                        <p:attrNameLst>
                                          <p:attrName>ppt_y</p:attrName>
                                        </p:attrNameLst>
                                      </p:cBhvr>
                                      <p:to>
                                        <p:strVal val="(#ppt_y+0.4)"/>
                                      </p:to>
                                    </p:set>
                                    <p:anim from="(#ppt_y+0.4)" to="(#ppt_y)" calcmode="lin" valueType="num">
                                      <p:cBhvr>
                                        <p:cTn id="13" dur="1230" accel="100000" fill="hold">
                                          <p:stCondLst>
                                            <p:cond delay="770"/>
                                          </p:stCondLst>
                                        </p:cTn>
                                        <p:tgtEl>
                                          <p:spTgt spid="617479"/>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grpId="0" nodeType="clickEffect">
                                  <p:stCondLst>
                                    <p:cond delay="0"/>
                                  </p:stCondLst>
                                  <p:childTnLst>
                                    <p:set>
                                      <p:cBhvr>
                                        <p:cTn id="17" dur="1" fill="hold">
                                          <p:stCondLst>
                                            <p:cond delay="0"/>
                                          </p:stCondLst>
                                        </p:cTn>
                                        <p:tgtEl>
                                          <p:spTgt spid="617482"/>
                                        </p:tgtEl>
                                        <p:attrNameLst>
                                          <p:attrName>style.visibility</p:attrName>
                                        </p:attrNameLst>
                                      </p:cBhvr>
                                      <p:to>
                                        <p:strVal val="visible"/>
                                      </p:to>
                                    </p:set>
                                    <p:animEffect transition="in" filter="fade">
                                      <p:cBhvr>
                                        <p:cTn id="18" dur="2000"/>
                                        <p:tgtEl>
                                          <p:spTgt spid="617482"/>
                                        </p:tgtEl>
                                      </p:cBhvr>
                                    </p:animEffect>
                                    <p:anim calcmode="lin" valueType="num">
                                      <p:cBhvr>
                                        <p:cTn id="19" dur="2000" fill="hold"/>
                                        <p:tgtEl>
                                          <p:spTgt spid="617482"/>
                                        </p:tgtEl>
                                        <p:attrNameLst>
                                          <p:attrName>style.rotation</p:attrName>
                                        </p:attrNameLst>
                                      </p:cBhvr>
                                      <p:tavLst>
                                        <p:tav tm="0">
                                          <p:val>
                                            <p:fltVal val="720"/>
                                          </p:val>
                                        </p:tav>
                                        <p:tav tm="100000">
                                          <p:val>
                                            <p:fltVal val="0"/>
                                          </p:val>
                                        </p:tav>
                                      </p:tavLst>
                                    </p:anim>
                                    <p:anim calcmode="lin" valueType="num">
                                      <p:cBhvr>
                                        <p:cTn id="20" dur="2000" fill="hold"/>
                                        <p:tgtEl>
                                          <p:spTgt spid="617482"/>
                                        </p:tgtEl>
                                        <p:attrNameLst>
                                          <p:attrName>ppt_h</p:attrName>
                                        </p:attrNameLst>
                                      </p:cBhvr>
                                      <p:tavLst>
                                        <p:tav tm="0">
                                          <p:val>
                                            <p:fltVal val="0"/>
                                          </p:val>
                                        </p:tav>
                                        <p:tav tm="100000">
                                          <p:val>
                                            <p:strVal val="#ppt_h"/>
                                          </p:val>
                                        </p:tav>
                                      </p:tavLst>
                                    </p:anim>
                                    <p:anim calcmode="lin" valueType="num">
                                      <p:cBhvr>
                                        <p:cTn id="21" dur="2000" fill="hold"/>
                                        <p:tgtEl>
                                          <p:spTgt spid="617482"/>
                                        </p:tgtEl>
                                        <p:attrNameLst>
                                          <p:attrName>ppt_w</p:attrName>
                                        </p:attrNameLst>
                                      </p:cBhvr>
                                      <p:tavLst>
                                        <p:tav tm="0">
                                          <p:val>
                                            <p:fltVal val="0"/>
                                          </p:val>
                                        </p:tav>
                                        <p:tav tm="100000">
                                          <p:val>
                                            <p:strVal val="#ppt_w"/>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617480"/>
                                        </p:tgtEl>
                                        <p:attrNameLst>
                                          <p:attrName>style.visibility</p:attrName>
                                        </p:attrNameLst>
                                      </p:cBhvr>
                                      <p:to>
                                        <p:strVal val="visible"/>
                                      </p:to>
                                    </p:set>
                                    <p:animEffect transition="in" filter="fade">
                                      <p:cBhvr>
                                        <p:cTn id="26" dur="770" decel="100000"/>
                                        <p:tgtEl>
                                          <p:spTgt spid="617480"/>
                                        </p:tgtEl>
                                      </p:cBhvr>
                                    </p:animEffect>
                                    <p:animScale>
                                      <p:cBhvr>
                                        <p:cTn id="27" dur="770" decel="100000"/>
                                        <p:tgtEl>
                                          <p:spTgt spid="617480"/>
                                        </p:tgtEl>
                                      </p:cBhvr>
                                      <p:from x="10000" y="10000"/>
                                      <p:to x="200000" y="450000"/>
                                    </p:animScale>
                                    <p:animScale>
                                      <p:cBhvr>
                                        <p:cTn id="28" dur="1230" accel="100000" fill="hold">
                                          <p:stCondLst>
                                            <p:cond delay="770"/>
                                          </p:stCondLst>
                                        </p:cTn>
                                        <p:tgtEl>
                                          <p:spTgt spid="617480"/>
                                        </p:tgtEl>
                                      </p:cBhvr>
                                      <p:from x="200000" y="450000"/>
                                      <p:to x="100000" y="100000"/>
                                    </p:animScale>
                                    <p:set>
                                      <p:cBhvr>
                                        <p:cTn id="29" dur="770" fill="hold"/>
                                        <p:tgtEl>
                                          <p:spTgt spid="617480"/>
                                        </p:tgtEl>
                                        <p:attrNameLst>
                                          <p:attrName>ppt_x</p:attrName>
                                        </p:attrNameLst>
                                      </p:cBhvr>
                                      <p:to>
                                        <p:strVal val="(0.5)"/>
                                      </p:to>
                                    </p:set>
                                    <p:anim from="(0.5)" to="(#ppt_x)" calcmode="lin" valueType="num">
                                      <p:cBhvr>
                                        <p:cTn id="30" dur="1230" accel="100000" fill="hold">
                                          <p:stCondLst>
                                            <p:cond delay="770"/>
                                          </p:stCondLst>
                                        </p:cTn>
                                        <p:tgtEl>
                                          <p:spTgt spid="617480"/>
                                        </p:tgtEl>
                                        <p:attrNameLst>
                                          <p:attrName>ppt_x</p:attrName>
                                        </p:attrNameLst>
                                      </p:cBhvr>
                                    </p:anim>
                                    <p:set>
                                      <p:cBhvr>
                                        <p:cTn id="31" dur="770" fill="hold"/>
                                        <p:tgtEl>
                                          <p:spTgt spid="617480"/>
                                        </p:tgtEl>
                                        <p:attrNameLst>
                                          <p:attrName>ppt_y</p:attrName>
                                        </p:attrNameLst>
                                      </p:cBhvr>
                                      <p:to>
                                        <p:strVal val="(#ppt_y+0.4)"/>
                                      </p:to>
                                    </p:set>
                                    <p:anim from="(#ppt_y+0.4)" to="(#ppt_y)" calcmode="lin" valueType="num">
                                      <p:cBhvr>
                                        <p:cTn id="32" dur="1230" accel="100000" fill="hold">
                                          <p:stCondLst>
                                            <p:cond delay="770"/>
                                          </p:stCondLst>
                                        </p:cTn>
                                        <p:tgtEl>
                                          <p:spTgt spid="617480"/>
                                        </p:tgtEl>
                                        <p:attrNameLst>
                                          <p:attrName>ppt_y</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8" presetClass="entr" presetSubtype="0" accel="50000" fill="hold" grpId="0" nodeType="clickEffect">
                                  <p:stCondLst>
                                    <p:cond delay="0"/>
                                  </p:stCondLst>
                                  <p:childTnLst>
                                    <p:set>
                                      <p:cBhvr>
                                        <p:cTn id="36" dur="1" fill="hold">
                                          <p:stCondLst>
                                            <p:cond delay="0"/>
                                          </p:stCondLst>
                                        </p:cTn>
                                        <p:tgtEl>
                                          <p:spTgt spid="617483"/>
                                        </p:tgtEl>
                                        <p:attrNameLst>
                                          <p:attrName>style.visibility</p:attrName>
                                        </p:attrNameLst>
                                      </p:cBhvr>
                                      <p:to>
                                        <p:strVal val="visible"/>
                                      </p:to>
                                    </p:set>
                                    <p:anim calcmode="lin" valueType="num">
                                      <p:cBhvr>
                                        <p:cTn id="37" dur="1000" fill="hold"/>
                                        <p:tgtEl>
                                          <p:spTgt spid="61748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617483"/>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617483"/>
                                        </p:tgtEl>
                                        <p:attrNameLst>
                                          <p:attrName>ppt_y</p:attrName>
                                        </p:attrNameLst>
                                      </p:cBhvr>
                                      <p:tavLst>
                                        <p:tav tm="0">
                                          <p:val>
                                            <p:strVal val="#ppt_y"/>
                                          </p:val>
                                        </p:tav>
                                        <p:tav tm="100000">
                                          <p:val>
                                            <p:strVal val="#ppt_y"/>
                                          </p:val>
                                        </p:tav>
                                      </p:tavLst>
                                    </p:anim>
                                    <p:animEffect transition="in" filter="fade">
                                      <p:cBhvr>
                                        <p:cTn id="40" dur="1000"/>
                                        <p:tgtEl>
                                          <p:spTgt spid="61748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617481"/>
                                        </p:tgtEl>
                                        <p:attrNameLst>
                                          <p:attrName>style.visibility</p:attrName>
                                        </p:attrNameLst>
                                      </p:cBhvr>
                                      <p:to>
                                        <p:strVal val="visible"/>
                                      </p:to>
                                    </p:set>
                                    <p:animEffect transition="in" filter="fade">
                                      <p:cBhvr>
                                        <p:cTn id="45" dur="770" decel="100000"/>
                                        <p:tgtEl>
                                          <p:spTgt spid="617481"/>
                                        </p:tgtEl>
                                      </p:cBhvr>
                                    </p:animEffect>
                                    <p:animScale>
                                      <p:cBhvr>
                                        <p:cTn id="46" dur="770" decel="100000"/>
                                        <p:tgtEl>
                                          <p:spTgt spid="617481"/>
                                        </p:tgtEl>
                                      </p:cBhvr>
                                      <p:from x="10000" y="10000"/>
                                      <p:to x="200000" y="450000"/>
                                    </p:animScale>
                                    <p:animScale>
                                      <p:cBhvr>
                                        <p:cTn id="47" dur="1230" accel="100000" fill="hold">
                                          <p:stCondLst>
                                            <p:cond delay="770"/>
                                          </p:stCondLst>
                                        </p:cTn>
                                        <p:tgtEl>
                                          <p:spTgt spid="617481"/>
                                        </p:tgtEl>
                                      </p:cBhvr>
                                      <p:from x="200000" y="450000"/>
                                      <p:to x="100000" y="100000"/>
                                    </p:animScale>
                                    <p:set>
                                      <p:cBhvr>
                                        <p:cTn id="48" dur="770" fill="hold"/>
                                        <p:tgtEl>
                                          <p:spTgt spid="617481"/>
                                        </p:tgtEl>
                                        <p:attrNameLst>
                                          <p:attrName>ppt_x</p:attrName>
                                        </p:attrNameLst>
                                      </p:cBhvr>
                                      <p:to>
                                        <p:strVal val="(0.5)"/>
                                      </p:to>
                                    </p:set>
                                    <p:anim from="(0.5)" to="(#ppt_x)" calcmode="lin" valueType="num">
                                      <p:cBhvr>
                                        <p:cTn id="49" dur="1230" accel="100000" fill="hold">
                                          <p:stCondLst>
                                            <p:cond delay="770"/>
                                          </p:stCondLst>
                                        </p:cTn>
                                        <p:tgtEl>
                                          <p:spTgt spid="617481"/>
                                        </p:tgtEl>
                                        <p:attrNameLst>
                                          <p:attrName>ppt_x</p:attrName>
                                        </p:attrNameLst>
                                      </p:cBhvr>
                                    </p:anim>
                                    <p:set>
                                      <p:cBhvr>
                                        <p:cTn id="50" dur="770" fill="hold"/>
                                        <p:tgtEl>
                                          <p:spTgt spid="617481"/>
                                        </p:tgtEl>
                                        <p:attrNameLst>
                                          <p:attrName>ppt_y</p:attrName>
                                        </p:attrNameLst>
                                      </p:cBhvr>
                                      <p:to>
                                        <p:strVal val="(#ppt_y+0.4)"/>
                                      </p:to>
                                    </p:set>
                                    <p:anim from="(#ppt_y+0.4)" to="(#ppt_y)" calcmode="lin" valueType="num">
                                      <p:cBhvr>
                                        <p:cTn id="51" dur="1230" accel="100000" fill="hold">
                                          <p:stCondLst>
                                            <p:cond delay="770"/>
                                          </p:stCondLst>
                                        </p:cTn>
                                        <p:tgtEl>
                                          <p:spTgt spid="617481"/>
                                        </p:tgtEl>
                                        <p:attrNameLst>
                                          <p:attrName>ppt_y</p:attrName>
                                        </p:attrNameLst>
                                      </p:cBhvr>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617484"/>
                                        </p:tgtEl>
                                        <p:attrNameLst>
                                          <p:attrName>style.visibility</p:attrName>
                                        </p:attrNameLst>
                                      </p:cBhvr>
                                      <p:to>
                                        <p:strVal val="visible"/>
                                      </p:to>
                                    </p:set>
                                    <p:animEffect transition="in" filter="wipe(down)">
                                      <p:cBhvr>
                                        <p:cTn id="56" dur="870">
                                          <p:stCondLst>
                                            <p:cond delay="0"/>
                                          </p:stCondLst>
                                        </p:cTn>
                                        <p:tgtEl>
                                          <p:spTgt spid="617484"/>
                                        </p:tgtEl>
                                      </p:cBhvr>
                                    </p:animEffect>
                                    <p:anim calcmode="lin" valueType="num">
                                      <p:cBhvr>
                                        <p:cTn id="57" dur="2733" tmFilter="0,0; 0.14,0.36; 0.43,0.73; 0.71,0.91; 1.0,1.0">
                                          <p:stCondLst>
                                            <p:cond delay="0"/>
                                          </p:stCondLst>
                                        </p:cTn>
                                        <p:tgtEl>
                                          <p:spTgt spid="617484"/>
                                        </p:tgtEl>
                                        <p:attrNameLst>
                                          <p:attrName>ppt_x</p:attrName>
                                        </p:attrNameLst>
                                      </p:cBhvr>
                                      <p:tavLst>
                                        <p:tav tm="0">
                                          <p:val>
                                            <p:strVal val="#ppt_x-0.25"/>
                                          </p:val>
                                        </p:tav>
                                        <p:tav tm="100000">
                                          <p:val>
                                            <p:strVal val="#ppt_x"/>
                                          </p:val>
                                        </p:tav>
                                      </p:tavLst>
                                    </p:anim>
                                    <p:anim calcmode="lin" valueType="num">
                                      <p:cBhvr>
                                        <p:cTn id="58" dur="996" tmFilter="0.0,0.0; 0.25,0.07; 0.50,0.2; 0.75,0.467; 1.0,1.0">
                                          <p:stCondLst>
                                            <p:cond delay="0"/>
                                          </p:stCondLst>
                                        </p:cTn>
                                        <p:tgtEl>
                                          <p:spTgt spid="617484"/>
                                        </p:tgtEl>
                                        <p:attrNameLst>
                                          <p:attrName>ppt_y</p:attrName>
                                        </p:attrNameLst>
                                      </p:cBhvr>
                                      <p:tavLst>
                                        <p:tav tm="0" fmla="#ppt_y-sin(pi*$)/3">
                                          <p:val>
                                            <p:fltVal val="0.5"/>
                                          </p:val>
                                        </p:tav>
                                        <p:tav tm="100000">
                                          <p:val>
                                            <p:fltVal val="1"/>
                                          </p:val>
                                        </p:tav>
                                      </p:tavLst>
                                    </p:anim>
                                    <p:anim calcmode="lin" valueType="num">
                                      <p:cBhvr>
                                        <p:cTn id="59" dur="996" tmFilter="0, 0; 0.125,0.2665; 0.25,0.4; 0.375,0.465; 0.5,0.5;  0.625,0.535; 0.75,0.6; 0.875,0.7335; 1,1">
                                          <p:stCondLst>
                                            <p:cond delay="996"/>
                                          </p:stCondLst>
                                        </p:cTn>
                                        <p:tgtEl>
                                          <p:spTgt spid="617484"/>
                                        </p:tgtEl>
                                        <p:attrNameLst>
                                          <p:attrName>ppt_y</p:attrName>
                                        </p:attrNameLst>
                                      </p:cBhvr>
                                      <p:tavLst>
                                        <p:tav tm="0" fmla="#ppt_y-sin(pi*$)/9">
                                          <p:val>
                                            <p:fltVal val="0"/>
                                          </p:val>
                                        </p:tav>
                                        <p:tav tm="100000">
                                          <p:val>
                                            <p:fltVal val="1"/>
                                          </p:val>
                                        </p:tav>
                                      </p:tavLst>
                                    </p:anim>
                                    <p:anim calcmode="lin" valueType="num">
                                      <p:cBhvr>
                                        <p:cTn id="60" dur="498" tmFilter="0, 0; 0.125,0.2665; 0.25,0.4; 0.375,0.465; 0.5,0.5;  0.625,0.535; 0.75,0.6; 0.875,0.7335; 1,1">
                                          <p:stCondLst>
                                            <p:cond delay="1986"/>
                                          </p:stCondLst>
                                        </p:cTn>
                                        <p:tgtEl>
                                          <p:spTgt spid="617484"/>
                                        </p:tgtEl>
                                        <p:attrNameLst>
                                          <p:attrName>ppt_y</p:attrName>
                                        </p:attrNameLst>
                                      </p:cBhvr>
                                      <p:tavLst>
                                        <p:tav tm="0" fmla="#ppt_y-sin(pi*$)/27">
                                          <p:val>
                                            <p:fltVal val="0"/>
                                          </p:val>
                                        </p:tav>
                                        <p:tav tm="100000">
                                          <p:val>
                                            <p:fltVal val="1"/>
                                          </p:val>
                                        </p:tav>
                                      </p:tavLst>
                                    </p:anim>
                                    <p:anim calcmode="lin" valueType="num">
                                      <p:cBhvr>
                                        <p:cTn id="61" dur="246" tmFilter="0, 0; 0.125,0.2665; 0.25,0.4; 0.375,0.465; 0.5,0.5;  0.625,0.535; 0.75,0.6; 0.875,0.7335; 1,1">
                                          <p:stCondLst>
                                            <p:cond delay="2484"/>
                                          </p:stCondLst>
                                        </p:cTn>
                                        <p:tgtEl>
                                          <p:spTgt spid="617484"/>
                                        </p:tgtEl>
                                        <p:attrNameLst>
                                          <p:attrName>ppt_y</p:attrName>
                                        </p:attrNameLst>
                                      </p:cBhvr>
                                      <p:tavLst>
                                        <p:tav tm="0" fmla="#ppt_y-sin(pi*$)/81">
                                          <p:val>
                                            <p:fltVal val="0"/>
                                          </p:val>
                                        </p:tav>
                                        <p:tav tm="100000">
                                          <p:val>
                                            <p:fltVal val="1"/>
                                          </p:val>
                                        </p:tav>
                                      </p:tavLst>
                                    </p:anim>
                                    <p:animScale>
                                      <p:cBhvr>
                                        <p:cTn id="62" dur="39">
                                          <p:stCondLst>
                                            <p:cond delay="975"/>
                                          </p:stCondLst>
                                        </p:cTn>
                                        <p:tgtEl>
                                          <p:spTgt spid="617484"/>
                                        </p:tgtEl>
                                      </p:cBhvr>
                                      <p:to x="100000" y="60000"/>
                                    </p:animScale>
                                    <p:animScale>
                                      <p:cBhvr>
                                        <p:cTn id="63" dur="249" decel="50000">
                                          <p:stCondLst>
                                            <p:cond delay="1014"/>
                                          </p:stCondLst>
                                        </p:cTn>
                                        <p:tgtEl>
                                          <p:spTgt spid="617484"/>
                                        </p:tgtEl>
                                      </p:cBhvr>
                                      <p:to x="100000" y="100000"/>
                                    </p:animScale>
                                    <p:animScale>
                                      <p:cBhvr>
                                        <p:cTn id="64" dur="39">
                                          <p:stCondLst>
                                            <p:cond delay="1968"/>
                                          </p:stCondLst>
                                        </p:cTn>
                                        <p:tgtEl>
                                          <p:spTgt spid="617484"/>
                                        </p:tgtEl>
                                      </p:cBhvr>
                                      <p:to x="100000" y="80000"/>
                                    </p:animScale>
                                    <p:animScale>
                                      <p:cBhvr>
                                        <p:cTn id="65" dur="249" decel="50000">
                                          <p:stCondLst>
                                            <p:cond delay="2007"/>
                                          </p:stCondLst>
                                        </p:cTn>
                                        <p:tgtEl>
                                          <p:spTgt spid="617484"/>
                                        </p:tgtEl>
                                      </p:cBhvr>
                                      <p:to x="100000" y="100000"/>
                                    </p:animScale>
                                    <p:animScale>
                                      <p:cBhvr>
                                        <p:cTn id="66" dur="39">
                                          <p:stCondLst>
                                            <p:cond delay="2463"/>
                                          </p:stCondLst>
                                        </p:cTn>
                                        <p:tgtEl>
                                          <p:spTgt spid="617484"/>
                                        </p:tgtEl>
                                      </p:cBhvr>
                                      <p:to x="100000" y="90000"/>
                                    </p:animScale>
                                    <p:animScale>
                                      <p:cBhvr>
                                        <p:cTn id="67" dur="249" decel="50000">
                                          <p:stCondLst>
                                            <p:cond delay="2502"/>
                                          </p:stCondLst>
                                        </p:cTn>
                                        <p:tgtEl>
                                          <p:spTgt spid="617484"/>
                                        </p:tgtEl>
                                      </p:cBhvr>
                                      <p:to x="100000" y="100000"/>
                                    </p:animScale>
                                    <p:animScale>
                                      <p:cBhvr>
                                        <p:cTn id="68" dur="39">
                                          <p:stCondLst>
                                            <p:cond delay="2712"/>
                                          </p:stCondLst>
                                        </p:cTn>
                                        <p:tgtEl>
                                          <p:spTgt spid="617484"/>
                                        </p:tgtEl>
                                      </p:cBhvr>
                                      <p:to x="100000" y="95000"/>
                                    </p:animScale>
                                    <p:animScale>
                                      <p:cBhvr>
                                        <p:cTn id="69" dur="249" decel="50000">
                                          <p:stCondLst>
                                            <p:cond delay="2751"/>
                                          </p:stCondLst>
                                        </p:cTn>
                                        <p:tgtEl>
                                          <p:spTgt spid="61748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9" grpId="0" animBg="1"/>
      <p:bldP spid="617480" grpId="0" animBg="1"/>
      <p:bldP spid="617481" grpId="0" animBg="1"/>
      <p:bldP spid="617482" grpId="0" animBg="1"/>
      <p:bldP spid="617483" grpId="0" animBg="1"/>
      <p:bldP spid="61748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4952767"/>
          <p:cNvPicPr>
            <a:picLocks noChangeAspect="1" noChangeArrowheads="1" noCrop="1"/>
          </p:cNvPicPr>
          <p:nvPr/>
        </p:nvPicPr>
        <p:blipFill>
          <a:blip r:embed="rId2" cstate="print"/>
          <a:srcRect/>
          <a:stretch>
            <a:fillRect/>
          </a:stretch>
        </p:blipFill>
        <p:spPr bwMode="auto">
          <a:xfrm>
            <a:off x="5486400" y="2895600"/>
            <a:ext cx="3200400" cy="3200400"/>
          </a:xfrm>
          <a:prstGeom prst="rect">
            <a:avLst/>
          </a:prstGeom>
          <a:noFill/>
          <a:ln w="9525">
            <a:noFill/>
            <a:miter lim="800000"/>
            <a:headEnd/>
            <a:tailEnd/>
          </a:ln>
        </p:spPr>
      </p:pic>
      <p:sp>
        <p:nvSpPr>
          <p:cNvPr id="37891" name="Rectangle 3"/>
          <p:cNvSpPr>
            <a:spLocks noGrp="1" noChangeArrowheads="1"/>
          </p:cNvSpPr>
          <p:nvPr>
            <p:ph type="title"/>
          </p:nvPr>
        </p:nvSpPr>
        <p:spPr>
          <a:xfrm>
            <a:off x="0" y="0"/>
            <a:ext cx="9144000" cy="1417638"/>
          </a:xfrm>
          <a:solidFill>
            <a:srgbClr val="CCFF99"/>
          </a:solidFill>
        </p:spPr>
        <p:txBody>
          <a:bodyPr>
            <a:normAutofit fontScale="90000"/>
          </a:bodyPr>
          <a:lstStyle/>
          <a:p>
            <a:pPr eaLnBrk="1" hangingPunct="1"/>
            <a:r>
              <a:rPr lang="en-US" sz="3600" smtClean="0">
                <a:latin typeface="Ravie" pitchFamily="82" charset="0"/>
              </a:rPr>
              <a:t/>
            </a:r>
            <a:br>
              <a:rPr lang="en-US" sz="3600" smtClean="0">
                <a:latin typeface="Ravie" pitchFamily="82" charset="0"/>
              </a:rPr>
            </a:br>
            <a:r>
              <a:rPr lang="en-US" sz="3600" smtClean="0">
                <a:latin typeface="Ravie" pitchFamily="82" charset="0"/>
              </a:rPr>
              <a:t>Costa Questions</a:t>
            </a:r>
            <a:br>
              <a:rPr lang="en-US" sz="3600" smtClean="0">
                <a:latin typeface="Ravie" pitchFamily="82" charset="0"/>
              </a:rPr>
            </a:br>
            <a:r>
              <a:rPr lang="en-US" sz="3600" smtClean="0">
                <a:latin typeface="Ravie" pitchFamily="82" charset="0"/>
              </a:rPr>
              <a:t>Level 1</a:t>
            </a:r>
          </a:p>
        </p:txBody>
      </p:sp>
      <p:sp>
        <p:nvSpPr>
          <p:cNvPr id="37892" name="Rectangle 4"/>
          <p:cNvSpPr>
            <a:spLocks noGrp="1" noChangeArrowheads="1"/>
          </p:cNvSpPr>
          <p:nvPr>
            <p:ph type="body" idx="1"/>
          </p:nvPr>
        </p:nvSpPr>
        <p:spPr>
          <a:xfrm>
            <a:off x="457200" y="1600200"/>
            <a:ext cx="8610600" cy="4953000"/>
          </a:xfrm>
        </p:spPr>
        <p:txBody>
          <a:bodyPr/>
          <a:lstStyle/>
          <a:p>
            <a:pPr eaLnBrk="1" hangingPunct="1">
              <a:lnSpc>
                <a:spcPct val="90000"/>
              </a:lnSpc>
              <a:buFontTx/>
              <a:buNone/>
            </a:pPr>
            <a:r>
              <a:rPr lang="en-US" sz="2400" smtClean="0"/>
              <a:t>These questions are simple questions and should allow you to point to the answer. </a:t>
            </a:r>
          </a:p>
          <a:p>
            <a:pPr eaLnBrk="1" hangingPunct="1">
              <a:lnSpc>
                <a:spcPct val="90000"/>
              </a:lnSpc>
              <a:buFontTx/>
              <a:buNone/>
            </a:pPr>
            <a:r>
              <a:rPr lang="en-US" sz="2400" smtClean="0"/>
              <a:t>Not every option is a good option for discovery. Which ones work best for what you are trying to figure out?</a:t>
            </a:r>
          </a:p>
          <a:p>
            <a:pPr eaLnBrk="1" hangingPunct="1">
              <a:lnSpc>
                <a:spcPct val="90000"/>
              </a:lnSpc>
              <a:buFontTx/>
              <a:buNone/>
            </a:pPr>
            <a:endParaRPr lang="en-US" sz="2400" smtClean="0"/>
          </a:p>
          <a:p>
            <a:pPr eaLnBrk="1" hangingPunct="1">
              <a:lnSpc>
                <a:spcPct val="90000"/>
              </a:lnSpc>
              <a:buFontTx/>
              <a:buBlip>
                <a:blip r:embed="rId3"/>
              </a:buBlip>
            </a:pPr>
            <a:r>
              <a:rPr lang="en-US" sz="2400" smtClean="0"/>
              <a:t>Describe it</a:t>
            </a:r>
          </a:p>
          <a:p>
            <a:pPr eaLnBrk="1" hangingPunct="1">
              <a:lnSpc>
                <a:spcPct val="90000"/>
              </a:lnSpc>
              <a:buFontTx/>
              <a:buBlip>
                <a:blip r:embed="rId3"/>
              </a:buBlip>
            </a:pPr>
            <a:r>
              <a:rPr lang="en-US" sz="2400" smtClean="0"/>
              <a:t>Define it</a:t>
            </a:r>
          </a:p>
          <a:p>
            <a:pPr eaLnBrk="1" hangingPunct="1">
              <a:lnSpc>
                <a:spcPct val="90000"/>
              </a:lnSpc>
              <a:buFontTx/>
              <a:buBlip>
                <a:blip r:embed="rId3"/>
              </a:buBlip>
            </a:pPr>
            <a:r>
              <a:rPr lang="en-US" sz="2400" smtClean="0"/>
              <a:t>List (the steps)</a:t>
            </a:r>
          </a:p>
          <a:p>
            <a:pPr eaLnBrk="1" hangingPunct="1">
              <a:lnSpc>
                <a:spcPct val="90000"/>
              </a:lnSpc>
              <a:buFontTx/>
              <a:buBlip>
                <a:blip r:embed="rId3"/>
              </a:buBlip>
            </a:pPr>
            <a:r>
              <a:rPr lang="en-US" sz="2400" smtClean="0"/>
              <a:t>Identify (the parts)</a:t>
            </a:r>
          </a:p>
          <a:p>
            <a:pPr eaLnBrk="1" hangingPunct="1">
              <a:lnSpc>
                <a:spcPct val="90000"/>
              </a:lnSpc>
              <a:buFontTx/>
              <a:buBlip>
                <a:blip r:embed="rId3"/>
              </a:buBlip>
            </a:pPr>
            <a:r>
              <a:rPr lang="en-US" sz="2400" smtClean="0"/>
              <a:t>Tell about it (write a paragraph)</a:t>
            </a:r>
          </a:p>
          <a:p>
            <a:pPr eaLnBrk="1" hangingPunct="1">
              <a:lnSpc>
                <a:spcPct val="90000"/>
              </a:lnSpc>
              <a:buFontTx/>
              <a:buBlip>
                <a:blip r:embed="rId3"/>
              </a:buBlip>
            </a:pPr>
            <a:r>
              <a:rPr lang="en-US" sz="2400" smtClean="0"/>
              <a:t>Label (the parts)</a:t>
            </a:r>
          </a:p>
          <a:p>
            <a:pPr eaLnBrk="1" hangingPunct="1">
              <a:lnSpc>
                <a:spcPct val="90000"/>
              </a:lnSpc>
              <a:buFontTx/>
              <a:buBlip>
                <a:blip r:embed="rId3"/>
              </a:buBlip>
            </a:pPr>
            <a:r>
              <a:rPr lang="en-US" sz="2400" smtClean="0"/>
              <a:t>Summarize (who, what, when, where)</a:t>
            </a:r>
          </a:p>
          <a:p>
            <a:pPr eaLnBrk="1" hangingPunct="1">
              <a:lnSpc>
                <a:spcPct val="90000"/>
              </a:lnSpc>
              <a:buFontTx/>
              <a:buNone/>
            </a:pPr>
            <a:endParaRPr lang="en-US" sz="2400" smtClean="0"/>
          </a:p>
        </p:txBody>
      </p:sp>
      <p:sp>
        <p:nvSpPr>
          <p:cNvPr id="37893" name="Freeform 5"/>
          <p:cNvSpPr>
            <a:spLocks/>
          </p:cNvSpPr>
          <p:nvPr/>
        </p:nvSpPr>
        <p:spPr bwMode="auto">
          <a:xfrm>
            <a:off x="5257800" y="3048000"/>
            <a:ext cx="1862138" cy="1501775"/>
          </a:xfrm>
          <a:custGeom>
            <a:avLst/>
            <a:gdLst>
              <a:gd name="T0" fmla="*/ 2147483647 w 1173"/>
              <a:gd name="T1" fmla="*/ 2147483647 h 946"/>
              <a:gd name="T2" fmla="*/ 2147483647 w 1173"/>
              <a:gd name="T3" fmla="*/ 2147483647 h 946"/>
              <a:gd name="T4" fmla="*/ 2147483647 w 1173"/>
              <a:gd name="T5" fmla="*/ 2147483647 h 946"/>
              <a:gd name="T6" fmla="*/ 2147483647 w 1173"/>
              <a:gd name="T7" fmla="*/ 2147483647 h 946"/>
              <a:gd name="T8" fmla="*/ 2147483647 w 1173"/>
              <a:gd name="T9" fmla="*/ 2147483647 h 946"/>
              <a:gd name="T10" fmla="*/ 2147483647 w 1173"/>
              <a:gd name="T11" fmla="*/ 2147483647 h 946"/>
              <a:gd name="T12" fmla="*/ 2147483647 w 1173"/>
              <a:gd name="T13" fmla="*/ 2147483647 h 946"/>
              <a:gd name="T14" fmla="*/ 2147483647 w 1173"/>
              <a:gd name="T15" fmla="*/ 2147483647 h 946"/>
              <a:gd name="T16" fmla="*/ 2147483647 w 1173"/>
              <a:gd name="T17" fmla="*/ 2147483647 h 946"/>
              <a:gd name="T18" fmla="*/ 2147483647 w 1173"/>
              <a:gd name="T19" fmla="*/ 2147483647 h 946"/>
              <a:gd name="T20" fmla="*/ 2147483647 w 1173"/>
              <a:gd name="T21" fmla="*/ 2147483647 h 946"/>
              <a:gd name="T22" fmla="*/ 2147483647 w 1173"/>
              <a:gd name="T23" fmla="*/ 2147483647 h 946"/>
              <a:gd name="T24" fmla="*/ 2147483647 w 1173"/>
              <a:gd name="T25" fmla="*/ 2147483647 h 946"/>
              <a:gd name="T26" fmla="*/ 2147483647 w 1173"/>
              <a:gd name="T27" fmla="*/ 0 h 946"/>
              <a:gd name="T28" fmla="*/ 2147483647 w 1173"/>
              <a:gd name="T29" fmla="*/ 2147483647 h 946"/>
              <a:gd name="T30" fmla="*/ 2147483647 w 1173"/>
              <a:gd name="T31" fmla="*/ 2147483647 h 946"/>
              <a:gd name="T32" fmla="*/ 2147483647 w 1173"/>
              <a:gd name="T33" fmla="*/ 2147483647 h 946"/>
              <a:gd name="T34" fmla="*/ 2147483647 w 1173"/>
              <a:gd name="T35" fmla="*/ 2147483647 h 946"/>
              <a:gd name="T36" fmla="*/ 2147483647 w 1173"/>
              <a:gd name="T37" fmla="*/ 2147483647 h 946"/>
              <a:gd name="T38" fmla="*/ 2147483647 w 1173"/>
              <a:gd name="T39" fmla="*/ 2147483647 h 946"/>
              <a:gd name="T40" fmla="*/ 2147483647 w 1173"/>
              <a:gd name="T41" fmla="*/ 2147483647 h 946"/>
              <a:gd name="T42" fmla="*/ 2147483647 w 1173"/>
              <a:gd name="T43" fmla="*/ 2147483647 h 946"/>
              <a:gd name="T44" fmla="*/ 2147483647 w 1173"/>
              <a:gd name="T45" fmla="*/ 2147483647 h 946"/>
              <a:gd name="T46" fmla="*/ 0 w 1173"/>
              <a:gd name="T47" fmla="*/ 2147483647 h 946"/>
              <a:gd name="T48" fmla="*/ 2147483647 w 1173"/>
              <a:gd name="T49" fmla="*/ 2147483647 h 946"/>
              <a:gd name="T50" fmla="*/ 2147483647 w 1173"/>
              <a:gd name="T51" fmla="*/ 2147483647 h 9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73"/>
              <a:gd name="T79" fmla="*/ 0 h 946"/>
              <a:gd name="T80" fmla="*/ 1173 w 1173"/>
              <a:gd name="T81" fmla="*/ 946 h 9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73" h="946">
                <a:moveTo>
                  <a:pt x="192" y="928"/>
                </a:moveTo>
                <a:cubicBezTo>
                  <a:pt x="323" y="925"/>
                  <a:pt x="455" y="928"/>
                  <a:pt x="586" y="918"/>
                </a:cubicBezTo>
                <a:cubicBezTo>
                  <a:pt x="613" y="916"/>
                  <a:pt x="635" y="892"/>
                  <a:pt x="661" y="886"/>
                </a:cubicBezTo>
                <a:cubicBezTo>
                  <a:pt x="697" y="850"/>
                  <a:pt x="739" y="820"/>
                  <a:pt x="768" y="779"/>
                </a:cubicBezTo>
                <a:cubicBezTo>
                  <a:pt x="771" y="768"/>
                  <a:pt x="772" y="756"/>
                  <a:pt x="778" y="747"/>
                </a:cubicBezTo>
                <a:cubicBezTo>
                  <a:pt x="790" y="730"/>
                  <a:pt x="821" y="704"/>
                  <a:pt x="821" y="704"/>
                </a:cubicBezTo>
                <a:cubicBezTo>
                  <a:pt x="835" y="652"/>
                  <a:pt x="857" y="596"/>
                  <a:pt x="864" y="544"/>
                </a:cubicBezTo>
                <a:cubicBezTo>
                  <a:pt x="878" y="440"/>
                  <a:pt x="866" y="399"/>
                  <a:pt x="970" y="374"/>
                </a:cubicBezTo>
                <a:cubicBezTo>
                  <a:pt x="984" y="367"/>
                  <a:pt x="1001" y="362"/>
                  <a:pt x="1013" y="352"/>
                </a:cubicBezTo>
                <a:cubicBezTo>
                  <a:pt x="1023" y="344"/>
                  <a:pt x="1026" y="330"/>
                  <a:pt x="1034" y="320"/>
                </a:cubicBezTo>
                <a:cubicBezTo>
                  <a:pt x="1050" y="300"/>
                  <a:pt x="1066" y="292"/>
                  <a:pt x="1088" y="278"/>
                </a:cubicBezTo>
                <a:cubicBezTo>
                  <a:pt x="1119" y="231"/>
                  <a:pt x="1148" y="189"/>
                  <a:pt x="1173" y="139"/>
                </a:cubicBezTo>
                <a:cubicBezTo>
                  <a:pt x="1170" y="119"/>
                  <a:pt x="1168" y="60"/>
                  <a:pt x="1141" y="43"/>
                </a:cubicBezTo>
                <a:cubicBezTo>
                  <a:pt x="1108" y="23"/>
                  <a:pt x="1068" y="18"/>
                  <a:pt x="1034" y="0"/>
                </a:cubicBezTo>
                <a:cubicBezTo>
                  <a:pt x="873" y="8"/>
                  <a:pt x="838" y="11"/>
                  <a:pt x="714" y="43"/>
                </a:cubicBezTo>
                <a:cubicBezTo>
                  <a:pt x="666" y="79"/>
                  <a:pt x="615" y="95"/>
                  <a:pt x="565" y="128"/>
                </a:cubicBezTo>
                <a:cubicBezTo>
                  <a:pt x="507" y="167"/>
                  <a:pt x="465" y="216"/>
                  <a:pt x="405" y="256"/>
                </a:cubicBezTo>
                <a:cubicBezTo>
                  <a:pt x="384" y="270"/>
                  <a:pt x="359" y="281"/>
                  <a:pt x="341" y="299"/>
                </a:cubicBezTo>
                <a:cubicBezTo>
                  <a:pt x="309" y="331"/>
                  <a:pt x="277" y="363"/>
                  <a:pt x="245" y="395"/>
                </a:cubicBezTo>
                <a:cubicBezTo>
                  <a:pt x="191" y="449"/>
                  <a:pt x="159" y="513"/>
                  <a:pt x="106" y="566"/>
                </a:cubicBezTo>
                <a:cubicBezTo>
                  <a:pt x="77" y="658"/>
                  <a:pt x="124" y="522"/>
                  <a:pt x="64" y="640"/>
                </a:cubicBezTo>
                <a:cubicBezTo>
                  <a:pt x="57" y="653"/>
                  <a:pt x="59" y="669"/>
                  <a:pt x="53" y="683"/>
                </a:cubicBezTo>
                <a:cubicBezTo>
                  <a:pt x="48" y="695"/>
                  <a:pt x="38" y="704"/>
                  <a:pt x="32" y="715"/>
                </a:cubicBezTo>
                <a:cubicBezTo>
                  <a:pt x="16" y="748"/>
                  <a:pt x="11" y="787"/>
                  <a:pt x="0" y="822"/>
                </a:cubicBezTo>
                <a:cubicBezTo>
                  <a:pt x="3" y="840"/>
                  <a:pt x="1" y="859"/>
                  <a:pt x="10" y="875"/>
                </a:cubicBezTo>
                <a:cubicBezTo>
                  <a:pt x="49" y="946"/>
                  <a:pt x="123" y="928"/>
                  <a:pt x="192" y="928"/>
                </a:cubicBezTo>
                <a:close/>
              </a:path>
            </a:pathLst>
          </a:custGeom>
          <a:solidFill>
            <a:schemeClr val="bg1"/>
          </a:solidFill>
          <a:ln w="9525">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067800" cy="1417638"/>
          </a:xfrm>
          <a:solidFill>
            <a:srgbClr val="FFFF66"/>
          </a:solidFill>
        </p:spPr>
        <p:txBody>
          <a:bodyPr>
            <a:normAutofit fontScale="90000"/>
          </a:bodyPr>
          <a:lstStyle/>
          <a:p>
            <a:pPr eaLnBrk="1" hangingPunct="1"/>
            <a:r>
              <a:rPr lang="en-US" sz="3600" smtClean="0">
                <a:latin typeface="Ravie" pitchFamily="82" charset="0"/>
              </a:rPr>
              <a:t/>
            </a:r>
            <a:br>
              <a:rPr lang="en-US" sz="3600" smtClean="0">
                <a:latin typeface="Ravie" pitchFamily="82" charset="0"/>
              </a:rPr>
            </a:br>
            <a:r>
              <a:rPr lang="en-US" sz="3600" smtClean="0">
                <a:latin typeface="Ravie" pitchFamily="82" charset="0"/>
              </a:rPr>
              <a:t>Costa Questions</a:t>
            </a:r>
            <a:br>
              <a:rPr lang="en-US" sz="3600" smtClean="0">
                <a:latin typeface="Ravie" pitchFamily="82" charset="0"/>
              </a:rPr>
            </a:br>
            <a:r>
              <a:rPr lang="en-US" sz="3600" smtClean="0">
                <a:latin typeface="Ravie" pitchFamily="82" charset="0"/>
              </a:rPr>
              <a:t>Level 2</a:t>
            </a:r>
          </a:p>
        </p:txBody>
      </p:sp>
      <p:sp>
        <p:nvSpPr>
          <p:cNvPr id="38915" name="Rectangle 3"/>
          <p:cNvSpPr>
            <a:spLocks noGrp="1" noChangeArrowheads="1"/>
          </p:cNvSpPr>
          <p:nvPr>
            <p:ph type="body" idx="1"/>
          </p:nvPr>
        </p:nvSpPr>
        <p:spPr/>
        <p:txBody>
          <a:bodyPr/>
          <a:lstStyle/>
          <a:p>
            <a:pPr eaLnBrk="1" hangingPunct="1">
              <a:lnSpc>
                <a:spcPct val="90000"/>
              </a:lnSpc>
              <a:buFontTx/>
              <a:buNone/>
            </a:pPr>
            <a:r>
              <a:rPr lang="en-US" sz="2000" smtClean="0"/>
              <a:t>The detective puts the evidence together and analyzes it.</a:t>
            </a:r>
          </a:p>
          <a:p>
            <a:pPr eaLnBrk="1" hangingPunct="1">
              <a:lnSpc>
                <a:spcPct val="90000"/>
              </a:lnSpc>
              <a:buFontTx/>
              <a:buNone/>
            </a:pPr>
            <a:r>
              <a:rPr lang="en-US" sz="2000" smtClean="0"/>
              <a:t>Again, be careful, these questions don’t all work each and every time.</a:t>
            </a:r>
          </a:p>
          <a:p>
            <a:pPr eaLnBrk="1" hangingPunct="1">
              <a:lnSpc>
                <a:spcPct val="90000"/>
              </a:lnSpc>
              <a:buFontTx/>
              <a:buNone/>
            </a:pPr>
            <a:r>
              <a:rPr lang="en-US" sz="2000" smtClean="0"/>
              <a:t>Your answers will not be as simple as pointing out the obvious. You may need to offer a lengthier response.</a:t>
            </a:r>
          </a:p>
          <a:p>
            <a:pPr eaLnBrk="1" hangingPunct="1">
              <a:lnSpc>
                <a:spcPct val="90000"/>
              </a:lnSpc>
              <a:buFontTx/>
              <a:buNone/>
            </a:pPr>
            <a:endParaRPr lang="en-US" sz="2000" smtClean="0"/>
          </a:p>
          <a:p>
            <a:pPr eaLnBrk="1" hangingPunct="1">
              <a:lnSpc>
                <a:spcPct val="90000"/>
              </a:lnSpc>
              <a:buFontTx/>
              <a:buBlip>
                <a:blip r:embed="rId2"/>
              </a:buBlip>
            </a:pPr>
            <a:r>
              <a:rPr lang="en-US" sz="2000" smtClean="0"/>
              <a:t>Analyze (break it down – piece by piece</a:t>
            </a:r>
          </a:p>
          <a:p>
            <a:pPr eaLnBrk="1" hangingPunct="1">
              <a:lnSpc>
                <a:spcPct val="90000"/>
              </a:lnSpc>
              <a:buFontTx/>
              <a:buBlip>
                <a:blip r:embed="rId2"/>
              </a:buBlip>
            </a:pPr>
            <a:r>
              <a:rPr lang="en-US" sz="2000" smtClean="0"/>
              <a:t>Infer (If……..then…..)</a:t>
            </a:r>
          </a:p>
          <a:p>
            <a:pPr eaLnBrk="1" hangingPunct="1">
              <a:lnSpc>
                <a:spcPct val="90000"/>
              </a:lnSpc>
              <a:buFontTx/>
              <a:buBlip>
                <a:blip r:embed="rId2"/>
              </a:buBlip>
            </a:pPr>
            <a:r>
              <a:rPr lang="en-US" sz="2000" smtClean="0"/>
              <a:t>Sequence things (First this…then this…then this….)</a:t>
            </a:r>
          </a:p>
          <a:p>
            <a:pPr eaLnBrk="1" hangingPunct="1">
              <a:lnSpc>
                <a:spcPct val="90000"/>
              </a:lnSpc>
              <a:buFontTx/>
              <a:buBlip>
                <a:blip r:embed="rId2"/>
              </a:buBlip>
            </a:pPr>
            <a:r>
              <a:rPr lang="en-US" sz="2000" smtClean="0"/>
              <a:t>Provide examples…</a:t>
            </a:r>
          </a:p>
          <a:p>
            <a:pPr eaLnBrk="1" hangingPunct="1">
              <a:lnSpc>
                <a:spcPct val="90000"/>
              </a:lnSpc>
              <a:buFontTx/>
              <a:buBlip>
                <a:blip r:embed="rId2"/>
              </a:buBlip>
            </a:pPr>
            <a:r>
              <a:rPr lang="en-US" sz="2000" smtClean="0"/>
              <a:t>Explain in your own words…</a:t>
            </a:r>
          </a:p>
          <a:p>
            <a:pPr eaLnBrk="1" hangingPunct="1">
              <a:lnSpc>
                <a:spcPct val="90000"/>
              </a:lnSpc>
              <a:buFontTx/>
              <a:buBlip>
                <a:blip r:embed="rId2"/>
              </a:buBlip>
            </a:pPr>
            <a:r>
              <a:rPr lang="en-US" sz="2000" smtClean="0"/>
              <a:t>Group (put things together in a logical way)</a:t>
            </a:r>
          </a:p>
          <a:p>
            <a:pPr eaLnBrk="1" hangingPunct="1">
              <a:lnSpc>
                <a:spcPct val="90000"/>
              </a:lnSpc>
              <a:buFontTx/>
              <a:buBlip>
                <a:blip r:embed="rId2"/>
              </a:buBlip>
            </a:pPr>
            <a:r>
              <a:rPr lang="en-US" sz="2000" smtClean="0"/>
              <a:t>Compare (How are things similar/different?)</a:t>
            </a:r>
          </a:p>
          <a:p>
            <a:pPr eaLnBrk="1" hangingPunct="1">
              <a:lnSpc>
                <a:spcPct val="90000"/>
              </a:lnSpc>
              <a:buFontTx/>
              <a:buBlip>
                <a:blip r:embed="rId2"/>
              </a:buBlip>
            </a:pPr>
            <a:r>
              <a:rPr lang="en-US" sz="2000" smtClean="0"/>
              <a:t>Solve and explain the process</a:t>
            </a:r>
          </a:p>
          <a:p>
            <a:pPr eaLnBrk="1" hangingPunct="1">
              <a:lnSpc>
                <a:spcPct val="90000"/>
              </a:lnSpc>
              <a:buFontTx/>
              <a:buBlip>
                <a:blip r:embed="rId2"/>
              </a:buBlip>
            </a:pPr>
            <a:endParaRPr lang="en-US" sz="2000" smtClean="0"/>
          </a:p>
          <a:p>
            <a:pPr eaLnBrk="1" hangingPunct="1">
              <a:lnSpc>
                <a:spcPct val="90000"/>
              </a:lnSpc>
              <a:buFontTx/>
              <a:buNone/>
            </a:pPr>
            <a:endParaRPr lang="en-US" sz="2000" smtClean="0"/>
          </a:p>
        </p:txBody>
      </p:sp>
      <p:pic>
        <p:nvPicPr>
          <p:cNvPr id="38916" name="Picture 4" descr="4953004"/>
          <p:cNvPicPr>
            <a:picLocks noChangeAspect="1" noChangeArrowheads="1" noCrop="1"/>
          </p:cNvPicPr>
          <p:nvPr/>
        </p:nvPicPr>
        <p:blipFill>
          <a:blip r:embed="rId3" cstate="print"/>
          <a:srcRect/>
          <a:stretch>
            <a:fillRect/>
          </a:stretch>
        </p:blipFill>
        <p:spPr bwMode="auto">
          <a:xfrm>
            <a:off x="6781800" y="2819400"/>
            <a:ext cx="2362200" cy="3276600"/>
          </a:xfrm>
          <a:prstGeom prst="rect">
            <a:avLst/>
          </a:prstGeom>
          <a:noFill/>
          <a:ln w="9525">
            <a:noFill/>
            <a:miter lim="800000"/>
            <a:headEnd/>
            <a:tailEnd/>
          </a:ln>
        </p:spPr>
      </p:pic>
      <p:sp>
        <p:nvSpPr>
          <p:cNvPr id="38917" name="Rectangle 5"/>
          <p:cNvSpPr>
            <a:spLocks noChangeArrowheads="1"/>
          </p:cNvSpPr>
          <p:nvPr/>
        </p:nvSpPr>
        <p:spPr bwMode="auto">
          <a:xfrm>
            <a:off x="8305800" y="2438400"/>
            <a:ext cx="838200" cy="3200400"/>
          </a:xfrm>
          <a:prstGeom prst="rect">
            <a:avLst/>
          </a:prstGeom>
          <a:solidFill>
            <a:schemeClr val="bg1"/>
          </a:solidFill>
          <a:ln w="9525">
            <a:noFill/>
            <a:miter lim="800000"/>
            <a:headEnd/>
            <a:tailEnd/>
          </a:ln>
        </p:spPr>
        <p:txBody>
          <a:bodyPr wrap="none" anchor="ctr"/>
          <a:lstStyle/>
          <a:p>
            <a:endParaRPr lang="en-US"/>
          </a:p>
        </p:txBody>
      </p:sp>
      <p:sp>
        <p:nvSpPr>
          <p:cNvPr id="38918" name="Rectangle 6"/>
          <p:cNvSpPr>
            <a:spLocks noChangeArrowheads="1"/>
          </p:cNvSpPr>
          <p:nvPr/>
        </p:nvSpPr>
        <p:spPr bwMode="auto">
          <a:xfrm>
            <a:off x="6858000" y="2971800"/>
            <a:ext cx="457200" cy="28194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4956257"/>
          <p:cNvPicPr>
            <a:picLocks noChangeAspect="1" noChangeArrowheads="1" noCrop="1"/>
          </p:cNvPicPr>
          <p:nvPr/>
        </p:nvPicPr>
        <p:blipFill>
          <a:blip r:embed="rId2" cstate="print"/>
          <a:srcRect/>
          <a:stretch>
            <a:fillRect/>
          </a:stretch>
        </p:blipFill>
        <p:spPr bwMode="auto">
          <a:xfrm>
            <a:off x="7239000" y="1981200"/>
            <a:ext cx="1905000" cy="4114800"/>
          </a:xfrm>
          <a:prstGeom prst="rect">
            <a:avLst/>
          </a:prstGeom>
          <a:noFill/>
          <a:ln w="9525">
            <a:noFill/>
            <a:miter lim="800000"/>
            <a:headEnd/>
            <a:tailEnd/>
          </a:ln>
        </p:spPr>
      </p:pic>
      <p:sp>
        <p:nvSpPr>
          <p:cNvPr id="39939" name="Rectangle 3"/>
          <p:cNvSpPr>
            <a:spLocks noGrp="1" noChangeArrowheads="1"/>
          </p:cNvSpPr>
          <p:nvPr>
            <p:ph type="title"/>
          </p:nvPr>
        </p:nvSpPr>
        <p:spPr>
          <a:xfrm>
            <a:off x="0" y="0"/>
            <a:ext cx="9220200" cy="1417638"/>
          </a:xfrm>
          <a:solidFill>
            <a:srgbClr val="FF3300">
              <a:alpha val="34117"/>
            </a:srgbClr>
          </a:solidFill>
        </p:spPr>
        <p:txBody>
          <a:bodyPr>
            <a:normAutofit fontScale="90000"/>
          </a:bodyPr>
          <a:lstStyle/>
          <a:p>
            <a:pPr eaLnBrk="1" hangingPunct="1"/>
            <a:r>
              <a:rPr lang="en-US" sz="3600" smtClean="0">
                <a:latin typeface="Ravie" pitchFamily="82" charset="0"/>
              </a:rPr>
              <a:t/>
            </a:r>
            <a:br>
              <a:rPr lang="en-US" sz="3600" smtClean="0">
                <a:latin typeface="Ravie" pitchFamily="82" charset="0"/>
              </a:rPr>
            </a:br>
            <a:r>
              <a:rPr lang="en-US" sz="3600" smtClean="0">
                <a:latin typeface="Ravie" pitchFamily="82" charset="0"/>
              </a:rPr>
              <a:t>Costa Questions</a:t>
            </a:r>
            <a:br>
              <a:rPr lang="en-US" sz="3600" smtClean="0">
                <a:latin typeface="Ravie" pitchFamily="82" charset="0"/>
              </a:rPr>
            </a:br>
            <a:r>
              <a:rPr lang="en-US" sz="3600" smtClean="0">
                <a:latin typeface="Ravie" pitchFamily="82" charset="0"/>
              </a:rPr>
              <a:t>Level 3</a:t>
            </a:r>
          </a:p>
        </p:txBody>
      </p:sp>
      <p:sp>
        <p:nvSpPr>
          <p:cNvPr id="39940" name="Rectangle 4"/>
          <p:cNvSpPr>
            <a:spLocks noGrp="1" noChangeArrowheads="1"/>
          </p:cNvSpPr>
          <p:nvPr>
            <p:ph type="body" idx="1"/>
          </p:nvPr>
        </p:nvSpPr>
        <p:spPr>
          <a:xfrm>
            <a:off x="457200" y="1600200"/>
            <a:ext cx="7086600" cy="4876800"/>
          </a:xfrm>
        </p:spPr>
        <p:txBody>
          <a:bodyPr/>
          <a:lstStyle/>
          <a:p>
            <a:pPr eaLnBrk="1" hangingPunct="1">
              <a:lnSpc>
                <a:spcPct val="90000"/>
              </a:lnSpc>
              <a:buFontTx/>
              <a:buNone/>
            </a:pPr>
            <a:r>
              <a:rPr lang="en-US" sz="2400" smtClean="0"/>
              <a:t>Wow! This level requires serious thinking and the answers could lead into a debate or deeper discussion. This is meaty and powerful stuff.</a:t>
            </a:r>
          </a:p>
          <a:p>
            <a:pPr eaLnBrk="1" hangingPunct="1">
              <a:lnSpc>
                <a:spcPct val="90000"/>
              </a:lnSpc>
              <a:buFontTx/>
              <a:buNone/>
            </a:pPr>
            <a:endParaRPr lang="en-US" sz="2400" smtClean="0"/>
          </a:p>
          <a:p>
            <a:pPr eaLnBrk="1" hangingPunct="1">
              <a:lnSpc>
                <a:spcPct val="90000"/>
              </a:lnSpc>
              <a:buFontTx/>
              <a:buBlip>
                <a:blip r:embed="rId3"/>
              </a:buBlip>
            </a:pPr>
            <a:r>
              <a:rPr lang="en-US" sz="2400" smtClean="0"/>
              <a:t>Evaluate the information (Which is best? Why?)</a:t>
            </a:r>
          </a:p>
          <a:p>
            <a:pPr eaLnBrk="1" hangingPunct="1">
              <a:lnSpc>
                <a:spcPct val="90000"/>
              </a:lnSpc>
              <a:buFontTx/>
              <a:buBlip>
                <a:blip r:embed="rId3"/>
              </a:buBlip>
            </a:pPr>
            <a:r>
              <a:rPr lang="en-US" sz="2400" smtClean="0"/>
              <a:t>Reorganize it (in a new/better way)</a:t>
            </a:r>
          </a:p>
          <a:p>
            <a:pPr eaLnBrk="1" hangingPunct="1">
              <a:lnSpc>
                <a:spcPct val="90000"/>
              </a:lnSpc>
              <a:buFontTx/>
              <a:buBlip>
                <a:blip r:embed="rId3"/>
              </a:buBlip>
            </a:pPr>
            <a:r>
              <a:rPr lang="en-US" sz="2400" smtClean="0"/>
              <a:t>Judge (how do you feel about what happened?)</a:t>
            </a:r>
          </a:p>
          <a:p>
            <a:pPr eaLnBrk="1" hangingPunct="1">
              <a:lnSpc>
                <a:spcPct val="90000"/>
              </a:lnSpc>
              <a:buFontTx/>
              <a:buBlip>
                <a:blip r:embed="rId3"/>
              </a:buBlip>
            </a:pPr>
            <a:r>
              <a:rPr lang="en-US" sz="2400" smtClean="0"/>
              <a:t>Make a model of a new/different way</a:t>
            </a:r>
          </a:p>
          <a:p>
            <a:pPr eaLnBrk="1" hangingPunct="1">
              <a:lnSpc>
                <a:spcPct val="90000"/>
              </a:lnSpc>
              <a:buFontTx/>
              <a:buBlip>
                <a:blip r:embed="rId3"/>
              </a:buBlip>
            </a:pPr>
            <a:r>
              <a:rPr lang="en-US" sz="2400" smtClean="0"/>
              <a:t>Apply a principle (use the math formula to solve the problem/graph the problem)</a:t>
            </a:r>
          </a:p>
          <a:p>
            <a:pPr eaLnBrk="1" hangingPunct="1">
              <a:lnSpc>
                <a:spcPct val="90000"/>
              </a:lnSpc>
              <a:buFontTx/>
              <a:buBlip>
                <a:blip r:embed="rId3"/>
              </a:buBlip>
            </a:pPr>
            <a:r>
              <a:rPr lang="en-US" sz="2400" smtClean="0"/>
              <a:t>Interpret the information/the poem/the story</a:t>
            </a:r>
          </a:p>
          <a:p>
            <a:pPr eaLnBrk="1" hangingPunct="1">
              <a:lnSpc>
                <a:spcPct val="90000"/>
              </a:lnSpc>
              <a:buFontTx/>
              <a:buBlip>
                <a:blip r:embed="rId3"/>
              </a:buBlip>
            </a:pPr>
            <a:r>
              <a:rPr lang="en-US" sz="2400" smtClean="0"/>
              <a:t>Hypothesize (This will happen because…)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2"/>
          <p:cNvSpPr>
            <a:spLocks noChangeArrowheads="1"/>
          </p:cNvSpPr>
          <p:nvPr/>
        </p:nvSpPr>
        <p:spPr bwMode="auto">
          <a:xfrm>
            <a:off x="8534400" y="3733800"/>
            <a:ext cx="609600" cy="1295400"/>
          </a:xfrm>
          <a:prstGeom prst="rect">
            <a:avLst/>
          </a:prstGeom>
          <a:solidFill>
            <a:schemeClr val="bg1"/>
          </a:solidFill>
          <a:ln w="9525">
            <a:noFill/>
            <a:miter lim="800000"/>
            <a:headEnd/>
            <a:tailEnd/>
          </a:ln>
        </p:spPr>
        <p:txBody>
          <a:bodyPr wrap="none" anchor="ctr"/>
          <a:lstStyle/>
          <a:p>
            <a:endParaRPr lang="en-US"/>
          </a:p>
        </p:txBody>
      </p:sp>
      <p:sp>
        <p:nvSpPr>
          <p:cNvPr id="32772" name="Rectangle 10"/>
          <p:cNvSpPr>
            <a:spLocks noChangeArrowheads="1"/>
          </p:cNvSpPr>
          <p:nvPr/>
        </p:nvSpPr>
        <p:spPr bwMode="auto">
          <a:xfrm>
            <a:off x="4267200" y="2057400"/>
            <a:ext cx="4495800" cy="1371600"/>
          </a:xfrm>
          <a:prstGeom prst="rect">
            <a:avLst/>
          </a:prstGeom>
          <a:solidFill>
            <a:schemeClr val="bg1"/>
          </a:solidFill>
          <a:ln w="9525">
            <a:noFill/>
            <a:miter lim="800000"/>
            <a:headEnd/>
            <a:tailEnd/>
          </a:ln>
        </p:spPr>
        <p:txBody>
          <a:bodyPr wrap="none" anchor="ctr"/>
          <a:lstStyle/>
          <a:p>
            <a:endParaRPr lang="en-US"/>
          </a:p>
        </p:txBody>
      </p:sp>
      <p:sp>
        <p:nvSpPr>
          <p:cNvPr id="32773" name="Rectangle 11"/>
          <p:cNvSpPr>
            <a:spLocks noChangeArrowheads="1"/>
          </p:cNvSpPr>
          <p:nvPr/>
        </p:nvSpPr>
        <p:spPr bwMode="auto">
          <a:xfrm>
            <a:off x="4343400" y="4114800"/>
            <a:ext cx="4495800" cy="1371600"/>
          </a:xfrm>
          <a:prstGeom prst="rect">
            <a:avLst/>
          </a:prstGeom>
          <a:solidFill>
            <a:schemeClr val="bg1"/>
          </a:solidFill>
          <a:ln w="9525">
            <a:noFill/>
            <a:miter lim="800000"/>
            <a:headEnd/>
            <a:tailEnd/>
          </a:ln>
        </p:spPr>
        <p:txBody>
          <a:bodyPr wrap="none" anchor="ctr"/>
          <a:lstStyle/>
          <a:p>
            <a:endParaRPr lang="en-US"/>
          </a:p>
        </p:txBody>
      </p:sp>
      <p:sp>
        <p:nvSpPr>
          <p:cNvPr id="32774" name="Rectangle 2"/>
          <p:cNvSpPr>
            <a:spLocks noGrp="1" noChangeArrowheads="1"/>
          </p:cNvSpPr>
          <p:nvPr>
            <p:ph type="title"/>
          </p:nvPr>
        </p:nvSpPr>
        <p:spPr>
          <a:xfrm>
            <a:off x="304800" y="0"/>
            <a:ext cx="2133600" cy="1600200"/>
          </a:xfrm>
          <a:solidFill>
            <a:srgbClr val="00FFCC"/>
          </a:solidFill>
        </p:spPr>
        <p:txBody>
          <a:bodyPr/>
          <a:lstStyle/>
          <a:p>
            <a:r>
              <a:rPr lang="en-US" sz="2400" smtClean="0"/>
              <a:t>Wacky </a:t>
            </a:r>
            <a:br>
              <a:rPr lang="en-US" sz="2400" smtClean="0"/>
            </a:br>
            <a:r>
              <a:rPr lang="en-US" sz="2400" smtClean="0"/>
              <a:t>Tuesday</a:t>
            </a:r>
          </a:p>
        </p:txBody>
      </p:sp>
      <p:sp>
        <p:nvSpPr>
          <p:cNvPr id="32775" name="Rectangle 3"/>
          <p:cNvSpPr>
            <a:spLocks noGrp="1" noChangeArrowheads="1"/>
          </p:cNvSpPr>
          <p:nvPr>
            <p:ph type="body" sz="half" idx="1"/>
          </p:nvPr>
        </p:nvSpPr>
        <p:spPr>
          <a:xfrm>
            <a:off x="0" y="1600200"/>
            <a:ext cx="2590800" cy="5257800"/>
          </a:xfrm>
        </p:spPr>
        <p:txBody>
          <a:bodyPr>
            <a:normAutofit/>
          </a:bodyPr>
          <a:lstStyle/>
          <a:p>
            <a:pPr>
              <a:buFontTx/>
              <a:buNone/>
            </a:pPr>
            <a:r>
              <a:rPr lang="en-US" dirty="0" smtClean="0"/>
              <a:t>	</a:t>
            </a:r>
            <a:r>
              <a:rPr lang="en-US" b="1" dirty="0" smtClean="0">
                <a:solidFill>
                  <a:srgbClr val="D60093"/>
                </a:solidFill>
              </a:rPr>
              <a:t>Copy the definition </a:t>
            </a:r>
            <a:r>
              <a:rPr lang="en-US" dirty="0" smtClean="0"/>
              <a:t>and come up with a sample sentence for the following </a:t>
            </a:r>
            <a:r>
              <a:rPr lang="en-US" b="1" dirty="0" smtClean="0">
                <a:solidFill>
                  <a:srgbClr val="D60093"/>
                </a:solidFill>
              </a:rPr>
              <a:t>five reasons a colon is needed. </a:t>
            </a:r>
            <a:endParaRPr lang="en-US" sz="2400" b="1" dirty="0" smtClean="0">
              <a:solidFill>
                <a:srgbClr val="D60093"/>
              </a:solidFill>
            </a:endParaRPr>
          </a:p>
        </p:txBody>
      </p:sp>
      <p:sp>
        <p:nvSpPr>
          <p:cNvPr id="32777" name="Line 5"/>
          <p:cNvSpPr>
            <a:spLocks noChangeShapeType="1"/>
          </p:cNvSpPr>
          <p:nvPr/>
        </p:nvSpPr>
        <p:spPr bwMode="auto">
          <a:xfrm>
            <a:off x="0" y="1600200"/>
            <a:ext cx="9144000" cy="0"/>
          </a:xfrm>
          <a:prstGeom prst="line">
            <a:avLst/>
          </a:prstGeom>
          <a:noFill/>
          <a:ln w="9525">
            <a:solidFill>
              <a:schemeClr val="tx1"/>
            </a:solidFill>
            <a:round/>
            <a:headEnd/>
            <a:tailEnd/>
          </a:ln>
        </p:spPr>
        <p:txBody>
          <a:bodyPr/>
          <a:lstStyle/>
          <a:p>
            <a:endParaRPr lang="en-US"/>
          </a:p>
        </p:txBody>
      </p:sp>
      <p:sp>
        <p:nvSpPr>
          <p:cNvPr id="32778" name="Line 6"/>
          <p:cNvSpPr>
            <a:spLocks noChangeShapeType="1"/>
          </p:cNvSpPr>
          <p:nvPr/>
        </p:nvSpPr>
        <p:spPr bwMode="auto">
          <a:xfrm>
            <a:off x="2514600" y="0"/>
            <a:ext cx="0" cy="6858000"/>
          </a:xfrm>
          <a:prstGeom prst="line">
            <a:avLst/>
          </a:prstGeom>
          <a:noFill/>
          <a:ln w="9525">
            <a:solidFill>
              <a:schemeClr val="tx1"/>
            </a:solidFill>
            <a:round/>
            <a:headEnd/>
            <a:tailEnd/>
          </a:ln>
        </p:spPr>
        <p:txBody>
          <a:bodyPr/>
          <a:lstStyle/>
          <a:p>
            <a:endParaRPr lang="en-US"/>
          </a:p>
        </p:txBody>
      </p:sp>
      <p:sp>
        <p:nvSpPr>
          <p:cNvPr id="25611" name="WordArt 7"/>
          <p:cNvSpPr>
            <a:spLocks noChangeArrowheads="1" noChangeShapeType="1" noTextEdit="1"/>
          </p:cNvSpPr>
          <p:nvPr/>
        </p:nvSpPr>
        <p:spPr bwMode="auto">
          <a:xfrm>
            <a:off x="2590800" y="152400"/>
            <a:ext cx="5105400" cy="1514475"/>
          </a:xfrm>
          <a:prstGeom prst="rect">
            <a:avLst/>
          </a:prstGeom>
        </p:spPr>
        <p:txBody>
          <a:bodyPr wrap="none" fromWordArt="1">
            <a:prstTxWarp prst="textPlain">
              <a:avLst>
                <a:gd name="adj" fmla="val 50000"/>
              </a:avLst>
            </a:prstTxWarp>
          </a:bodyPr>
          <a:lstStyle/>
          <a:p>
            <a:pPr>
              <a:defRPr/>
            </a:pPr>
            <a:r>
              <a:rPr lang="en-US" sz="2400" kern="10" dirty="0" err="1" smtClean="0">
                <a:ln w="9525">
                  <a:solidFill>
                    <a:srgbClr val="000000"/>
                  </a:solidFill>
                  <a:round/>
                  <a:headEnd/>
                  <a:tailEnd/>
                </a:ln>
                <a:solidFill>
                  <a:srgbClr val="660066"/>
                </a:solidFill>
                <a:latin typeface="Arial Black"/>
              </a:rPr>
              <a:t>Thur</a:t>
            </a:r>
            <a:r>
              <a:rPr lang="en-US" sz="2400" kern="10" dirty="0" smtClean="0">
                <a:ln w="9525">
                  <a:solidFill>
                    <a:srgbClr val="000000"/>
                  </a:solidFill>
                  <a:round/>
                  <a:headEnd/>
                  <a:tailEnd/>
                </a:ln>
                <a:solidFill>
                  <a:srgbClr val="660066"/>
                </a:solidFill>
                <a:latin typeface="Arial Black"/>
              </a:rPr>
              <a:t> Aug 30 and Fri Aug 31</a:t>
            </a:r>
          </a:p>
          <a:p>
            <a:pPr>
              <a:defRPr/>
            </a:pPr>
            <a:r>
              <a:rPr lang="en-US" sz="2400" kern="10" dirty="0" smtClean="0">
                <a:ln w="9525">
                  <a:solidFill>
                    <a:srgbClr val="000000"/>
                  </a:solidFill>
                  <a:round/>
                  <a:headEnd/>
                  <a:tailEnd/>
                </a:ln>
                <a:solidFill>
                  <a:srgbClr val="660066"/>
                </a:solidFill>
                <a:latin typeface="Arial Black"/>
              </a:rPr>
              <a:t>GIIG </a:t>
            </a:r>
            <a:endParaRPr lang="en-US" sz="2400" kern="10" dirty="0">
              <a:ln w="9525">
                <a:solidFill>
                  <a:srgbClr val="000000"/>
                </a:solidFill>
                <a:round/>
                <a:headEnd/>
                <a:tailEnd/>
              </a:ln>
              <a:solidFill>
                <a:srgbClr val="660066"/>
              </a:solidFill>
              <a:latin typeface="Arial Black"/>
            </a:endParaRPr>
          </a:p>
          <a:p>
            <a:pPr>
              <a:defRPr/>
            </a:pPr>
            <a:r>
              <a:rPr lang="en-US" sz="2400" kern="10" dirty="0" smtClean="0">
                <a:ln w="9525">
                  <a:solidFill>
                    <a:srgbClr val="000000"/>
                  </a:solidFill>
                  <a:round/>
                  <a:headEnd/>
                  <a:tailEnd/>
                </a:ln>
                <a:solidFill>
                  <a:srgbClr val="660066"/>
                </a:solidFill>
                <a:latin typeface="Arial Black"/>
              </a:rPr>
              <a:t>Business Letters, p 1169 &amp; 1170</a:t>
            </a:r>
          </a:p>
          <a:p>
            <a:pPr>
              <a:defRPr/>
            </a:pPr>
            <a:r>
              <a:rPr lang="en-US" sz="2400" kern="10" dirty="0" smtClean="0">
                <a:ln w="9525">
                  <a:solidFill>
                    <a:srgbClr val="000000"/>
                  </a:solidFill>
                  <a:round/>
                  <a:headEnd/>
                  <a:tailEnd/>
                </a:ln>
                <a:solidFill>
                  <a:srgbClr val="660066"/>
                </a:solidFill>
                <a:latin typeface="Arial Black"/>
              </a:rPr>
              <a:t>Write Business Letter about your reading plan </a:t>
            </a:r>
            <a:endParaRPr lang="en-US" sz="2400" kern="10" dirty="0">
              <a:ln w="9525">
                <a:solidFill>
                  <a:srgbClr val="000000"/>
                </a:solidFill>
                <a:round/>
                <a:headEnd/>
                <a:tailEnd/>
              </a:ln>
              <a:solidFill>
                <a:srgbClr val="CC3300"/>
              </a:solidFill>
              <a:latin typeface="Arial Black"/>
            </a:endParaRPr>
          </a:p>
          <a:p>
            <a:pPr>
              <a:defRPr/>
            </a:pPr>
            <a:endParaRPr lang="en-US" sz="2400" kern="10" dirty="0">
              <a:ln w="9525">
                <a:solidFill>
                  <a:srgbClr val="000000"/>
                </a:solidFill>
                <a:round/>
                <a:headEnd/>
                <a:tailEnd/>
              </a:ln>
              <a:solidFill>
                <a:srgbClr val="CC3300"/>
              </a:solidFill>
              <a:latin typeface="Arial Black"/>
            </a:endParaRPr>
          </a:p>
        </p:txBody>
      </p:sp>
      <p:sp>
        <p:nvSpPr>
          <p:cNvPr id="32780" name="Rectangle 13"/>
          <p:cNvSpPr>
            <a:spLocks noChangeArrowheads="1"/>
          </p:cNvSpPr>
          <p:nvPr/>
        </p:nvSpPr>
        <p:spPr bwMode="auto">
          <a:xfrm>
            <a:off x="5029200" y="3886200"/>
            <a:ext cx="609600" cy="533400"/>
          </a:xfrm>
          <a:prstGeom prst="rect">
            <a:avLst/>
          </a:prstGeom>
          <a:solidFill>
            <a:schemeClr val="bg1"/>
          </a:solidFill>
          <a:ln w="9525">
            <a:noFill/>
            <a:miter lim="800000"/>
            <a:headEnd/>
            <a:tailEnd/>
          </a:ln>
        </p:spPr>
        <p:txBody>
          <a:bodyPr wrap="none" anchor="ctr"/>
          <a:lstStyle/>
          <a:p>
            <a:endParaRPr lang="en-US"/>
          </a:p>
        </p:txBody>
      </p:sp>
      <p:sp>
        <p:nvSpPr>
          <p:cNvPr id="32776" name="Rectangle 4"/>
          <p:cNvSpPr>
            <a:spLocks noGrp="1" noChangeArrowheads="1"/>
          </p:cNvSpPr>
          <p:nvPr>
            <p:ph type="body" sz="half" idx="2"/>
          </p:nvPr>
        </p:nvSpPr>
        <p:spPr>
          <a:xfrm>
            <a:off x="2590800" y="1600200"/>
            <a:ext cx="5486400" cy="5029200"/>
          </a:xfrm>
        </p:spPr>
        <p:txBody>
          <a:bodyPr>
            <a:normAutofit lnSpcReduction="10000"/>
          </a:bodyPr>
          <a:lstStyle/>
          <a:p>
            <a:pPr marL="533400" indent="-533400">
              <a:lnSpc>
                <a:spcPct val="90000"/>
              </a:lnSpc>
              <a:buFontTx/>
              <a:buNone/>
            </a:pPr>
            <a:r>
              <a:rPr lang="en-US" sz="2400" dirty="0" smtClean="0"/>
              <a:t>Colons “announce”. They add dramatic flourishes that introduce lists, quotations, complete sentences, and dialogue. </a:t>
            </a:r>
          </a:p>
          <a:p>
            <a:pPr marL="533400" indent="-533400">
              <a:lnSpc>
                <a:spcPct val="90000"/>
              </a:lnSpc>
              <a:buFontTx/>
              <a:buNone/>
            </a:pPr>
            <a:r>
              <a:rPr lang="en-US" sz="2400" dirty="0" smtClean="0"/>
              <a:t>1. Use a colon to introduce a quotation longer than one sentence. </a:t>
            </a:r>
          </a:p>
          <a:p>
            <a:pPr marL="533400" indent="-533400">
              <a:lnSpc>
                <a:spcPct val="90000"/>
              </a:lnSpc>
              <a:buFontTx/>
              <a:buNone/>
            </a:pPr>
            <a:r>
              <a:rPr lang="en-US" sz="2400" dirty="0" smtClean="0"/>
              <a:t>2. Use a colon to end a paragraph that introduces a quotation in the next paragraph. </a:t>
            </a:r>
          </a:p>
          <a:p>
            <a:pPr marL="533400" indent="-533400">
              <a:lnSpc>
                <a:spcPct val="90000"/>
              </a:lnSpc>
              <a:buFontTx/>
              <a:buNone/>
            </a:pPr>
            <a:r>
              <a:rPr lang="en-US" sz="2400" dirty="0" smtClean="0"/>
              <a:t>3. Use colons to introduce the text of questions and answers (i.e. in interviews). </a:t>
            </a:r>
          </a:p>
          <a:p>
            <a:pPr marL="533400" indent="-533400">
              <a:lnSpc>
                <a:spcPct val="90000"/>
              </a:lnSpc>
              <a:buFontTx/>
              <a:buNone/>
            </a:pPr>
            <a:r>
              <a:rPr lang="en-US" sz="2400" dirty="0" smtClean="0"/>
              <a:t>4. Use colons to show times. </a:t>
            </a:r>
          </a:p>
          <a:p>
            <a:pPr marL="533400" indent="-533400">
              <a:lnSpc>
                <a:spcPct val="90000"/>
              </a:lnSpc>
              <a:buFontTx/>
              <a:buNone/>
            </a:pPr>
            <a:r>
              <a:rPr lang="en-US" sz="2400" dirty="0" smtClean="0"/>
              <a:t>5. Use colons to show citations. </a:t>
            </a:r>
          </a:p>
        </p:txBody>
      </p:sp>
      <p:pic>
        <p:nvPicPr>
          <p:cNvPr id="71682" name="Picture 2" descr="Fireworks Animated Clipart&#10;&#10;"/>
          <p:cNvPicPr>
            <a:picLocks noChangeAspect="1" noChangeArrowheads="1" noCrop="1"/>
          </p:cNvPicPr>
          <p:nvPr/>
        </p:nvPicPr>
        <p:blipFill>
          <a:blip r:embed="rId2" cstate="print"/>
          <a:srcRect/>
          <a:stretch>
            <a:fillRect/>
          </a:stretch>
        </p:blipFill>
        <p:spPr bwMode="auto">
          <a:xfrm>
            <a:off x="6629400" y="4800600"/>
            <a:ext cx="2514600" cy="1905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8915400" cy="1143000"/>
          </a:xfrm>
          <a:gradFill rotWithShape="1">
            <a:gsLst>
              <a:gs pos="0">
                <a:srgbClr val="FFFF66"/>
              </a:gs>
              <a:gs pos="100000">
                <a:srgbClr val="99FF99"/>
              </a:gs>
            </a:gsLst>
            <a:path path="shape">
              <a:fillToRect l="50000" t="50000" r="50000" b="50000"/>
            </a:path>
          </a:gradFill>
        </p:spPr>
        <p:txBody>
          <a:bodyPr/>
          <a:lstStyle/>
          <a:p>
            <a:r>
              <a:rPr lang="en-US" sz="3200" smtClean="0">
                <a:latin typeface="Ravie" pitchFamily="82" charset="0"/>
              </a:rPr>
              <a:t>Where Do You Want to Fall?</a:t>
            </a:r>
          </a:p>
        </p:txBody>
      </p:sp>
      <p:sp>
        <p:nvSpPr>
          <p:cNvPr id="13315" name="Rectangle 3"/>
          <p:cNvSpPr>
            <a:spLocks noGrp="1" noChangeArrowheads="1"/>
          </p:cNvSpPr>
          <p:nvPr>
            <p:ph type="body" idx="1"/>
          </p:nvPr>
        </p:nvSpPr>
        <p:spPr/>
        <p:txBody>
          <a:bodyPr/>
          <a:lstStyle/>
          <a:p>
            <a:pPr>
              <a:buFontTx/>
              <a:buNone/>
            </a:pPr>
            <a:r>
              <a:rPr lang="en-US" sz="2800" dirty="0" smtClean="0">
                <a:latin typeface="Ravie" pitchFamily="82" charset="0"/>
              </a:rPr>
              <a:t>Exemplary Status: 40 Pts</a:t>
            </a:r>
          </a:p>
          <a:p>
            <a:pPr>
              <a:buFontTx/>
              <a:buNone/>
            </a:pPr>
            <a:r>
              <a:rPr lang="en-US" sz="2800" dirty="0" smtClean="0"/>
              <a:t>	You are extremely interested in </a:t>
            </a:r>
            <a:r>
              <a:rPr lang="en-US" sz="2800" dirty="0" smtClean="0"/>
              <a:t>attending a four year university </a:t>
            </a:r>
            <a:endParaRPr lang="en-US" sz="2800" dirty="0" smtClean="0"/>
          </a:p>
          <a:p>
            <a:pPr>
              <a:buFontTx/>
              <a:buNone/>
            </a:pPr>
            <a:r>
              <a:rPr lang="en-US" sz="2800" dirty="0" smtClean="0">
                <a:latin typeface="Ravie" pitchFamily="82" charset="0"/>
              </a:rPr>
              <a:t>Mastery Status: 30 Pts</a:t>
            </a:r>
          </a:p>
          <a:p>
            <a:pPr>
              <a:buFontTx/>
              <a:buNone/>
            </a:pPr>
            <a:r>
              <a:rPr lang="en-US" sz="2800" dirty="0" smtClean="0"/>
              <a:t>	You </a:t>
            </a:r>
            <a:r>
              <a:rPr lang="en-US" sz="2800" dirty="0" smtClean="0"/>
              <a:t>are considering a junior college </a:t>
            </a:r>
            <a:endParaRPr lang="en-US" sz="2800" dirty="0" smtClean="0"/>
          </a:p>
          <a:p>
            <a:pPr>
              <a:buFontTx/>
              <a:buNone/>
            </a:pPr>
            <a:r>
              <a:rPr lang="en-US" sz="2800" dirty="0" smtClean="0">
                <a:latin typeface="Ravie" pitchFamily="82" charset="0"/>
              </a:rPr>
              <a:t>Basic Status: 20 Pts</a:t>
            </a:r>
          </a:p>
          <a:p>
            <a:pPr>
              <a:buFontTx/>
              <a:buNone/>
            </a:pPr>
            <a:r>
              <a:rPr lang="en-US" sz="2800" dirty="0" smtClean="0"/>
              <a:t>	You are striving to be at grade-level, knowing your future is just around the corner.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609600"/>
            <a:ext cx="8915400" cy="1066800"/>
          </a:xfrm>
          <a:solidFill>
            <a:srgbClr val="CC66FF">
              <a:alpha val="50195"/>
            </a:srgbClr>
          </a:solidFill>
        </p:spPr>
        <p:txBody>
          <a:bodyPr>
            <a:normAutofit/>
          </a:bodyPr>
          <a:lstStyle/>
          <a:p>
            <a:pPr algn="l"/>
            <a:r>
              <a:rPr lang="en-US" sz="2000" dirty="0" smtClean="0"/>
              <a:t>   There once were 4 students…</a:t>
            </a:r>
            <a:br>
              <a:rPr lang="en-US" sz="2000" dirty="0" smtClean="0"/>
            </a:br>
            <a:r>
              <a:rPr lang="en-US" sz="2000" dirty="0" smtClean="0"/>
              <a:t>        who came in as a         made a commitment to      the outcome was</a:t>
            </a:r>
          </a:p>
        </p:txBody>
      </p:sp>
      <p:graphicFrame>
        <p:nvGraphicFramePr>
          <p:cNvPr id="260099" name="Group 3"/>
          <p:cNvGraphicFramePr>
            <a:graphicFrameLocks noGrp="1"/>
          </p:cNvGraphicFramePr>
          <p:nvPr>
            <p:ph type="tbl" idx="1"/>
          </p:nvPr>
        </p:nvGraphicFramePr>
        <p:xfrm>
          <a:off x="381000" y="1905000"/>
          <a:ext cx="8534400" cy="4287843"/>
        </p:xfrm>
        <a:graphic>
          <a:graphicData uri="http://schemas.openxmlformats.org/drawingml/2006/table">
            <a:tbl>
              <a:tblPr/>
              <a:tblGrid>
                <a:gridCol w="2844800"/>
                <a:gridCol w="2844800"/>
                <a:gridCol w="2844800"/>
              </a:tblGrid>
              <a:tr h="896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 Non-reader: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Below Basic</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0 minutes a day of reading time </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Remedial Support</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alpha val="50000"/>
                      </a:srgbClr>
                    </a:solidFill>
                  </a:tcPr>
                </a:tc>
              </a:tr>
              <a:tr h="1206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10618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1237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r>
            </a:tbl>
          </a:graphicData>
        </a:graphic>
      </p:graphicFrame>
      <p:sp>
        <p:nvSpPr>
          <p:cNvPr id="14361" name="AutoShape 25"/>
          <p:cNvSpPr>
            <a:spLocks noChangeArrowheads="1"/>
          </p:cNvSpPr>
          <p:nvPr/>
        </p:nvSpPr>
        <p:spPr bwMode="auto">
          <a:xfrm>
            <a:off x="2667000" y="1219200"/>
            <a:ext cx="228600" cy="762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4362" name="AutoShape 26"/>
          <p:cNvSpPr>
            <a:spLocks noChangeArrowheads="1"/>
          </p:cNvSpPr>
          <p:nvPr/>
        </p:nvSpPr>
        <p:spPr bwMode="auto">
          <a:xfrm>
            <a:off x="5562600" y="1219200"/>
            <a:ext cx="228600" cy="762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4363" name="AutoShape 27"/>
          <p:cNvSpPr>
            <a:spLocks noChangeArrowheads="1"/>
          </p:cNvSpPr>
          <p:nvPr/>
        </p:nvSpPr>
        <p:spPr bwMode="auto">
          <a:xfrm>
            <a:off x="8001000" y="1143000"/>
            <a:ext cx="228600" cy="762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09600"/>
            <a:ext cx="8915400" cy="1066800"/>
          </a:xfrm>
          <a:solidFill>
            <a:srgbClr val="CC66FF">
              <a:alpha val="50195"/>
            </a:srgbClr>
          </a:solidFill>
        </p:spPr>
        <p:txBody>
          <a:bodyPr>
            <a:normAutofit fontScale="90000"/>
          </a:bodyPr>
          <a:lstStyle/>
          <a:p>
            <a:pPr algn="l"/>
            <a:r>
              <a:rPr lang="en-US" smtClean="0"/>
              <a:t>   </a:t>
            </a:r>
            <a:r>
              <a:rPr lang="en-US" sz="2000" smtClean="0"/>
              <a:t>There once were 4 students…</a:t>
            </a:r>
            <a:br>
              <a:rPr lang="en-US" sz="2000" smtClean="0"/>
            </a:br>
            <a:r>
              <a:rPr lang="en-US" sz="2000" smtClean="0"/>
              <a:t>        who came in as a         made a commitment to      the</a:t>
            </a:r>
            <a:r>
              <a:rPr lang="en-US" sz="2400" smtClean="0"/>
              <a:t> outcome was</a:t>
            </a:r>
          </a:p>
        </p:txBody>
      </p:sp>
      <p:graphicFrame>
        <p:nvGraphicFramePr>
          <p:cNvPr id="261123" name="Group 3"/>
          <p:cNvGraphicFramePr>
            <a:graphicFrameLocks noGrp="1"/>
          </p:cNvGraphicFramePr>
          <p:nvPr>
            <p:ph type="tbl" idx="1"/>
          </p:nvPr>
        </p:nvGraphicFramePr>
        <p:xfrm>
          <a:off x="381000" y="1905000"/>
          <a:ext cx="8534400" cy="4287843"/>
        </p:xfrm>
        <a:graphic>
          <a:graphicData uri="http://schemas.openxmlformats.org/drawingml/2006/table">
            <a:tbl>
              <a:tblPr/>
              <a:tblGrid>
                <a:gridCol w="2844800"/>
                <a:gridCol w="2844800"/>
                <a:gridCol w="2844800"/>
              </a:tblGrid>
              <a:tr h="896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 Non-reader: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Below Basic</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0 minutes a day of reading time </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Remedial Support</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alpha val="50000"/>
                      </a:srgbClr>
                    </a:solidFill>
                  </a:tcPr>
                </a:tc>
              </a:tr>
              <a:tr h="1206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 Non-reader: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Below Basic</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Basic Level ~  :20 Five days/wk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Moved up 2 – 4 grade levels </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10618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1237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r>
            </a:tbl>
          </a:graphicData>
        </a:graphic>
      </p:graphicFrame>
      <p:sp>
        <p:nvSpPr>
          <p:cNvPr id="15385" name="AutoShape 25"/>
          <p:cNvSpPr>
            <a:spLocks noChangeArrowheads="1"/>
          </p:cNvSpPr>
          <p:nvPr/>
        </p:nvSpPr>
        <p:spPr bwMode="auto">
          <a:xfrm>
            <a:off x="2895600" y="1371600"/>
            <a:ext cx="228600" cy="762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5386" name="AutoShape 26"/>
          <p:cNvSpPr>
            <a:spLocks noChangeArrowheads="1"/>
          </p:cNvSpPr>
          <p:nvPr/>
        </p:nvSpPr>
        <p:spPr bwMode="auto">
          <a:xfrm>
            <a:off x="6172200" y="1219200"/>
            <a:ext cx="228600" cy="762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5387" name="AutoShape 27"/>
          <p:cNvSpPr>
            <a:spLocks noChangeArrowheads="1"/>
          </p:cNvSpPr>
          <p:nvPr/>
        </p:nvSpPr>
        <p:spPr bwMode="auto">
          <a:xfrm>
            <a:off x="8686800" y="1295400"/>
            <a:ext cx="228600" cy="762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609600"/>
            <a:ext cx="8915400" cy="1066800"/>
          </a:xfrm>
          <a:solidFill>
            <a:srgbClr val="CC66FF">
              <a:alpha val="50195"/>
            </a:srgbClr>
          </a:solidFill>
        </p:spPr>
        <p:txBody>
          <a:bodyPr>
            <a:normAutofit fontScale="90000"/>
          </a:bodyPr>
          <a:lstStyle/>
          <a:p>
            <a:pPr algn="l"/>
            <a:r>
              <a:rPr lang="en-US" smtClean="0"/>
              <a:t>   </a:t>
            </a:r>
            <a:r>
              <a:rPr lang="en-US" sz="2000" smtClean="0"/>
              <a:t>There once were 4 students…</a:t>
            </a:r>
            <a:br>
              <a:rPr lang="en-US" sz="2000" smtClean="0"/>
            </a:br>
            <a:r>
              <a:rPr lang="en-US" sz="2000" smtClean="0"/>
              <a:t>        who came in as a         made a commitment to      the</a:t>
            </a:r>
            <a:r>
              <a:rPr lang="en-US" sz="2400" smtClean="0"/>
              <a:t> outcome was</a:t>
            </a:r>
          </a:p>
        </p:txBody>
      </p:sp>
      <p:graphicFrame>
        <p:nvGraphicFramePr>
          <p:cNvPr id="262147" name="Group 3"/>
          <p:cNvGraphicFramePr>
            <a:graphicFrameLocks noGrp="1"/>
          </p:cNvGraphicFramePr>
          <p:nvPr>
            <p:ph type="tbl" idx="1"/>
          </p:nvPr>
        </p:nvGraphicFramePr>
        <p:xfrm>
          <a:off x="381000" y="1905000"/>
          <a:ext cx="8534400" cy="4414873"/>
        </p:xfrm>
        <a:graphic>
          <a:graphicData uri="http://schemas.openxmlformats.org/drawingml/2006/table">
            <a:tbl>
              <a:tblPr/>
              <a:tblGrid>
                <a:gridCol w="2844800"/>
                <a:gridCol w="2844800"/>
                <a:gridCol w="2844800"/>
              </a:tblGrid>
              <a:tr h="8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 Non-reader: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Below Basic</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0 minutes a day of reading time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Remedial Support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alpha val="50000"/>
                      </a:srgbClr>
                    </a:solidFill>
                  </a:tcPr>
                </a:tc>
              </a:tr>
              <a:tr h="1206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 Non-reader: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Below Basic</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Basic Level ~  :20 Five days/wk</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Moved up 2 – 4 grade levels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11886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#3 Non-reader: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Below Basic</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Mastery Level~  :30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Five days/wk</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Moved up 3 – 6 grade levels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123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r>
            </a:tbl>
          </a:graphicData>
        </a:graphic>
      </p:graphicFrame>
      <p:sp>
        <p:nvSpPr>
          <p:cNvPr id="16409" name="AutoShape 25"/>
          <p:cNvSpPr>
            <a:spLocks noChangeArrowheads="1"/>
          </p:cNvSpPr>
          <p:nvPr/>
        </p:nvSpPr>
        <p:spPr bwMode="auto">
          <a:xfrm>
            <a:off x="2895600" y="1371600"/>
            <a:ext cx="228600" cy="762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6410" name="AutoShape 26"/>
          <p:cNvSpPr>
            <a:spLocks noChangeArrowheads="1"/>
          </p:cNvSpPr>
          <p:nvPr/>
        </p:nvSpPr>
        <p:spPr bwMode="auto">
          <a:xfrm>
            <a:off x="6172200" y="1219200"/>
            <a:ext cx="228600" cy="762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6411" name="AutoShape 27"/>
          <p:cNvSpPr>
            <a:spLocks noChangeArrowheads="1"/>
          </p:cNvSpPr>
          <p:nvPr/>
        </p:nvSpPr>
        <p:spPr bwMode="auto">
          <a:xfrm>
            <a:off x="8686800" y="1295400"/>
            <a:ext cx="228600" cy="762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What’s a GIIG?</a:t>
            </a:r>
          </a:p>
        </p:txBody>
      </p:sp>
      <p:graphicFrame>
        <p:nvGraphicFramePr>
          <p:cNvPr id="12291" name="Group 3"/>
          <p:cNvGraphicFramePr>
            <a:graphicFrameLocks noGrp="1"/>
          </p:cNvGraphicFramePr>
          <p:nvPr>
            <p:ph idx="1"/>
          </p:nvPr>
        </p:nvGraphicFramePr>
        <p:xfrm>
          <a:off x="457200" y="1600200"/>
          <a:ext cx="8229600" cy="4343401"/>
        </p:xfrm>
        <a:graphic>
          <a:graphicData uri="http://schemas.openxmlformats.org/drawingml/2006/table">
            <a:tbl>
              <a:tblPr/>
              <a:tblGrid>
                <a:gridCol w="1752600"/>
                <a:gridCol w="6477000"/>
              </a:tblGrid>
              <a:tr h="1227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Date &amp; 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Quickwrite/DOL/Focus Lesson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r h="311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609600"/>
            <a:ext cx="8915400" cy="1066800"/>
          </a:xfrm>
          <a:solidFill>
            <a:srgbClr val="CC66FF">
              <a:alpha val="50195"/>
            </a:srgbClr>
          </a:solidFill>
        </p:spPr>
        <p:txBody>
          <a:bodyPr>
            <a:normAutofit fontScale="90000"/>
          </a:bodyPr>
          <a:lstStyle/>
          <a:p>
            <a:pPr algn="l"/>
            <a:r>
              <a:rPr lang="en-US" smtClean="0"/>
              <a:t>   </a:t>
            </a:r>
            <a:r>
              <a:rPr lang="en-US" sz="2000" smtClean="0"/>
              <a:t>There once were 4 students…</a:t>
            </a:r>
            <a:br>
              <a:rPr lang="en-US" sz="2000" smtClean="0"/>
            </a:br>
            <a:r>
              <a:rPr lang="en-US" sz="2000" smtClean="0"/>
              <a:t>        who came in as a         made a commitment to      the</a:t>
            </a:r>
            <a:r>
              <a:rPr lang="en-US" sz="2400" smtClean="0"/>
              <a:t> outcome was</a:t>
            </a:r>
          </a:p>
        </p:txBody>
      </p:sp>
      <p:graphicFrame>
        <p:nvGraphicFramePr>
          <p:cNvPr id="263171" name="Group 3"/>
          <p:cNvGraphicFramePr>
            <a:graphicFrameLocks noGrp="1"/>
          </p:cNvGraphicFramePr>
          <p:nvPr>
            <p:ph type="tbl" idx="1"/>
          </p:nvPr>
        </p:nvGraphicFramePr>
        <p:xfrm>
          <a:off x="381000" y="1905000"/>
          <a:ext cx="8534400" cy="4553026"/>
        </p:xfrm>
        <a:graphic>
          <a:graphicData uri="http://schemas.openxmlformats.org/drawingml/2006/table">
            <a:tbl>
              <a:tblPr/>
              <a:tblGrid>
                <a:gridCol w="2844800"/>
                <a:gridCol w="2844800"/>
                <a:gridCol w="2844800"/>
              </a:tblGrid>
              <a:tr h="896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 Non-reader: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Below Basic</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0 minutes a day of reading time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Remedial Support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alpha val="50000"/>
                      </a:srgbClr>
                    </a:solidFill>
                  </a:tcPr>
                </a:tc>
              </a:tr>
              <a:tr h="1206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 Non-reader: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Below Basic</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Basic Level ~  :20 Five days/wk</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Moved up 2 – 4 grade levels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11886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#3 Non-reader: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Below Basic</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Mastery Level~  :30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Five days/wk</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Moved up 3 – 6 grade levels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2618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#4 Non-reader: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Below Basic</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Exemplary Level ~ :60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Five days/wk</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Below Basic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Moved up 4 – 8 grade levels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r>
            </a:tbl>
          </a:graphicData>
        </a:graphic>
      </p:graphicFrame>
      <p:sp>
        <p:nvSpPr>
          <p:cNvPr id="17433" name="AutoShape 25"/>
          <p:cNvSpPr>
            <a:spLocks noChangeArrowheads="1"/>
          </p:cNvSpPr>
          <p:nvPr/>
        </p:nvSpPr>
        <p:spPr bwMode="auto">
          <a:xfrm>
            <a:off x="2895600" y="1371600"/>
            <a:ext cx="228600" cy="762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7434" name="AutoShape 26"/>
          <p:cNvSpPr>
            <a:spLocks noChangeArrowheads="1"/>
          </p:cNvSpPr>
          <p:nvPr/>
        </p:nvSpPr>
        <p:spPr bwMode="auto">
          <a:xfrm>
            <a:off x="6172200" y="1219200"/>
            <a:ext cx="228600" cy="762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7435" name="AutoShape 27"/>
          <p:cNvSpPr>
            <a:spLocks noChangeArrowheads="1"/>
          </p:cNvSpPr>
          <p:nvPr/>
        </p:nvSpPr>
        <p:spPr bwMode="auto">
          <a:xfrm>
            <a:off x="8686800" y="1295400"/>
            <a:ext cx="228600" cy="762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000" smtClean="0"/>
              <a:t>Now for the extreme other side…</a:t>
            </a:r>
          </a:p>
        </p:txBody>
      </p:sp>
      <p:sp>
        <p:nvSpPr>
          <p:cNvPr id="18435"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74638"/>
            <a:ext cx="8153400" cy="6278562"/>
          </a:xfrm>
        </p:spPr>
        <p:txBody>
          <a:bodyPr/>
          <a:lstStyle/>
          <a:p>
            <a:pPr algn="l"/>
            <a:r>
              <a:rPr lang="en-US" sz="1600" b="1" smtClean="0"/>
              <a:t>Question 3</a:t>
            </a:r>
            <a:br>
              <a:rPr lang="en-US" sz="1600" b="1" smtClean="0"/>
            </a:br>
            <a:r>
              <a:rPr lang="en-US" sz="2400" smtClean="0"/>
              <a:t>(Suggested time—40 minutes. </a:t>
            </a:r>
            <a:br>
              <a:rPr lang="en-US" sz="2400" smtClean="0"/>
            </a:br>
            <a:r>
              <a:rPr lang="en-US" sz="2400" smtClean="0"/>
              <a:t>This question counts as one-third of the total essay section score.) In a literary work, a minor character, often known as a foil, possesses traits that emphasize, by contrast or comparison, the distinctive characteristics and qualities of the main character. For example, the ideas or behavior of the minor character might be used to highlight the weaknesses or strengths of the main character.</a:t>
            </a:r>
            <a:br>
              <a:rPr lang="en-US" sz="2400" smtClean="0"/>
            </a:br>
            <a:r>
              <a:rPr lang="en-US" sz="2400" smtClean="0"/>
              <a:t>Choose a novel or play in which a minor character serves as a foil to a main character. Then write an essay in which you analyze how the relation between the minor character and the major character illuminates the meaning of the work. You may choose a work from the list below or another appropriate novel or play of similar literary quality.</a:t>
            </a:r>
            <a:br>
              <a:rPr lang="en-US" sz="2400" smtClean="0"/>
            </a:br>
            <a:r>
              <a:rPr lang="en-US" sz="2400" smtClean="0"/>
              <a:t>Do not merely summarize the plot.</a:t>
            </a:r>
            <a:br>
              <a:rPr lang="en-US" sz="2400" smtClean="0"/>
            </a:br>
            <a:endParaRPr lang="en-US" sz="2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smtClean="0"/>
          </a:p>
        </p:txBody>
      </p:sp>
      <p:sp>
        <p:nvSpPr>
          <p:cNvPr id="20483" name="Rectangle 3"/>
          <p:cNvSpPr>
            <a:spLocks noGrp="1" noChangeArrowheads="1"/>
          </p:cNvSpPr>
          <p:nvPr>
            <p:ph type="body" sz="half" idx="1"/>
          </p:nvPr>
        </p:nvSpPr>
        <p:spPr>
          <a:xfrm>
            <a:off x="457200" y="457200"/>
            <a:ext cx="4038600" cy="5668963"/>
          </a:xfrm>
        </p:spPr>
        <p:txBody>
          <a:bodyPr>
            <a:normAutofit lnSpcReduction="10000"/>
          </a:bodyPr>
          <a:lstStyle/>
          <a:p>
            <a:pPr>
              <a:lnSpc>
                <a:spcPct val="80000"/>
              </a:lnSpc>
            </a:pPr>
            <a:r>
              <a:rPr lang="en-US" sz="2400" i="1" smtClean="0"/>
              <a:t>The Age of Innocence</a:t>
            </a:r>
          </a:p>
          <a:p>
            <a:pPr>
              <a:lnSpc>
                <a:spcPct val="80000"/>
              </a:lnSpc>
            </a:pPr>
            <a:r>
              <a:rPr lang="en-US" sz="2400" i="1" smtClean="0"/>
              <a:t>Alias Grace</a:t>
            </a:r>
          </a:p>
          <a:p>
            <a:pPr>
              <a:lnSpc>
                <a:spcPct val="80000"/>
              </a:lnSpc>
            </a:pPr>
            <a:r>
              <a:rPr lang="en-US" sz="2400" i="1" smtClean="0"/>
              <a:t>All the King’s Men</a:t>
            </a:r>
          </a:p>
          <a:p>
            <a:pPr>
              <a:lnSpc>
                <a:spcPct val="80000"/>
              </a:lnSpc>
            </a:pPr>
            <a:r>
              <a:rPr lang="en-US" sz="2400" i="1" smtClean="0"/>
              <a:t>All the Pretty Horses</a:t>
            </a:r>
          </a:p>
          <a:p>
            <a:pPr>
              <a:lnSpc>
                <a:spcPct val="80000"/>
              </a:lnSpc>
            </a:pPr>
            <a:r>
              <a:rPr lang="en-US" sz="2400" i="1" smtClean="0"/>
              <a:t>Anna Karenina</a:t>
            </a:r>
          </a:p>
          <a:p>
            <a:pPr>
              <a:lnSpc>
                <a:spcPct val="80000"/>
              </a:lnSpc>
            </a:pPr>
            <a:r>
              <a:rPr lang="en-US" sz="2400" i="1" smtClean="0"/>
              <a:t>Billy Budd</a:t>
            </a:r>
          </a:p>
          <a:p>
            <a:pPr>
              <a:lnSpc>
                <a:spcPct val="80000"/>
              </a:lnSpc>
            </a:pPr>
            <a:r>
              <a:rPr lang="en-US" sz="2400" i="1" smtClean="0"/>
              <a:t>The Brothers Karamazov</a:t>
            </a:r>
          </a:p>
          <a:p>
            <a:pPr>
              <a:lnSpc>
                <a:spcPct val="80000"/>
              </a:lnSpc>
            </a:pPr>
            <a:r>
              <a:rPr lang="en-US" sz="2400" i="1" smtClean="0"/>
              <a:t>Catch-22</a:t>
            </a:r>
          </a:p>
          <a:p>
            <a:pPr>
              <a:lnSpc>
                <a:spcPct val="80000"/>
              </a:lnSpc>
            </a:pPr>
            <a:r>
              <a:rPr lang="en-US" sz="2400" i="1" smtClean="0"/>
              <a:t>Cold Mountain</a:t>
            </a:r>
          </a:p>
          <a:p>
            <a:pPr>
              <a:lnSpc>
                <a:spcPct val="80000"/>
              </a:lnSpc>
            </a:pPr>
            <a:r>
              <a:rPr lang="en-US" sz="2400" i="1" smtClean="0"/>
              <a:t>The Color Purple</a:t>
            </a:r>
          </a:p>
          <a:p>
            <a:pPr>
              <a:lnSpc>
                <a:spcPct val="80000"/>
              </a:lnSpc>
            </a:pPr>
            <a:r>
              <a:rPr lang="en-US" sz="2400" i="1" smtClean="0"/>
              <a:t>Don Quixote</a:t>
            </a:r>
          </a:p>
          <a:p>
            <a:pPr>
              <a:lnSpc>
                <a:spcPct val="80000"/>
              </a:lnSpc>
            </a:pPr>
            <a:r>
              <a:rPr lang="en-US" sz="2400" i="1" smtClean="0"/>
              <a:t>Emma</a:t>
            </a:r>
          </a:p>
          <a:p>
            <a:pPr>
              <a:lnSpc>
                <a:spcPct val="80000"/>
              </a:lnSpc>
            </a:pPr>
            <a:r>
              <a:rPr lang="en-US" sz="2400" i="1" smtClean="0"/>
              <a:t>Equus</a:t>
            </a:r>
          </a:p>
          <a:p>
            <a:pPr>
              <a:lnSpc>
                <a:spcPct val="80000"/>
              </a:lnSpc>
            </a:pPr>
            <a:r>
              <a:rPr lang="en-US" sz="2400" i="1" smtClean="0"/>
              <a:t>Frankenstein</a:t>
            </a:r>
          </a:p>
          <a:p>
            <a:pPr>
              <a:lnSpc>
                <a:spcPct val="80000"/>
              </a:lnSpc>
            </a:pPr>
            <a:r>
              <a:rPr lang="en-US" sz="2400" i="1" smtClean="0"/>
              <a:t>Glass Menagerie</a:t>
            </a:r>
          </a:p>
          <a:p>
            <a:pPr>
              <a:lnSpc>
                <a:spcPct val="80000"/>
              </a:lnSpc>
            </a:pPr>
            <a:r>
              <a:rPr lang="en-US" sz="2400" i="1" smtClean="0"/>
              <a:t>Henry IV, Part I</a:t>
            </a:r>
          </a:p>
          <a:p>
            <a:pPr>
              <a:lnSpc>
                <a:spcPct val="80000"/>
              </a:lnSpc>
            </a:pPr>
            <a:endParaRPr lang="en-US" sz="2400" smtClean="0"/>
          </a:p>
        </p:txBody>
      </p:sp>
      <p:sp>
        <p:nvSpPr>
          <p:cNvPr id="20484" name="Rectangle 4"/>
          <p:cNvSpPr>
            <a:spLocks noGrp="1" noChangeArrowheads="1"/>
          </p:cNvSpPr>
          <p:nvPr>
            <p:ph type="body" sz="half" idx="2"/>
          </p:nvPr>
        </p:nvSpPr>
        <p:spPr>
          <a:xfrm>
            <a:off x="4648200" y="304800"/>
            <a:ext cx="4038600" cy="6248400"/>
          </a:xfrm>
        </p:spPr>
        <p:txBody>
          <a:bodyPr/>
          <a:lstStyle/>
          <a:p>
            <a:pPr>
              <a:lnSpc>
                <a:spcPct val="90000"/>
              </a:lnSpc>
            </a:pPr>
            <a:r>
              <a:rPr lang="en-US" sz="2200" i="1" smtClean="0"/>
              <a:t>Huckleberry Finn</a:t>
            </a:r>
          </a:p>
          <a:p>
            <a:pPr>
              <a:lnSpc>
                <a:spcPct val="90000"/>
              </a:lnSpc>
            </a:pPr>
            <a:r>
              <a:rPr lang="en-US" sz="2200" i="1" smtClean="0"/>
              <a:t>Invisible Man</a:t>
            </a:r>
          </a:p>
          <a:p>
            <a:pPr>
              <a:lnSpc>
                <a:spcPct val="90000"/>
              </a:lnSpc>
            </a:pPr>
            <a:r>
              <a:rPr lang="en-US" sz="2200" i="1" smtClean="0"/>
              <a:t>King Lear</a:t>
            </a:r>
          </a:p>
          <a:p>
            <a:pPr>
              <a:lnSpc>
                <a:spcPct val="90000"/>
              </a:lnSpc>
            </a:pPr>
            <a:r>
              <a:rPr lang="en-US" sz="2200" i="1" smtClean="0"/>
              <a:t>The Kite Runner</a:t>
            </a:r>
          </a:p>
          <a:p>
            <a:pPr>
              <a:lnSpc>
                <a:spcPct val="90000"/>
              </a:lnSpc>
            </a:pPr>
            <a:r>
              <a:rPr lang="en-US" sz="2200" i="1" smtClean="0"/>
              <a:t>The Misanthrope</a:t>
            </a:r>
          </a:p>
          <a:p>
            <a:pPr>
              <a:lnSpc>
                <a:spcPct val="90000"/>
              </a:lnSpc>
            </a:pPr>
            <a:r>
              <a:rPr lang="en-US" sz="2200" i="1" smtClean="0"/>
              <a:t>The Piano Lesson</a:t>
            </a:r>
          </a:p>
          <a:p>
            <a:pPr>
              <a:lnSpc>
                <a:spcPct val="90000"/>
              </a:lnSpc>
            </a:pPr>
            <a:r>
              <a:rPr lang="en-US" sz="2200" i="1" smtClean="0"/>
              <a:t>Pride and Prejudice</a:t>
            </a:r>
          </a:p>
          <a:p>
            <a:pPr>
              <a:lnSpc>
                <a:spcPct val="90000"/>
              </a:lnSpc>
            </a:pPr>
            <a:r>
              <a:rPr lang="en-US" sz="2200" i="1" smtClean="0"/>
              <a:t>Pygmalion</a:t>
            </a:r>
          </a:p>
          <a:p>
            <a:pPr>
              <a:lnSpc>
                <a:spcPct val="90000"/>
              </a:lnSpc>
            </a:pPr>
            <a:r>
              <a:rPr lang="en-US" sz="2200" i="1" smtClean="0"/>
              <a:t>Reservation Blues</a:t>
            </a:r>
          </a:p>
          <a:p>
            <a:pPr>
              <a:lnSpc>
                <a:spcPct val="90000"/>
              </a:lnSpc>
            </a:pPr>
            <a:r>
              <a:rPr lang="en-US" sz="2200" i="1" smtClean="0"/>
              <a:t>The Sound and the Fury</a:t>
            </a:r>
          </a:p>
          <a:p>
            <a:pPr>
              <a:lnSpc>
                <a:spcPct val="90000"/>
              </a:lnSpc>
            </a:pPr>
            <a:r>
              <a:rPr lang="en-US" sz="2200" i="1" smtClean="0"/>
              <a:t>A Streetcar Named Desire</a:t>
            </a:r>
          </a:p>
          <a:p>
            <a:pPr>
              <a:lnSpc>
                <a:spcPct val="90000"/>
              </a:lnSpc>
            </a:pPr>
            <a:r>
              <a:rPr lang="en-US" sz="2200" i="1" smtClean="0"/>
              <a:t>Sula</a:t>
            </a:r>
          </a:p>
          <a:p>
            <a:pPr>
              <a:lnSpc>
                <a:spcPct val="90000"/>
              </a:lnSpc>
            </a:pPr>
            <a:r>
              <a:rPr lang="en-US" sz="2200" i="1" smtClean="0"/>
              <a:t>A Tale of Two Cities</a:t>
            </a:r>
          </a:p>
          <a:p>
            <a:pPr>
              <a:lnSpc>
                <a:spcPct val="90000"/>
              </a:lnSpc>
            </a:pPr>
            <a:r>
              <a:rPr lang="en-US" sz="2200" i="1" smtClean="0"/>
              <a:t>Their Eyes Were Watching God</a:t>
            </a:r>
          </a:p>
          <a:p>
            <a:pPr>
              <a:lnSpc>
                <a:spcPct val="90000"/>
              </a:lnSpc>
            </a:pPr>
            <a:r>
              <a:rPr lang="en-US" sz="2200" i="1" smtClean="0"/>
              <a:t>Tom Jones</a:t>
            </a:r>
          </a:p>
          <a:p>
            <a:pPr>
              <a:lnSpc>
                <a:spcPct val="90000"/>
              </a:lnSpc>
            </a:pPr>
            <a:r>
              <a:rPr lang="en-US" sz="2200" i="1" smtClean="0"/>
              <a:t>Wuthering Heights</a:t>
            </a:r>
          </a:p>
          <a:p>
            <a:pPr>
              <a:lnSpc>
                <a:spcPct val="90000"/>
              </a:lnSpc>
            </a:pPr>
            <a:endParaRPr lang="en-US" sz="22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a:solidFill>
            <a:srgbClr val="FFFF00"/>
          </a:solidFill>
        </p:spPr>
        <p:txBody>
          <a:bodyPr/>
          <a:lstStyle/>
          <a:p>
            <a:r>
              <a:rPr lang="en-US" sz="4000" smtClean="0"/>
              <a:t>Weekly Reading Log</a:t>
            </a:r>
          </a:p>
        </p:txBody>
      </p:sp>
      <p:sp>
        <p:nvSpPr>
          <p:cNvPr id="21507" name="Rectangle 3"/>
          <p:cNvSpPr>
            <a:spLocks noGrp="1" noChangeArrowheads="1"/>
          </p:cNvSpPr>
          <p:nvPr>
            <p:ph type="body" idx="1"/>
          </p:nvPr>
        </p:nvSpPr>
        <p:spPr>
          <a:xfrm>
            <a:off x="457200" y="990600"/>
            <a:ext cx="8229600" cy="5867400"/>
          </a:xfrm>
        </p:spPr>
        <p:txBody>
          <a:bodyPr/>
          <a:lstStyle/>
          <a:p>
            <a:pPr>
              <a:buFontTx/>
              <a:buNone/>
            </a:pPr>
            <a:r>
              <a:rPr lang="en-US" sz="1800" b="1" u="sng" smtClean="0"/>
              <a:t>Home Reading Log</a:t>
            </a:r>
            <a:r>
              <a:rPr lang="en-US" sz="1800" smtClean="0"/>
              <a:t> 			Name: ____________________</a:t>
            </a:r>
          </a:p>
          <a:p>
            <a:pPr>
              <a:lnSpc>
                <a:spcPct val="80000"/>
              </a:lnSpc>
              <a:buFontTx/>
              <a:buNone/>
            </a:pPr>
            <a:endParaRPr lang="en-US" sz="1800" b="1" smtClean="0"/>
          </a:p>
          <a:p>
            <a:pPr>
              <a:lnSpc>
                <a:spcPct val="80000"/>
              </a:lnSpc>
            </a:pPr>
            <a:endParaRPr lang="en-US" sz="1800" b="1" smtClean="0"/>
          </a:p>
          <a:p>
            <a:pPr>
              <a:lnSpc>
                <a:spcPct val="80000"/>
              </a:lnSpc>
            </a:pPr>
            <a:endParaRPr lang="en-US" sz="1800" b="1" smtClean="0"/>
          </a:p>
          <a:p>
            <a:pPr>
              <a:lnSpc>
                <a:spcPct val="80000"/>
              </a:lnSpc>
            </a:pPr>
            <a:endParaRPr lang="en-US" sz="1800" b="1" smtClean="0"/>
          </a:p>
          <a:p>
            <a:pPr>
              <a:lnSpc>
                <a:spcPct val="80000"/>
              </a:lnSpc>
            </a:pPr>
            <a:endParaRPr lang="en-US" sz="1800" b="1" smtClean="0"/>
          </a:p>
          <a:p>
            <a:pPr>
              <a:lnSpc>
                <a:spcPct val="80000"/>
              </a:lnSpc>
            </a:pPr>
            <a:endParaRPr lang="en-US" sz="1800" b="1" smtClean="0"/>
          </a:p>
          <a:p>
            <a:pPr>
              <a:lnSpc>
                <a:spcPct val="80000"/>
              </a:lnSpc>
            </a:pPr>
            <a:r>
              <a:rPr lang="en-US" sz="1800" b="1" smtClean="0"/>
              <a:t>Minimum requirement of reading time over the two week period = 4 hours.</a:t>
            </a:r>
            <a:endParaRPr lang="en-US" sz="1800" smtClean="0"/>
          </a:p>
          <a:p>
            <a:pPr>
              <a:lnSpc>
                <a:spcPct val="80000"/>
              </a:lnSpc>
            </a:pPr>
            <a:r>
              <a:rPr lang="en-US" sz="1800" smtClean="0"/>
              <a:t>The more time you spend reading, the greater chance you have at improving your reading comprehension.</a:t>
            </a:r>
          </a:p>
          <a:p>
            <a:pPr>
              <a:lnSpc>
                <a:spcPct val="80000"/>
              </a:lnSpc>
            </a:pPr>
            <a:r>
              <a:rPr lang="en-US" sz="1800" smtClean="0"/>
              <a:t>Choose your reading time wisely around your other commitments, so at least your minimum goal is met.</a:t>
            </a:r>
          </a:p>
          <a:p>
            <a:pPr>
              <a:buFontTx/>
              <a:buNone/>
            </a:pPr>
            <a:r>
              <a:rPr lang="en-US" sz="1400" smtClean="0">
                <a:latin typeface="Times New Roman" pitchFamily="18" charset="0"/>
                <a:cs typeface="Times New Roman" pitchFamily="18" charset="0"/>
              </a:rPr>
              <a:t>		Exemplary Status: 40 Pts – 60 minutes- You are extremely interested in being in Honor’s English come High School.</a:t>
            </a:r>
          </a:p>
          <a:p>
            <a:pPr>
              <a:buFontTx/>
              <a:buNone/>
            </a:pPr>
            <a:r>
              <a:rPr lang="en-US" sz="1400" smtClean="0">
                <a:latin typeface="Times New Roman" pitchFamily="18" charset="0"/>
                <a:cs typeface="Times New Roman" pitchFamily="18" charset="0"/>
              </a:rPr>
              <a:t>		Mastery Status: 30 Pts – 30 minutes- You are testing the water’s of being an Honor’s English Student for High School</a:t>
            </a:r>
          </a:p>
          <a:p>
            <a:pPr>
              <a:buFontTx/>
              <a:buNone/>
            </a:pPr>
            <a:r>
              <a:rPr lang="en-US" sz="1400" smtClean="0">
                <a:latin typeface="Times New Roman" pitchFamily="18" charset="0"/>
                <a:cs typeface="Times New Roman" pitchFamily="18" charset="0"/>
              </a:rPr>
              <a:t>		Basic Status: 20 Pts- 20 minutes- You are striving to be at grade-level, knowing your future is just around the corner.</a:t>
            </a:r>
          </a:p>
          <a:p>
            <a:pPr lvl="1">
              <a:lnSpc>
                <a:spcPct val="80000"/>
              </a:lnSpc>
            </a:pPr>
            <a:endParaRPr lang="en-US" sz="1400" smtClean="0"/>
          </a:p>
          <a:p>
            <a:pPr>
              <a:lnSpc>
                <a:spcPct val="80000"/>
              </a:lnSpc>
            </a:pPr>
            <a:r>
              <a:rPr lang="en-US" sz="1800" smtClean="0"/>
              <a:t>Obtain your parent signature before you turn this in every Friday.</a:t>
            </a:r>
          </a:p>
        </p:txBody>
      </p:sp>
      <p:graphicFrame>
        <p:nvGraphicFramePr>
          <p:cNvPr id="4" name="Table 3"/>
          <p:cNvGraphicFramePr>
            <a:graphicFrameLocks noGrp="1"/>
          </p:cNvGraphicFramePr>
          <p:nvPr/>
        </p:nvGraphicFramePr>
        <p:xfrm>
          <a:off x="228600" y="1397000"/>
          <a:ext cx="8610600" cy="1471930"/>
        </p:xfrm>
        <a:graphic>
          <a:graphicData uri="http://schemas.openxmlformats.org/drawingml/2006/table">
            <a:tbl>
              <a:tblPr firstRow="1" bandRow="1">
                <a:tableStyleId>{5940675A-B579-460E-94D1-54222C63F5DA}</a:tableStyleId>
              </a:tblPr>
              <a:tblGrid>
                <a:gridCol w="1407502"/>
                <a:gridCol w="4332898"/>
                <a:gridCol w="2870200"/>
              </a:tblGrid>
              <a:tr h="735491">
                <a:tc rowSpan="2">
                  <a:txBody>
                    <a:bodyPr/>
                    <a:lstStyle/>
                    <a:p>
                      <a:r>
                        <a:rPr lang="en-US" sz="1800" dirty="0" smtClean="0"/>
                        <a:t>Weekend </a:t>
                      </a:r>
                      <a:endParaRPr lang="en-US" sz="1800" dirty="0"/>
                    </a:p>
                  </a:txBody>
                  <a:tcPr marT="45690" marB="45690"/>
                </a:tc>
                <a:tc rowSpan="2">
                  <a:txBody>
                    <a:bodyPr/>
                    <a:lstStyle/>
                    <a:p>
                      <a:pPr marL="0" marR="0" algn="l">
                        <a:lnSpc>
                          <a:spcPct val="115000"/>
                        </a:lnSpc>
                        <a:spcBef>
                          <a:spcPts val="0"/>
                        </a:spcBef>
                        <a:spcAft>
                          <a:spcPts val="1000"/>
                        </a:spcAft>
                      </a:pPr>
                      <a:r>
                        <a:rPr lang="en-US" sz="1100" dirty="0">
                          <a:latin typeface="Times New Roman"/>
                          <a:ea typeface="Calibri"/>
                          <a:cs typeface="Times New Roman"/>
                        </a:rPr>
                        <a:t>Title: ___________________________ Pages: ______</a:t>
                      </a:r>
                      <a:endParaRPr lang="en-US" sz="1100" dirty="0">
                        <a:latin typeface="Calibri"/>
                        <a:ea typeface="Calibri"/>
                        <a:cs typeface="Times New Roman"/>
                      </a:endParaRPr>
                    </a:p>
                    <a:p>
                      <a:pPr marL="0" marR="0" algn="l">
                        <a:lnSpc>
                          <a:spcPct val="115000"/>
                        </a:lnSpc>
                        <a:spcBef>
                          <a:spcPts val="0"/>
                        </a:spcBef>
                        <a:spcAft>
                          <a:spcPts val="1000"/>
                        </a:spcAft>
                      </a:pPr>
                      <a:r>
                        <a:rPr lang="en-US" sz="1100" dirty="0">
                          <a:latin typeface="Times New Roman"/>
                          <a:ea typeface="Calibri"/>
                          <a:cs typeface="Times New Roman"/>
                        </a:rPr>
                        <a:t>Summary/Reflection: _________________________________________</a:t>
                      </a:r>
                      <a:endParaRPr lang="en-US" sz="1100" dirty="0">
                        <a:latin typeface="Calibri"/>
                        <a:ea typeface="Calibri"/>
                        <a:cs typeface="Times New Roman"/>
                      </a:endParaRPr>
                    </a:p>
                    <a:p>
                      <a:pPr marL="0" marR="0" algn="l">
                        <a:lnSpc>
                          <a:spcPct val="115000"/>
                        </a:lnSpc>
                        <a:spcBef>
                          <a:spcPts val="0"/>
                        </a:spcBef>
                        <a:spcAft>
                          <a:spcPts val="1000"/>
                        </a:spcAft>
                      </a:pPr>
                      <a:r>
                        <a:rPr lang="en-US" sz="1100" dirty="0" smtClean="0">
                          <a:latin typeface="Times New Roman"/>
                          <a:ea typeface="Calibri"/>
                          <a:cs typeface="Times New Roman"/>
                        </a:rPr>
                        <a:t>__________________________________________________________</a:t>
                      </a:r>
                      <a:endParaRPr lang="en-US" sz="1100" dirty="0">
                        <a:latin typeface="Calibri"/>
                        <a:ea typeface="Calibri"/>
                        <a:cs typeface="Times New Roman"/>
                      </a:endParaRPr>
                    </a:p>
                    <a:p>
                      <a:pPr marL="0" marR="0" algn="l">
                        <a:lnSpc>
                          <a:spcPct val="115000"/>
                        </a:lnSpc>
                        <a:spcBef>
                          <a:spcPts val="0"/>
                        </a:spcBef>
                        <a:spcAft>
                          <a:spcPts val="1000"/>
                        </a:spcAft>
                      </a:pPr>
                      <a:r>
                        <a:rPr lang="en-US" sz="1100" dirty="0" smtClean="0">
                          <a:latin typeface="Times New Roman"/>
                          <a:ea typeface="Calibri"/>
                          <a:cs typeface="Times New Roman"/>
                        </a:rPr>
                        <a:t>__________________________________________________________</a:t>
                      </a:r>
                      <a:endParaRPr lang="en-US" sz="1100" dirty="0">
                        <a:latin typeface="Calibri"/>
                        <a:ea typeface="Calibri"/>
                        <a:cs typeface="Times New Roman"/>
                      </a:endParaRPr>
                    </a:p>
                    <a:p>
                      <a:pPr marL="0" marR="0" algn="l">
                        <a:lnSpc>
                          <a:spcPct val="115000"/>
                        </a:lnSpc>
                        <a:spcBef>
                          <a:spcPts val="0"/>
                        </a:spcBef>
                        <a:spcAft>
                          <a:spcPts val="1000"/>
                        </a:spcAft>
                      </a:pPr>
                      <a:r>
                        <a:rPr lang="en-US" sz="1100" dirty="0">
                          <a:latin typeface="Times New Roman"/>
                          <a:ea typeface="Calibri"/>
                          <a:cs typeface="Times New Roman"/>
                        </a:rPr>
                        <a:t>_________________________________________</a:t>
                      </a:r>
                      <a:endParaRPr lang="en-US" sz="1100" dirty="0">
                        <a:latin typeface="Calibri"/>
                        <a:ea typeface="Calibri"/>
                        <a:cs typeface="Times New Roman"/>
                      </a:endParaRPr>
                    </a:p>
                  </a:txBody>
                  <a:tcPr marL="114300" marR="114300" marT="0" marB="0"/>
                </a:tc>
                <a:tc>
                  <a:txBody>
                    <a:bodyPr/>
                    <a:lstStyle/>
                    <a:p>
                      <a:pPr marL="0" marR="0" algn="l">
                        <a:lnSpc>
                          <a:spcPct val="115000"/>
                        </a:lnSpc>
                        <a:spcBef>
                          <a:spcPts val="0"/>
                        </a:spcBef>
                        <a:spcAft>
                          <a:spcPts val="0"/>
                        </a:spcAft>
                      </a:pPr>
                      <a:r>
                        <a:rPr lang="en-US" sz="1100" dirty="0">
                          <a:latin typeface="Times New Roman"/>
                          <a:ea typeface="Calibri"/>
                          <a:cs typeface="Times New Roman"/>
                        </a:rPr>
                        <a:t>Reading Minutes:</a:t>
                      </a:r>
                      <a:endParaRPr lang="en-US" sz="1100" dirty="0">
                        <a:latin typeface="Calibri"/>
                        <a:ea typeface="Calibri"/>
                        <a:cs typeface="Times New Roman"/>
                      </a:endParaRPr>
                    </a:p>
                  </a:txBody>
                  <a:tcPr marL="68580" marR="68580" marT="0" marB="0"/>
                </a:tc>
              </a:tr>
              <a:tr h="736122">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1100" dirty="0">
                          <a:latin typeface="Times New Roman"/>
                          <a:ea typeface="Calibri"/>
                          <a:cs typeface="Times New Roman"/>
                        </a:rPr>
                        <a:t>Parent Signature: </a:t>
                      </a:r>
                      <a:endParaRPr lang="en-US"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74725" y="2297113"/>
            <a:ext cx="5572125" cy="0"/>
          </a:xfrm>
          <a:prstGeom prst="rect">
            <a:avLst/>
          </a:prstGeom>
          <a:solidFill>
            <a:srgbClr val="FFFFFF"/>
          </a:solidFill>
          <a:ln w="9525">
            <a:noFill/>
            <a:miter lim="800000"/>
            <a:headEnd/>
            <a:tailEnd/>
          </a:ln>
        </p:spPr>
        <p:txBody>
          <a:bodyPr tIns="0" bIns="0">
            <a:spAutoFit/>
          </a:bodyPr>
          <a:lstStyle/>
          <a:p>
            <a:endParaRPr lang="en-US"/>
          </a:p>
        </p:txBody>
      </p:sp>
      <p:pic>
        <p:nvPicPr>
          <p:cNvPr id="22531" name="Picture 3" descr="Zits Cartoon for 07/25/2007">
            <a:hlinkClick r:id="rId2"/>
          </p:cNvPr>
          <p:cNvPicPr>
            <a:picLocks noChangeAspect="1" noChangeArrowheads="1"/>
          </p:cNvPicPr>
          <p:nvPr/>
        </p:nvPicPr>
        <p:blipFill>
          <a:blip r:embed="rId3" cstate="print"/>
          <a:srcRect/>
          <a:stretch>
            <a:fillRect/>
          </a:stretch>
        </p:blipFill>
        <p:spPr bwMode="auto">
          <a:xfrm>
            <a:off x="1143000" y="2343150"/>
            <a:ext cx="6858000" cy="2171700"/>
          </a:xfrm>
          <a:prstGeom prst="rect">
            <a:avLst/>
          </a:prstGeom>
          <a:noFill/>
          <a:ln w="9525">
            <a:noFill/>
            <a:miter lim="800000"/>
            <a:headEnd/>
            <a:tailEnd/>
          </a:ln>
        </p:spPr>
      </p:pic>
      <p:sp>
        <p:nvSpPr>
          <p:cNvPr id="22532" name="AutoShape 4"/>
          <p:cNvSpPr>
            <a:spLocks noChangeArrowheads="1"/>
          </p:cNvSpPr>
          <p:nvPr/>
        </p:nvSpPr>
        <p:spPr bwMode="auto">
          <a:xfrm>
            <a:off x="3657600" y="1143000"/>
            <a:ext cx="1828800" cy="1981200"/>
          </a:xfrm>
          <a:prstGeom prst="wedgeRoundRectCallout">
            <a:avLst>
              <a:gd name="adj1" fmla="val -44880"/>
              <a:gd name="adj2" fmla="val 54968"/>
              <a:gd name="adj3" fmla="val 16667"/>
            </a:avLst>
          </a:prstGeom>
          <a:solidFill>
            <a:schemeClr val="bg1"/>
          </a:solidFill>
          <a:ln w="38100">
            <a:solidFill>
              <a:schemeClr val="tx1"/>
            </a:solidFill>
            <a:miter lim="800000"/>
            <a:headEnd/>
            <a:tailEnd/>
          </a:ln>
        </p:spPr>
        <p:txBody>
          <a:bodyPr/>
          <a:lstStyle/>
          <a:p>
            <a:pPr algn="ctr"/>
            <a:r>
              <a:rPr lang="en-US" sz="2000">
                <a:latin typeface="Comic Sans MS" pitchFamily="66" charset="0"/>
              </a:rPr>
              <a:t>You have to admit, in spite of the mess, at least I’m reading…</a:t>
            </a:r>
            <a:r>
              <a:rPr lang="en-US" sz="1600">
                <a:latin typeface="Comic Sans MS" pitchFamily="66" charset="0"/>
              </a:rPr>
              <a:t> </a:t>
            </a:r>
          </a:p>
        </p:txBody>
      </p:sp>
      <p:sp>
        <p:nvSpPr>
          <p:cNvPr id="22533" name="Rectangle 5"/>
          <p:cNvSpPr>
            <a:spLocks noChangeArrowheads="1"/>
          </p:cNvSpPr>
          <p:nvPr/>
        </p:nvSpPr>
        <p:spPr bwMode="auto">
          <a:xfrm>
            <a:off x="1143000" y="2286000"/>
            <a:ext cx="2514600" cy="381000"/>
          </a:xfrm>
          <a:prstGeom prst="rect">
            <a:avLst/>
          </a:prstGeom>
          <a:solidFill>
            <a:schemeClr val="bg1"/>
          </a:solidFill>
          <a:ln w="9525">
            <a:noFill/>
            <a:miter lim="800000"/>
            <a:headEnd/>
            <a:tailEnd/>
          </a:ln>
        </p:spPr>
        <p:txBody>
          <a:bodyPr wrap="none" anchor="ctr"/>
          <a:lstStyle/>
          <a:p>
            <a:endParaRPr lang="en-US"/>
          </a:p>
        </p:txBody>
      </p:sp>
      <p:sp>
        <p:nvSpPr>
          <p:cNvPr id="22534" name="Rectangle 6"/>
          <p:cNvSpPr>
            <a:spLocks noChangeArrowheads="1"/>
          </p:cNvSpPr>
          <p:nvPr/>
        </p:nvSpPr>
        <p:spPr bwMode="auto">
          <a:xfrm>
            <a:off x="5486400" y="2057400"/>
            <a:ext cx="2514600" cy="381000"/>
          </a:xfrm>
          <a:prstGeom prst="rect">
            <a:avLst/>
          </a:prstGeom>
          <a:solidFill>
            <a:schemeClr val="bg1"/>
          </a:solidFill>
          <a:ln w="9525">
            <a:noFill/>
            <a:miter lim="800000"/>
            <a:headEnd/>
            <a:tailEnd/>
          </a:ln>
        </p:spPr>
        <p:txBody>
          <a:bodyPr wrap="none" anchor="ctr"/>
          <a:lstStyle/>
          <a:p>
            <a:endParaRPr lang="en-US"/>
          </a:p>
        </p:txBody>
      </p:sp>
      <p:sp>
        <p:nvSpPr>
          <p:cNvPr id="22535" name="Rectangle 7"/>
          <p:cNvSpPr>
            <a:spLocks noChangeArrowheads="1"/>
          </p:cNvSpPr>
          <p:nvPr/>
        </p:nvSpPr>
        <p:spPr bwMode="auto">
          <a:xfrm>
            <a:off x="838200" y="2438400"/>
            <a:ext cx="1219200" cy="2438400"/>
          </a:xfrm>
          <a:prstGeom prst="rect">
            <a:avLst/>
          </a:prstGeom>
          <a:solidFill>
            <a:schemeClr val="bg1"/>
          </a:solidFill>
          <a:ln w="9525">
            <a:noFill/>
            <a:miter lim="800000"/>
            <a:headEnd/>
            <a:tailEnd/>
          </a:ln>
        </p:spPr>
        <p:txBody>
          <a:bodyPr wrap="none" anchor="ctr"/>
          <a:lstStyle/>
          <a:p>
            <a:endParaRPr lang="en-US"/>
          </a:p>
        </p:txBody>
      </p:sp>
      <p:sp>
        <p:nvSpPr>
          <p:cNvPr id="22536" name="Rectangle 8"/>
          <p:cNvSpPr>
            <a:spLocks noChangeArrowheads="1"/>
          </p:cNvSpPr>
          <p:nvPr/>
        </p:nvSpPr>
        <p:spPr bwMode="auto">
          <a:xfrm>
            <a:off x="7086600" y="2286000"/>
            <a:ext cx="1219200" cy="2438400"/>
          </a:xfrm>
          <a:prstGeom prst="rect">
            <a:avLst/>
          </a:prstGeom>
          <a:solidFill>
            <a:schemeClr val="bg1"/>
          </a:solidFill>
          <a:ln w="9525">
            <a:noFill/>
            <a:miter lim="800000"/>
            <a:headEnd/>
            <a:tailEnd/>
          </a:ln>
        </p:spPr>
        <p:txBody>
          <a:bodyPr wrap="none" anchor="ctr"/>
          <a:lstStyle/>
          <a:p>
            <a:endParaRPr lang="en-US"/>
          </a:p>
        </p:txBody>
      </p:sp>
      <p:sp>
        <p:nvSpPr>
          <p:cNvPr id="22537" name="WordArt 9"/>
          <p:cNvSpPr>
            <a:spLocks noChangeArrowheads="1" noChangeShapeType="1" noTextEdit="1"/>
          </p:cNvSpPr>
          <p:nvPr/>
        </p:nvSpPr>
        <p:spPr bwMode="auto">
          <a:xfrm>
            <a:off x="838200" y="4800600"/>
            <a:ext cx="7477125" cy="1295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What type of commitment will</a:t>
            </a:r>
          </a:p>
          <a:p>
            <a:pPr algn="ctr"/>
            <a:r>
              <a:rPr lang="en-US" sz="3600" kern="10">
                <a:ln w="9525">
                  <a:solidFill>
                    <a:srgbClr val="000000"/>
                  </a:solidFill>
                  <a:round/>
                  <a:headEnd/>
                  <a:tailEnd/>
                </a:ln>
                <a:solidFill>
                  <a:srgbClr val="FF0000"/>
                </a:solidFill>
                <a:latin typeface="Arial Black"/>
              </a:rPr>
              <a:t>you make this year?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8915400" cy="1143000"/>
          </a:xfrm>
          <a:gradFill rotWithShape="1">
            <a:gsLst>
              <a:gs pos="0">
                <a:srgbClr val="FFFF66"/>
              </a:gs>
              <a:gs pos="100000">
                <a:srgbClr val="99FF99"/>
              </a:gs>
            </a:gsLst>
            <a:path path="shape">
              <a:fillToRect l="50000" t="50000" r="50000" b="50000"/>
            </a:path>
          </a:gradFill>
        </p:spPr>
        <p:txBody>
          <a:bodyPr/>
          <a:lstStyle/>
          <a:p>
            <a:r>
              <a:rPr lang="en-US" sz="3200" dirty="0" smtClean="0"/>
              <a:t>So…. Which level are you shooting for?</a:t>
            </a:r>
            <a:endParaRPr lang="en-US" sz="3200" dirty="0" smtClean="0">
              <a:latin typeface="Ravie" pitchFamily="82" charset="0"/>
            </a:endParaRPr>
          </a:p>
        </p:txBody>
      </p:sp>
      <p:sp>
        <p:nvSpPr>
          <p:cNvPr id="13315" name="Rectangle 3"/>
          <p:cNvSpPr>
            <a:spLocks noGrp="1" noChangeArrowheads="1"/>
          </p:cNvSpPr>
          <p:nvPr>
            <p:ph type="body" idx="1"/>
          </p:nvPr>
        </p:nvSpPr>
        <p:spPr/>
        <p:txBody>
          <a:bodyPr/>
          <a:lstStyle/>
          <a:p>
            <a:pPr>
              <a:buFontTx/>
              <a:buNone/>
            </a:pPr>
            <a:r>
              <a:rPr lang="en-US" sz="2800" dirty="0" smtClean="0">
                <a:latin typeface="Ravie" pitchFamily="82" charset="0"/>
              </a:rPr>
              <a:t>Exemplary Status: 40 Pts</a:t>
            </a:r>
          </a:p>
          <a:p>
            <a:pPr>
              <a:buFontTx/>
              <a:buNone/>
            </a:pPr>
            <a:r>
              <a:rPr lang="en-US" sz="2800" dirty="0" smtClean="0"/>
              <a:t>	You are extremely interested in </a:t>
            </a:r>
            <a:r>
              <a:rPr lang="en-US" sz="2800" dirty="0" smtClean="0"/>
              <a:t>attending a four year university </a:t>
            </a:r>
            <a:endParaRPr lang="en-US" sz="2800" dirty="0" smtClean="0"/>
          </a:p>
          <a:p>
            <a:pPr>
              <a:buFontTx/>
              <a:buNone/>
            </a:pPr>
            <a:r>
              <a:rPr lang="en-US" sz="2800" dirty="0" smtClean="0">
                <a:latin typeface="Ravie" pitchFamily="82" charset="0"/>
              </a:rPr>
              <a:t>Mastery Status: 30 Pts</a:t>
            </a:r>
          </a:p>
          <a:p>
            <a:pPr>
              <a:buFontTx/>
              <a:buNone/>
            </a:pPr>
            <a:r>
              <a:rPr lang="en-US" sz="2800" dirty="0" smtClean="0"/>
              <a:t>	You </a:t>
            </a:r>
            <a:r>
              <a:rPr lang="en-US" sz="2800" dirty="0" smtClean="0"/>
              <a:t>are considering a junior college </a:t>
            </a:r>
            <a:endParaRPr lang="en-US" sz="2800" dirty="0" smtClean="0"/>
          </a:p>
          <a:p>
            <a:pPr>
              <a:buFontTx/>
              <a:buNone/>
            </a:pPr>
            <a:r>
              <a:rPr lang="en-US" sz="2800" dirty="0" smtClean="0">
                <a:latin typeface="Ravie" pitchFamily="82" charset="0"/>
              </a:rPr>
              <a:t>Basic Status: 20 Pts</a:t>
            </a:r>
          </a:p>
          <a:p>
            <a:pPr>
              <a:buFontTx/>
              <a:buNone/>
            </a:pPr>
            <a:r>
              <a:rPr lang="en-US" sz="2800" dirty="0" smtClean="0"/>
              <a:t>	You are striving to be at grade-level, knowing your future is just around the corner.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9394" name="Picture 2" descr="http://jobsearchtech.about.com/library/graphics/block-letter-parts.gif"/>
          <p:cNvPicPr>
            <a:picLocks noChangeAspect="1" noChangeArrowheads="1"/>
          </p:cNvPicPr>
          <p:nvPr/>
        </p:nvPicPr>
        <p:blipFill>
          <a:blip r:embed="rId2" cstate="print"/>
          <a:srcRect/>
          <a:stretch>
            <a:fillRect/>
          </a:stretch>
        </p:blipFill>
        <p:spPr bwMode="auto">
          <a:xfrm>
            <a:off x="2286000" y="304800"/>
            <a:ext cx="4953000" cy="6324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What’s a GIIG?</a:t>
            </a:r>
          </a:p>
        </p:txBody>
      </p:sp>
      <p:graphicFrame>
        <p:nvGraphicFramePr>
          <p:cNvPr id="13315" name="Group 3"/>
          <p:cNvGraphicFramePr>
            <a:graphicFrameLocks noGrp="1"/>
          </p:cNvGraphicFramePr>
          <p:nvPr>
            <p:ph idx="1"/>
          </p:nvPr>
        </p:nvGraphicFramePr>
        <p:xfrm>
          <a:off x="457200" y="1600200"/>
          <a:ext cx="8229600" cy="4876800"/>
        </p:xfrm>
        <a:graphic>
          <a:graphicData uri="http://schemas.openxmlformats.org/drawingml/2006/table">
            <a:tbl>
              <a:tblPr/>
              <a:tblGrid>
                <a:gridCol w="1752600"/>
                <a:gridCol w="6477000"/>
              </a:tblGrid>
              <a:tr h="1377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Date &amp; 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Quickwrite/DOL/Focus Lesson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r h="3498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Ravie" pitchFamily="82" charset="0"/>
                        </a:rPr>
                        <a:t>GIIG Pledge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1371600"/>
          </a:xfrm>
        </p:spPr>
        <p:txBody>
          <a:bodyPr/>
          <a:lstStyle/>
          <a:p>
            <a:r>
              <a:rPr lang="en-US" dirty="0"/>
              <a:t>GIIG Pledge</a:t>
            </a:r>
          </a:p>
        </p:txBody>
      </p:sp>
      <p:sp>
        <p:nvSpPr>
          <p:cNvPr id="14339" name="Rectangle 3"/>
          <p:cNvSpPr>
            <a:spLocks noGrp="1" noChangeArrowheads="1"/>
          </p:cNvSpPr>
          <p:nvPr>
            <p:ph type="body" idx="1"/>
          </p:nvPr>
        </p:nvSpPr>
        <p:spPr>
          <a:xfrm>
            <a:off x="457200" y="1371600"/>
            <a:ext cx="8229600" cy="5105400"/>
          </a:xfrm>
        </p:spPr>
        <p:txBody>
          <a:bodyPr/>
          <a:lstStyle/>
          <a:p>
            <a:pPr>
              <a:lnSpc>
                <a:spcPct val="80000"/>
              </a:lnSpc>
              <a:buFontTx/>
              <a:buNone/>
            </a:pPr>
            <a:endParaRPr lang="en-US" sz="2000" dirty="0"/>
          </a:p>
          <a:p>
            <a:pPr>
              <a:lnSpc>
                <a:spcPct val="80000"/>
              </a:lnSpc>
              <a:buFontTx/>
              <a:buNone/>
            </a:pPr>
            <a:r>
              <a:rPr lang="en-US" sz="2000" dirty="0"/>
              <a:t>	</a:t>
            </a:r>
            <a:r>
              <a:rPr lang="en-US" sz="2400" dirty="0"/>
              <a:t>On </a:t>
            </a:r>
            <a:r>
              <a:rPr lang="en-US" sz="2400" dirty="0" smtClean="0"/>
              <a:t>Tuesday</a:t>
            </a:r>
            <a:r>
              <a:rPr lang="en-US" sz="2400" dirty="0"/>
              <a:t>, I will remember to quietly walk into language arts, smile and wave at </a:t>
            </a:r>
            <a:r>
              <a:rPr lang="en-US" sz="2400" dirty="0" smtClean="0"/>
              <a:t>Ms. Swank.</a:t>
            </a:r>
            <a:endParaRPr lang="en-US" sz="2400" dirty="0"/>
          </a:p>
          <a:p>
            <a:pPr>
              <a:lnSpc>
                <a:spcPct val="80000"/>
              </a:lnSpc>
              <a:buFontTx/>
              <a:buNone/>
            </a:pPr>
            <a:r>
              <a:rPr lang="en-US" sz="2400" dirty="0"/>
              <a:t> </a:t>
            </a:r>
          </a:p>
          <a:p>
            <a:pPr>
              <a:lnSpc>
                <a:spcPct val="80000"/>
              </a:lnSpc>
              <a:buFontTx/>
              <a:buNone/>
            </a:pPr>
            <a:r>
              <a:rPr lang="en-US" sz="2400" dirty="0"/>
              <a:t> 	I will also get out my GIIG handout, and sit down with it.</a:t>
            </a:r>
          </a:p>
          <a:p>
            <a:pPr>
              <a:lnSpc>
                <a:spcPct val="80000"/>
              </a:lnSpc>
              <a:buFontTx/>
              <a:buNone/>
            </a:pPr>
            <a:endParaRPr lang="en-US" sz="2400" dirty="0"/>
          </a:p>
          <a:p>
            <a:pPr>
              <a:lnSpc>
                <a:spcPct val="80000"/>
              </a:lnSpc>
              <a:buFontTx/>
              <a:buNone/>
            </a:pPr>
            <a:r>
              <a:rPr lang="en-US" sz="2400" dirty="0"/>
              <a:t>  	While waiting for instruction on how to do the GIIG, I will update </a:t>
            </a:r>
            <a:r>
              <a:rPr lang="en-US" sz="2400"/>
              <a:t>my </a:t>
            </a:r>
            <a:r>
              <a:rPr lang="en-US" sz="2400" smtClean="0"/>
              <a:t>Homework paper, </a:t>
            </a:r>
            <a:r>
              <a:rPr lang="en-US" sz="2400" dirty="0"/>
              <a:t>which will be shown on the PPT slide. I will do this all in silence.</a:t>
            </a:r>
          </a:p>
          <a:p>
            <a:pPr>
              <a:lnSpc>
                <a:spcPct val="80000"/>
              </a:lnSpc>
              <a:buFontTx/>
              <a:buNone/>
            </a:pPr>
            <a:endParaRPr lang="en-US" sz="2400" dirty="0"/>
          </a:p>
          <a:p>
            <a:pPr>
              <a:lnSpc>
                <a:spcPct val="80000"/>
              </a:lnSpc>
              <a:buFontTx/>
              <a:buNone/>
            </a:pPr>
            <a:r>
              <a:rPr lang="en-US" sz="2400" dirty="0"/>
              <a:t>Signed: ___________________</a:t>
            </a:r>
          </a:p>
          <a:p>
            <a:pPr>
              <a:lnSpc>
                <a:spcPct val="80000"/>
              </a:lnSpc>
              <a:buFontTx/>
              <a:buNone/>
            </a:pPr>
            <a:r>
              <a:rPr lang="en-US" sz="2000" i="1" dirty="0"/>
              <a:t>PS: I will miss you this weekend, </a:t>
            </a:r>
            <a:r>
              <a:rPr lang="en-US" sz="2000" i="1" dirty="0" smtClean="0"/>
              <a:t>Ms. Swank.</a:t>
            </a:r>
            <a:endParaRPr lang="en-US" sz="2000" i="1" dirty="0"/>
          </a:p>
        </p:txBody>
      </p:sp>
      <p:sp>
        <p:nvSpPr>
          <p:cNvPr id="14340" name="WordArt 4"/>
          <p:cNvSpPr>
            <a:spLocks noChangeArrowheads="1" noChangeShapeType="1" noTextEdit="1"/>
          </p:cNvSpPr>
          <p:nvPr/>
        </p:nvSpPr>
        <p:spPr bwMode="auto">
          <a:xfrm rot="-1645779">
            <a:off x="6010767" y="4485375"/>
            <a:ext cx="2224088" cy="1165225"/>
          </a:xfrm>
          <a:prstGeom prst="rect">
            <a:avLst/>
          </a:prstGeom>
        </p:spPr>
        <p:txBody>
          <a:bodyPr wrap="none" fromWordArt="1">
            <a:prstTxWarp prst="textPlain">
              <a:avLst>
                <a:gd name="adj" fmla="val 50000"/>
              </a:avLst>
            </a:prstTxWarp>
          </a:bodyPr>
          <a:lstStyle/>
          <a:p>
            <a:pPr algn="ctr"/>
            <a:r>
              <a:rPr lang="en-US" sz="2000" kern="10" dirty="0">
                <a:ln w="9525">
                  <a:solidFill>
                    <a:srgbClr val="000000"/>
                  </a:solidFill>
                  <a:round/>
                  <a:headEnd/>
                  <a:tailEnd/>
                </a:ln>
                <a:solidFill>
                  <a:srgbClr val="FF00FF"/>
                </a:solidFill>
                <a:latin typeface="Arial Black"/>
              </a:rPr>
              <a:t>Please, </a:t>
            </a:r>
          </a:p>
          <a:p>
            <a:pPr algn="ctr"/>
            <a:r>
              <a:rPr lang="en-US" sz="2000" kern="10" dirty="0">
                <a:ln w="9525">
                  <a:solidFill>
                    <a:srgbClr val="000000"/>
                  </a:solidFill>
                  <a:round/>
                  <a:headEnd/>
                  <a:tailEnd/>
                </a:ln>
                <a:solidFill>
                  <a:srgbClr val="FF00FF"/>
                </a:solidFill>
                <a:latin typeface="Arial Black"/>
              </a:rPr>
              <a:t>copy </a:t>
            </a:r>
            <a:r>
              <a:rPr lang="en-US" sz="2000" kern="10" dirty="0" smtClean="0">
                <a:ln w="9525">
                  <a:solidFill>
                    <a:srgbClr val="000000"/>
                  </a:solidFill>
                  <a:round/>
                  <a:headEnd/>
                  <a:tailEnd/>
                </a:ln>
                <a:solidFill>
                  <a:srgbClr val="FF00FF"/>
                </a:solidFill>
                <a:latin typeface="Arial Black"/>
              </a:rPr>
              <a:t>in your notebook </a:t>
            </a:r>
            <a:r>
              <a:rPr lang="en-US" sz="2000" kern="10" dirty="0">
                <a:ln w="9525">
                  <a:solidFill>
                    <a:srgbClr val="000000"/>
                  </a:solidFill>
                  <a:round/>
                  <a:headEnd/>
                  <a:tailEnd/>
                </a:ln>
                <a:solidFill>
                  <a:srgbClr val="FF00FF"/>
                </a:solidFill>
                <a:latin typeface="Arial Black"/>
              </a:rPr>
              <a:t>&amp; sign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What’s a GIIG?</a:t>
            </a:r>
          </a:p>
        </p:txBody>
      </p:sp>
      <p:graphicFrame>
        <p:nvGraphicFramePr>
          <p:cNvPr id="15363" name="Group 3"/>
          <p:cNvGraphicFramePr>
            <a:graphicFrameLocks noGrp="1"/>
          </p:cNvGraphicFramePr>
          <p:nvPr>
            <p:ph idx="1"/>
            <p:extLst>
              <p:ext uri="{D42A27DB-BD31-4B8C-83A1-F6EECF244321}">
                <p14:modId xmlns="" xmlns:p14="http://schemas.microsoft.com/office/powerpoint/2010/main" val="1596485637"/>
              </p:ext>
            </p:extLst>
          </p:nvPr>
        </p:nvGraphicFramePr>
        <p:xfrm>
          <a:off x="457200" y="1600200"/>
          <a:ext cx="8229600" cy="4876800"/>
        </p:xfrm>
        <a:graphic>
          <a:graphicData uri="http://schemas.openxmlformats.org/drawingml/2006/table">
            <a:tbl>
              <a:tblPr/>
              <a:tblGrid>
                <a:gridCol w="1752600"/>
                <a:gridCol w="6477000"/>
              </a:tblGrid>
              <a:tr h="1377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Date &amp; 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Quickwrite/DOL/Focus Lesson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r h="3498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Ravie" pitchFamily="82" charset="0"/>
                        </a:rPr>
                        <a:t>GIIG Pledge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On Tuesday, I will remember to quietly walk into language arts, smile and wave at Ms. Swank.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 will also get out my GIIG handout, and sit down with 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While waiting for instruction on how to do the GIIG, I will update my Homework paper, which will be shown on the PPT slide. I will do this all in silence.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Signed: ___________________</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PS: I will miss you this weekend, Ms. Swank.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http://www.youtube.com/watch?v=9d_fd65IVzQ&amp;feature=related</a:t>
            </a:r>
            <a:endParaRPr lang="en-US" dirty="0"/>
          </a:p>
        </p:txBody>
      </p:sp>
      <p:sp>
        <p:nvSpPr>
          <p:cNvPr id="3" name="Table Placeholder 2"/>
          <p:cNvSpPr>
            <a:spLocks noGrp="1"/>
          </p:cNvSpPr>
          <p:nvPr>
            <p:ph type="tbl" idx="1"/>
          </p:nvPr>
        </p:nvSpPr>
        <p:spPr/>
      </p:sp>
      <p:sp>
        <p:nvSpPr>
          <p:cNvPr id="4" name="Rectangle 3"/>
          <p:cNvSpPr/>
          <p:nvPr/>
        </p:nvSpPr>
        <p:spPr>
          <a:xfrm>
            <a:off x="2286000" y="3105835"/>
            <a:ext cx="4572000" cy="646331"/>
          </a:xfrm>
          <a:prstGeom prst="rect">
            <a:avLst/>
          </a:prstGeom>
        </p:spPr>
        <p:txBody>
          <a:bodyPr>
            <a:spAutoFit/>
          </a:bodyPr>
          <a:lstStyle/>
          <a:p>
            <a:r>
              <a:rPr lang="en-US" dirty="0" smtClean="0">
                <a:hlinkClick r:id="rId3"/>
              </a:rPr>
              <a:t>http://www.youtube.com/watch?v=enArghMlkWY&amp;feature=fvwrel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1706562"/>
          </a:xfrm>
        </p:spPr>
        <p:txBody>
          <a:bodyPr/>
          <a:lstStyle/>
          <a:p>
            <a:pPr algn="l"/>
            <a:r>
              <a:rPr lang="en-US" sz="3200" smtClean="0"/>
              <a:t>So, you know the expectations.</a:t>
            </a:r>
            <a:br>
              <a:rPr lang="en-US" sz="3200" smtClean="0"/>
            </a:br>
            <a:r>
              <a:rPr lang="en-US" sz="3200" smtClean="0"/>
              <a:t>What I know is that life is about choices…</a:t>
            </a:r>
          </a:p>
        </p:txBody>
      </p:sp>
      <p:sp>
        <p:nvSpPr>
          <p:cNvPr id="6147" name="Content Placeholder 2"/>
          <p:cNvSpPr>
            <a:spLocks noGrp="1"/>
          </p:cNvSpPr>
          <p:nvPr>
            <p:ph idx="1"/>
          </p:nvPr>
        </p:nvSpPr>
        <p:spPr>
          <a:xfrm>
            <a:off x="457200" y="1828800"/>
            <a:ext cx="8229600" cy="4297363"/>
          </a:xfrm>
        </p:spPr>
        <p:txBody>
          <a:bodyPr/>
          <a:lstStyle/>
          <a:p>
            <a:pPr marL="514350" indent="-514350"/>
            <a:r>
              <a:rPr lang="en-US" smtClean="0"/>
              <a:t>On a piece of paper, write down:</a:t>
            </a:r>
          </a:p>
          <a:p>
            <a:pPr marL="514350" indent="-514350">
              <a:buFontTx/>
              <a:buAutoNum type="arabicPeriod"/>
            </a:pPr>
            <a:r>
              <a:rPr lang="en-US" smtClean="0"/>
              <a:t>I have to _________________________.</a:t>
            </a:r>
          </a:p>
          <a:p>
            <a:pPr marL="514350" indent="-514350">
              <a:buFontTx/>
              <a:buAutoNum type="arabicPeriod"/>
            </a:pPr>
            <a:r>
              <a:rPr lang="en-US" smtClean="0"/>
              <a:t>I can’t ___________________________.</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1872</Words>
  <Application>Microsoft Office PowerPoint</Application>
  <PresentationFormat>On-screen Show (4:3)</PresentationFormat>
  <Paragraphs>432</Paragraphs>
  <Slides>47</Slides>
  <Notes>0</Notes>
  <HiddenSlides>0</HiddenSlides>
  <MMClips>1</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Student Planner…</vt:lpstr>
      <vt:lpstr>What’s a GIIG?</vt:lpstr>
      <vt:lpstr>What’s a GIIG?</vt:lpstr>
      <vt:lpstr>GIIG Pledge</vt:lpstr>
      <vt:lpstr>What’s a GIIG?</vt:lpstr>
      <vt:lpstr>http://www.youtube.com/watch?v=9d_fd65IVzQ&amp;feature=related</vt:lpstr>
      <vt:lpstr>So, you know the expectations. What I know is that life is about choices…</vt:lpstr>
      <vt:lpstr>Slide 10</vt:lpstr>
      <vt:lpstr>Slide 11</vt:lpstr>
      <vt:lpstr>Clock Activity</vt:lpstr>
      <vt:lpstr> Costa Questions Level 1</vt:lpstr>
      <vt:lpstr>Slide 14</vt:lpstr>
      <vt:lpstr> Costa Questions Level 2</vt:lpstr>
      <vt:lpstr>Slide 16</vt:lpstr>
      <vt:lpstr> Costa Questions Level 3</vt:lpstr>
      <vt:lpstr>Slide 18</vt:lpstr>
      <vt:lpstr>Slide 19</vt:lpstr>
      <vt:lpstr>Wacky  Tuesday</vt:lpstr>
      <vt:lpstr>Word-Bank Week # 1 Your name: _____________                                              Period: __</vt:lpstr>
      <vt:lpstr>Portfolio Task</vt:lpstr>
      <vt:lpstr>Remember the Clock Activity?</vt:lpstr>
      <vt:lpstr>Short Story Cornell Notes</vt:lpstr>
      <vt:lpstr>Short Story Cornell Notes</vt:lpstr>
      <vt:lpstr>Slide 26</vt:lpstr>
      <vt:lpstr>After reading today’s story, create…</vt:lpstr>
      <vt:lpstr>Slide 28</vt:lpstr>
      <vt:lpstr>The Waters of Babylon Your name: _______________________                 Period: _____</vt:lpstr>
      <vt:lpstr>The Waters of Babylon  Your name: _______________________                 Period: _____</vt:lpstr>
      <vt:lpstr>The Waters of Babylon   Your name: _______________________                 Period: _____</vt:lpstr>
      <vt:lpstr> Costa Questions Level 1</vt:lpstr>
      <vt:lpstr> Costa Questions Level 2</vt:lpstr>
      <vt:lpstr> Costa Questions Level 3</vt:lpstr>
      <vt:lpstr>Wacky  Tuesday</vt:lpstr>
      <vt:lpstr>Where Do You Want to Fall?</vt:lpstr>
      <vt:lpstr>   There once were 4 students…         who came in as a         made a commitment to      the outcome was</vt:lpstr>
      <vt:lpstr>   There once were 4 students…         who came in as a         made a commitment to      the outcome was</vt:lpstr>
      <vt:lpstr>   There once were 4 students…         who came in as a         made a commitment to      the outcome was</vt:lpstr>
      <vt:lpstr>   There once were 4 students…         who came in as a         made a commitment to      the outcome was</vt:lpstr>
      <vt:lpstr>Now for the extreme other side…</vt:lpstr>
      <vt:lpstr>Question 3 (Suggested time—40 minutes.  This question counts as one-third of the total essay section score.) In a literary work, a minor character, often known as a foil, possesses traits that emphasize, by contrast or comparison, the distinctive characteristics and qualities of the main character. For example, the ideas or behavior of the minor character might be used to highlight the weaknesses or strengths of the main character. Choose a novel or play in which a minor character serves as a foil to a main character. Then write an essay in which you analyze how the relation between the minor character and the major character illuminates the meaning of the work. You may choose a work from the list below or another appropriate novel or play of similar literary quality. Do not merely summarize the plot. </vt:lpstr>
      <vt:lpstr>Slide 43</vt:lpstr>
      <vt:lpstr>Weekly Reading Log</vt:lpstr>
      <vt:lpstr>Slide 45</vt:lpstr>
      <vt:lpstr>So…. Which level are you shooting for?</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dc:creator>
  <cp:lastModifiedBy>Mark</cp:lastModifiedBy>
  <cp:revision>18</cp:revision>
  <dcterms:created xsi:type="dcterms:W3CDTF">2012-08-27T01:27:41Z</dcterms:created>
  <dcterms:modified xsi:type="dcterms:W3CDTF">2012-08-27T04:22:22Z</dcterms:modified>
</cp:coreProperties>
</file>