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314" r:id="rId2"/>
    <p:sldId id="316" r:id="rId3"/>
    <p:sldId id="402" r:id="rId4"/>
    <p:sldId id="406" r:id="rId5"/>
    <p:sldId id="467" r:id="rId6"/>
    <p:sldId id="323" r:id="rId7"/>
    <p:sldId id="404" r:id="rId8"/>
    <p:sldId id="405" r:id="rId9"/>
    <p:sldId id="407" r:id="rId10"/>
    <p:sldId id="408" r:id="rId11"/>
    <p:sldId id="409" r:id="rId12"/>
    <p:sldId id="410" r:id="rId13"/>
    <p:sldId id="417" r:id="rId14"/>
    <p:sldId id="412" r:id="rId15"/>
    <p:sldId id="414" r:id="rId16"/>
    <p:sldId id="413" r:id="rId17"/>
    <p:sldId id="324" r:id="rId18"/>
    <p:sldId id="433" r:id="rId19"/>
    <p:sldId id="434" r:id="rId20"/>
    <p:sldId id="455" r:id="rId21"/>
    <p:sldId id="435" r:id="rId22"/>
    <p:sldId id="436" r:id="rId23"/>
    <p:sldId id="437" r:id="rId24"/>
    <p:sldId id="438" r:id="rId25"/>
    <p:sldId id="439" r:id="rId26"/>
    <p:sldId id="440" r:id="rId27"/>
    <p:sldId id="418" r:id="rId28"/>
    <p:sldId id="419" r:id="rId29"/>
    <p:sldId id="420" r:id="rId30"/>
    <p:sldId id="421" r:id="rId31"/>
    <p:sldId id="422" r:id="rId32"/>
    <p:sldId id="423" r:id="rId33"/>
    <p:sldId id="424" r:id="rId34"/>
    <p:sldId id="425" r:id="rId35"/>
    <p:sldId id="426" r:id="rId36"/>
    <p:sldId id="427" r:id="rId37"/>
    <p:sldId id="428" r:id="rId38"/>
    <p:sldId id="429" r:id="rId39"/>
    <p:sldId id="430" r:id="rId40"/>
    <p:sldId id="348" r:id="rId41"/>
    <p:sldId id="349" r:id="rId42"/>
    <p:sldId id="431" r:id="rId43"/>
    <p:sldId id="351" r:id="rId44"/>
    <p:sldId id="352" r:id="rId45"/>
    <p:sldId id="353" r:id="rId46"/>
    <p:sldId id="354" r:id="rId47"/>
    <p:sldId id="362" r:id="rId48"/>
    <p:sldId id="481" r:id="rId49"/>
    <p:sldId id="355" r:id="rId50"/>
    <p:sldId id="477" r:id="rId51"/>
    <p:sldId id="378" r:id="rId52"/>
    <p:sldId id="416" r:id="rId53"/>
    <p:sldId id="360" r:id="rId54"/>
    <p:sldId id="479" r:id="rId55"/>
    <p:sldId id="480" r:id="rId56"/>
    <p:sldId id="364" r:id="rId57"/>
    <p:sldId id="365" r:id="rId58"/>
    <p:sldId id="366" r:id="rId59"/>
    <p:sldId id="367" r:id="rId60"/>
    <p:sldId id="466" r:id="rId61"/>
    <p:sldId id="465" r:id="rId62"/>
    <p:sldId id="369" r:id="rId63"/>
    <p:sldId id="370" r:id="rId64"/>
    <p:sldId id="371" r:id="rId65"/>
    <p:sldId id="372" r:id="rId66"/>
    <p:sldId id="373" r:id="rId67"/>
    <p:sldId id="374" r:id="rId68"/>
    <p:sldId id="375" r:id="rId69"/>
    <p:sldId id="377" r:id="rId70"/>
    <p:sldId id="441" r:id="rId71"/>
    <p:sldId id="478" r:id="rId72"/>
    <p:sldId id="442" r:id="rId73"/>
    <p:sldId id="443" r:id="rId74"/>
    <p:sldId id="444" r:id="rId75"/>
    <p:sldId id="381" r:id="rId76"/>
    <p:sldId id="382" r:id="rId77"/>
    <p:sldId id="445" r:id="rId78"/>
    <p:sldId id="446" r:id="rId79"/>
    <p:sldId id="387" r:id="rId80"/>
    <p:sldId id="388" r:id="rId81"/>
    <p:sldId id="447" r:id="rId82"/>
    <p:sldId id="448" r:id="rId83"/>
    <p:sldId id="449" r:id="rId84"/>
    <p:sldId id="453" r:id="rId85"/>
    <p:sldId id="459" r:id="rId86"/>
    <p:sldId id="458" r:id="rId87"/>
    <p:sldId id="460" r:id="rId88"/>
    <p:sldId id="461" r:id="rId89"/>
    <p:sldId id="462" r:id="rId90"/>
    <p:sldId id="463" r:id="rId91"/>
    <p:sldId id="454" r:id="rId92"/>
    <p:sldId id="471" r:id="rId93"/>
    <p:sldId id="472" r:id="rId94"/>
    <p:sldId id="475" r:id="rId95"/>
    <p:sldId id="476" r:id="rId96"/>
    <p:sldId id="450" r:id="rId97"/>
    <p:sldId id="451" r:id="rId98"/>
    <p:sldId id="456" r:id="rId99"/>
    <p:sldId id="457" r:id="rId10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90099"/>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21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37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9133258-9F7C-4AB7-A730-978D1B90488B}" type="datetimeFigureOut">
              <a:rPr lang="en-US"/>
              <a:pPr>
                <a:defRPr/>
              </a:pPr>
              <a:t>8/20/2012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0B92E001-0C08-4BB5-A9D9-70776C699258}" type="slidenum">
              <a:rPr lang="en-US"/>
              <a:pPr>
                <a:defRPr/>
              </a:pPr>
              <a:t>‹#›</a:t>
            </a:fld>
            <a:endParaRPr lang="en-US"/>
          </a:p>
        </p:txBody>
      </p:sp>
    </p:spTree>
    <p:extLst>
      <p:ext uri="{BB962C8B-B14F-4D97-AF65-F5344CB8AC3E}">
        <p14:creationId xmlns="" xmlns:p14="http://schemas.microsoft.com/office/powerpoint/2010/main" val="37186797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0A5C5A-991E-4F85-B16D-8F6380FB77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CF1AA4-13C9-49B5-9E6C-02DB15E9EF4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859434-2A0B-4C4A-A928-4BABD466A77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0169133-9030-4822-B973-5C2C3434DD3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E449A1-ABFB-4376-82A9-2A70703F2C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45AE25-F759-4160-9B52-1DCEE3E7D08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8B6527-F5B8-45B3-8207-8B1FA194A1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B918265-B611-4411-AE87-319D8E452D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748C25-0D80-4ABC-96A7-3A812EF0D9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E87C0D-2A1F-4FD9-AD50-675A8296E78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9DEDAD-2B43-4ED1-B167-2AC6F3B44A4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948BDC-5AF8-4BD6-8781-61796465141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F67EB05-9C20-4D2E-AE05-6D9E4113A5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Documents%20and%20Settings\Ann%20Taylor\My%20Music\India.Arie\Acoustic%20Soul\05%20Strength,%20Courage,%20&amp;%20Wisdom.wma"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png"/><Relationship Id="rId2" Type="http://schemas.openxmlformats.org/officeDocument/2006/relationships/audio" Target="file:///C:\Documents%20and%20Settings\Ann%20Taylor\Local%20Settings\Temporary%20Internet%20Files\Content.IE5\5B1KREUJ\MS900074319%5b1%5d.mid" TargetMode="External"/><Relationship Id="rId1" Type="http://schemas.openxmlformats.org/officeDocument/2006/relationships/audio" Target="file:///C:\Documents%20and%20Settings\Ann%20Taylor\Local%20Settings\Temporary%20Internet%20Files\Content.IE5\5B1KREUJ\MS900074250%5b1%5d.mid" TargetMode="External"/><Relationship Id="rId6" Type="http://schemas.openxmlformats.org/officeDocument/2006/relationships/image" Target="../media/image17.jpeg"/><Relationship Id="rId5" Type="http://schemas.openxmlformats.org/officeDocument/2006/relationships/slideLayout" Target="../slideLayouts/slideLayout2.xml"/><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image" Target="http://images-partners.google.com/images?q=tbn:c_fGHvuJY0YsJM::4and20blackbirds.files.wordpress.com/2009/05/bugs-bunny.jpg"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http://images-partners.google.com/images?q=tbn:Lb-8JEMLKsP5UM::adegarcia.files.wordpress.com/2009/07/bugs-bunny-neener.jpg" TargetMode="External"/><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3" Type="http://schemas.openxmlformats.org/officeDocument/2006/relationships/image" Target="http://images-partners.google.com/images?q=tbn:c_fGHvuJY0YsJM::4and20blackbirds.files.wordpress.com/2009/05/bugs-bunny.jpg" TargetMode="External"/><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http://images-partners.google.com/images?q=tbn:Lb-8JEMLKsP5UM::adegarcia.files.wordpress.com/2009/07/bugs-bunny-neener.jpg" TargetMode="External"/><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4.wav"/><Relationship Id="rId1" Type="http://schemas.openxmlformats.org/officeDocument/2006/relationships/audio" Target="../media/audio3.wav"/><Relationship Id="rId5" Type="http://schemas.openxmlformats.org/officeDocument/2006/relationships/image" Target="../media/image2.png"/><Relationship Id="rId4" Type="http://schemas.openxmlformats.org/officeDocument/2006/relationships/image" Target="../media/image8.gif"/></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audio" Target="file:///C:\Documents%20and%20Settings\Ann%20Taylor\My%20Music\Jack%20Johnson\On%20and%20On\01%20Times%20Like%20These.wma" TargetMode="Externa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http://www.cde.ca.gov/ta/tg/hs/documents/studyela08sec6.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Documents%20and%20Settings\Ann%20Taylor\My%20Music\Van%20Morrison\Back%20on%20Top\01%20Goin'%20Down%20Geneva.wma" TargetMode="External"/><Relationship Id="rId1" Type="http://schemas.openxmlformats.org/officeDocument/2006/relationships/audio" Target="file:///C:\Documents%20and%20Settings\Ann%20Taylor\Local%20Settings\Temporary%20Internet%20Files\Content.IE5\5B1KREUJ\MS900074319%5b1%5d.mid"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Documents%20and%20Settings\Ann%20Taylor\My%20Music\Jack%20Johnson\On%20and%20On\01%20Times%20Like%20These.wma"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arcamax.com/newspics/12/1277/127719.gi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png"/><Relationship Id="rId7" Type="http://schemas.openxmlformats.org/officeDocument/2006/relationships/image" Target="http://images-partners.google.com/images?q=tbn:c_fGHvuJY0YsJM::4and20blackbirds.files.wordpress.com/2009/05/bugs-bunny.jpg" TargetMode="External"/><Relationship Id="rId2" Type="http://schemas.openxmlformats.org/officeDocument/2006/relationships/slideLayout" Target="../slideLayouts/slideLayout6.xml"/><Relationship Id="rId1" Type="http://schemas.openxmlformats.org/officeDocument/2006/relationships/audio" Target="file:///C:\Documents%20and%20Settings\Ann%20Taylor\My%20Music\Unknown%20Artist\Itunes%20downloads\03%20Track%203.wma" TargetMode="External"/><Relationship Id="rId6" Type="http://schemas.openxmlformats.org/officeDocument/2006/relationships/image" Target="../media/image18.jpeg"/><Relationship Id="rId5" Type="http://schemas.openxmlformats.org/officeDocument/2006/relationships/image" Target="../media/image23.png"/><Relationship Id="rId4" Type="http://schemas.openxmlformats.org/officeDocument/2006/relationships/hyperlink" Target="http://www.arcamax.com/newspics/12/1276/127606.gif" TargetMode="External"/><Relationship Id="rId9" Type="http://schemas.openxmlformats.org/officeDocument/2006/relationships/image" Target="http://images-partners.google.com/images?q=tbn:Lb-8JEMLKsP5UM::adegarcia.files.wordpress.com/2009/07/bugs-bunny-neener.jpg"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arcamax.com/newspics/12/1283/128313.gi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http://images-partners.google.com/images?q=tbn:c_fGHvuJY0YsJM::4and20blackbirds.files.wordpress.com/2009/05/bugs-bunny.jpg"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http://images-partners.google.com/images?q=tbn:Lb-8JEMLKsP5UM::adegarcia.files.wordpress.com/2009/07/bugs-bunny-neener.jpg" TargetMode="External"/><Relationship Id="rId4" Type="http://schemas.openxmlformats.org/officeDocument/2006/relationships/image" Target="../media/image19.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audio" Target="file:///C:\Documents%20and%20Settings\Ann%20Taylor\Local%20Settings\Temporary%20Internet%20Files\Content.IE5\LUN6KJSA\MS900441652%5b1%5d.wav" TargetMode="Externa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http://images-partners.google.com/images?q=tbn:c_fGHvuJY0YsJM::4and20blackbirds.files.wordpress.com/2009/05/bugs-bunny.jpg"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audio" Target="../media/audio5.wav"/></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audio" Target="../media/audio5.wav"/></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audio" Target="../media/audio5.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audio" Target="../media/audio5.wav"/></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6.xml"/><Relationship Id="rId1" Type="http://schemas.openxmlformats.org/officeDocument/2006/relationships/audio" Target="file:///C:\Documents%20and%20Settings\Ann%20Taylor\Local%20Settings\Temporary%20Internet%20Files\Content.IE5\LUN6KJSA\MS900065452%5b1%5d.mid" TargetMode="External"/><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slideLayout" Target="../slideLayouts/slideLayout4.xml"/><Relationship Id="rId1" Type="http://schemas.openxmlformats.org/officeDocument/2006/relationships/audio" Target="file:///C:\Documents%20and%20Settings\Ann%20Taylor\My%20Music\Unknown%20Artist\Unknown%20Album%20(5-13-2010%209-22-39%20AM)\10%20Track%2010.wma" TargetMode="External"/><Relationship Id="rId6" Type="http://schemas.openxmlformats.org/officeDocument/2006/relationships/image" Target="../media/image2.png"/><Relationship Id="rId5" Type="http://schemas.openxmlformats.org/officeDocument/2006/relationships/image" Target="../media/image30.jpeg"/><Relationship Id="rId4" Type="http://schemas.openxmlformats.org/officeDocument/2006/relationships/image" Target="../media/image31.gi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arcamax.comhttp/www.arcamax.com/newspics/9/945/94526.gif"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1295400"/>
          <a:ext cx="7924800" cy="5711190"/>
        </p:xfrm>
        <a:graphic>
          <a:graphicData uri="http://schemas.openxmlformats.org/drawingml/2006/table">
            <a:tbl>
              <a:tblPr firstRow="1" bandRow="1">
                <a:tableStyleId>{5940675A-B579-460E-94D1-54222C63F5DA}</a:tableStyleId>
              </a:tblPr>
              <a:tblGrid>
                <a:gridCol w="1584960"/>
                <a:gridCol w="1584960"/>
                <a:gridCol w="1584960"/>
                <a:gridCol w="1584960"/>
                <a:gridCol w="1584960"/>
              </a:tblGrid>
              <a:tr h="1314450">
                <a:tc>
                  <a:txBody>
                    <a:bodyPr/>
                    <a:lstStyle/>
                    <a:p>
                      <a:r>
                        <a:rPr lang="en-US" sz="1000" dirty="0" smtClean="0">
                          <a:latin typeface="Algerian" pitchFamily="82" charset="0"/>
                        </a:rPr>
                        <a:t>8</a:t>
                      </a:r>
                    </a:p>
                    <a:p>
                      <a:r>
                        <a:rPr lang="en-US" sz="1000" dirty="0" err="1" smtClean="0">
                          <a:latin typeface="Algerian" pitchFamily="82" charset="0"/>
                        </a:rPr>
                        <a:t>Wkday</a:t>
                      </a:r>
                      <a:endParaRPr lang="en-US" sz="1000" dirty="0">
                        <a:latin typeface="Algerian" pitchFamily="82" charset="0"/>
                      </a:endParaRPr>
                    </a:p>
                  </a:txBody>
                  <a:tcPr/>
                </a:tc>
                <a:tc>
                  <a:txBody>
                    <a:bodyPr/>
                    <a:lstStyle/>
                    <a:p>
                      <a:r>
                        <a:rPr lang="en-US" sz="1000" dirty="0" smtClean="0">
                          <a:latin typeface="Algerian" pitchFamily="82" charset="0"/>
                        </a:rPr>
                        <a:t>9</a:t>
                      </a:r>
                    </a:p>
                    <a:p>
                      <a:r>
                        <a:rPr lang="en-US" sz="1000" dirty="0" err="1" smtClean="0">
                          <a:latin typeface="Algerian" pitchFamily="82" charset="0"/>
                        </a:rPr>
                        <a:t>Wkday</a:t>
                      </a:r>
                      <a:endParaRPr lang="en-US" sz="1000" dirty="0" smtClean="0">
                        <a:latin typeface="Algerian" pitchFamily="82" charset="0"/>
                      </a:endParaRPr>
                    </a:p>
                    <a:p>
                      <a:endParaRPr lang="en-US" sz="1000" dirty="0" smtClean="0">
                        <a:latin typeface="Algerian" pitchFamily="82" charset="0"/>
                      </a:endParaRPr>
                    </a:p>
                    <a:p>
                      <a:r>
                        <a:rPr lang="en-US" sz="1000" dirty="0" smtClean="0">
                          <a:latin typeface="Algerian" pitchFamily="82" charset="0"/>
                        </a:rPr>
                        <a:t>Get kids signed up for</a:t>
                      </a:r>
                      <a:r>
                        <a:rPr lang="en-US" sz="1000" baseline="0" dirty="0" smtClean="0">
                          <a:latin typeface="Algerian" pitchFamily="82" charset="0"/>
                        </a:rPr>
                        <a:t> STAR! ASAP</a:t>
                      </a:r>
                    </a:p>
                    <a:p>
                      <a:r>
                        <a:rPr lang="en-US" sz="1000" baseline="0" dirty="0" smtClean="0">
                          <a:latin typeface="Algerian" pitchFamily="82" charset="0"/>
                        </a:rPr>
                        <a:t>Internet agreement???</a:t>
                      </a:r>
                      <a:endParaRPr lang="en-US" sz="1000" dirty="0" smtClean="0">
                        <a:latin typeface="Algerian" pitchFamily="82" charset="0"/>
                      </a:endParaRPr>
                    </a:p>
                    <a:p>
                      <a:endParaRPr lang="en-US" sz="1000" dirty="0">
                        <a:latin typeface="Algerian" pitchFamily="82" charset="0"/>
                      </a:endParaRPr>
                    </a:p>
                  </a:txBody>
                  <a:tcPr/>
                </a:tc>
                <a:tc>
                  <a:txBody>
                    <a:bodyPr/>
                    <a:lstStyle/>
                    <a:p>
                      <a:r>
                        <a:rPr lang="en-US" sz="1000" dirty="0" smtClean="0"/>
                        <a:t>10</a:t>
                      </a:r>
                    </a:p>
                    <a:p>
                      <a:r>
                        <a:rPr lang="en-US" sz="1000" dirty="0" smtClean="0"/>
                        <a:t>Welcome!</a:t>
                      </a:r>
                      <a:r>
                        <a:rPr lang="en-US" sz="1000" baseline="0" dirty="0" smtClean="0"/>
                        <a:t> </a:t>
                      </a:r>
                    </a:p>
                    <a:p>
                      <a:r>
                        <a:rPr lang="en-US" sz="1000" baseline="0" dirty="0" smtClean="0"/>
                        <a:t>Seat assignments</a:t>
                      </a:r>
                    </a:p>
                    <a:p>
                      <a:r>
                        <a:rPr lang="en-US" sz="1000" baseline="0" dirty="0" smtClean="0"/>
                        <a:t>How do you take notes? Smile for the camera!</a:t>
                      </a:r>
                      <a:endParaRPr lang="en-US" sz="1000" dirty="0"/>
                    </a:p>
                  </a:txBody>
                  <a:tcPr/>
                </a:tc>
                <a:tc>
                  <a:txBody>
                    <a:bodyPr/>
                    <a:lstStyle/>
                    <a:p>
                      <a:r>
                        <a:rPr lang="en-US" sz="1000" dirty="0" smtClean="0"/>
                        <a:t>11</a:t>
                      </a:r>
                    </a:p>
                    <a:p>
                      <a:r>
                        <a:rPr lang="en-US" sz="1000" dirty="0" smtClean="0"/>
                        <a:t> Fact VS Fiction</a:t>
                      </a:r>
                      <a:r>
                        <a:rPr lang="en-US" sz="1000" baseline="0" dirty="0" smtClean="0"/>
                        <a:t> activity with Cornell Notes</a:t>
                      </a:r>
                    </a:p>
                    <a:p>
                      <a:r>
                        <a:rPr lang="en-US" sz="1000" baseline="0" dirty="0" smtClean="0"/>
                        <a:t>Parent Letter</a:t>
                      </a:r>
                    </a:p>
                    <a:p>
                      <a:r>
                        <a:rPr lang="en-US" sz="1000" baseline="0" dirty="0" smtClean="0"/>
                        <a:t>Movie Waiver</a:t>
                      </a:r>
                      <a:endParaRPr lang="en-US" sz="1000" dirty="0"/>
                    </a:p>
                  </a:txBody>
                  <a:tcPr/>
                </a:tc>
                <a:tc>
                  <a:txBody>
                    <a:bodyPr/>
                    <a:lstStyle/>
                    <a:p>
                      <a:r>
                        <a:rPr lang="en-US" sz="1000" dirty="0" smtClean="0"/>
                        <a:t>12</a:t>
                      </a:r>
                    </a:p>
                    <a:p>
                      <a:r>
                        <a:rPr lang="en-US" sz="1000" dirty="0" smtClean="0"/>
                        <a:t>Parent Love Letter, continue</a:t>
                      </a:r>
                      <a:r>
                        <a:rPr lang="en-US" sz="1000" baseline="0" dirty="0" smtClean="0"/>
                        <a:t> fact </a:t>
                      </a:r>
                      <a:r>
                        <a:rPr lang="en-US" sz="1000" baseline="0" dirty="0" err="1" smtClean="0"/>
                        <a:t>vs</a:t>
                      </a:r>
                      <a:r>
                        <a:rPr lang="en-US" sz="1000" baseline="0" dirty="0" smtClean="0"/>
                        <a:t> fiction</a:t>
                      </a:r>
                      <a:endParaRPr lang="en-US" sz="1000" dirty="0"/>
                    </a:p>
                  </a:txBody>
                  <a:tcPr/>
                </a:tc>
              </a:tr>
              <a:tr h="1314450">
                <a:tc>
                  <a:txBody>
                    <a:bodyPr/>
                    <a:lstStyle/>
                    <a:p>
                      <a:r>
                        <a:rPr lang="en-US" sz="1000" dirty="0" smtClean="0"/>
                        <a:t>15</a:t>
                      </a:r>
                    </a:p>
                    <a:p>
                      <a:r>
                        <a:rPr lang="en-US" sz="1000" dirty="0" smtClean="0"/>
                        <a:t>Continue w/</a:t>
                      </a:r>
                      <a:r>
                        <a:rPr lang="en-US" sz="1000" baseline="0" dirty="0" smtClean="0"/>
                        <a:t> Fact </a:t>
                      </a:r>
                      <a:r>
                        <a:rPr lang="en-US" sz="1000" baseline="0" dirty="0" err="1" smtClean="0"/>
                        <a:t>vs</a:t>
                      </a:r>
                      <a:r>
                        <a:rPr lang="en-US" sz="1000" baseline="0" dirty="0" smtClean="0"/>
                        <a:t> Fiction activity &amp; summary w/ </a:t>
                      </a:r>
                      <a:r>
                        <a:rPr lang="en-US" sz="1000" baseline="0" dirty="0" err="1" smtClean="0"/>
                        <a:t>cornell</a:t>
                      </a:r>
                      <a:r>
                        <a:rPr lang="en-US" sz="1000" baseline="0" dirty="0" smtClean="0"/>
                        <a:t> notes due</a:t>
                      </a:r>
                    </a:p>
                    <a:p>
                      <a:r>
                        <a:rPr lang="en-US" sz="1000" baseline="0" dirty="0" smtClean="0"/>
                        <a:t>Collect early love letters and portfolios</a:t>
                      </a:r>
                    </a:p>
                    <a:p>
                      <a:endParaRPr lang="en-US" sz="1000" dirty="0"/>
                    </a:p>
                  </a:txBody>
                  <a:tcPr/>
                </a:tc>
                <a:tc>
                  <a:txBody>
                    <a:bodyPr/>
                    <a:lstStyle/>
                    <a:p>
                      <a:r>
                        <a:rPr lang="en-US" sz="1000" dirty="0" smtClean="0"/>
                        <a:t>16</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Collect early love letters and portfolios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Technical writing assessment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STAR testing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Student Survey</a:t>
                      </a:r>
                    </a:p>
                    <a:p>
                      <a:endParaRPr lang="en-US" sz="1000" dirty="0"/>
                    </a:p>
                  </a:txBody>
                  <a:tcPr/>
                </a:tc>
                <a:tc>
                  <a:txBody>
                    <a:bodyPr/>
                    <a:lstStyle/>
                    <a:p>
                      <a:r>
                        <a:rPr lang="en-US" sz="1000" dirty="0" smtClean="0"/>
                        <a:t>17</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Collect early love letters and portfolios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Technical writing assessment</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STAR testing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Student Survey</a:t>
                      </a:r>
                    </a:p>
                    <a:p>
                      <a:endParaRPr lang="en-US" sz="1000" dirty="0"/>
                    </a:p>
                  </a:txBody>
                  <a:tcPr/>
                </a:tc>
                <a:tc>
                  <a:txBody>
                    <a:bodyPr/>
                    <a:lstStyle/>
                    <a:p>
                      <a:r>
                        <a:rPr lang="en-US" sz="1000" dirty="0" smtClean="0"/>
                        <a:t>18</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Collect early love letters and portfolios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Fact </a:t>
                      </a:r>
                      <a:r>
                        <a:rPr lang="en-US" sz="1000" baseline="0" dirty="0" err="1" smtClean="0"/>
                        <a:t>vs</a:t>
                      </a:r>
                      <a:r>
                        <a:rPr lang="en-US" sz="1000" baseline="0" dirty="0" smtClean="0"/>
                        <a:t> Fiction Quiz on kids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w/ EC pts due by Oct 7.</a:t>
                      </a:r>
                    </a:p>
                    <a:p>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Who are you? Where are you? Write and share</a:t>
                      </a:r>
                    </a:p>
                    <a:p>
                      <a:endParaRPr lang="en-US" sz="1000" dirty="0"/>
                    </a:p>
                  </a:txBody>
                  <a:tcPr/>
                </a:tc>
                <a:tc>
                  <a:txBody>
                    <a:bodyPr/>
                    <a:lstStyle/>
                    <a:p>
                      <a:r>
                        <a:rPr lang="en-US" sz="1000" dirty="0" smtClean="0"/>
                        <a:t>19</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Collect early love letters and portfolios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Learn how to do a GIIG w/ a GIIG</a:t>
                      </a:r>
                    </a:p>
                    <a:p>
                      <a:endParaRPr lang="en-US" sz="1000" dirty="0"/>
                    </a:p>
                  </a:txBody>
                  <a:tcPr/>
                </a:tc>
              </a:tr>
              <a:tr h="1314450">
                <a:tc>
                  <a:txBody>
                    <a:bodyPr/>
                    <a:lstStyle/>
                    <a:p>
                      <a:r>
                        <a:rPr lang="en-US" sz="1000" dirty="0" smtClean="0"/>
                        <a:t>22</a:t>
                      </a:r>
                    </a:p>
                    <a:p>
                      <a:r>
                        <a:rPr lang="en-US" sz="1000" dirty="0" smtClean="0"/>
                        <a:t>Collect</a:t>
                      </a:r>
                      <a:r>
                        <a:rPr lang="en-US" sz="1000" baseline="0" dirty="0" smtClean="0"/>
                        <a:t> early love letters</a:t>
                      </a:r>
                    </a:p>
                    <a:p>
                      <a:r>
                        <a:rPr lang="en-US" sz="1000" baseline="0" dirty="0" smtClean="0"/>
                        <a:t>GIIG</a:t>
                      </a:r>
                    </a:p>
                    <a:p>
                      <a:r>
                        <a:rPr lang="en-US" sz="1000" baseline="0" dirty="0" smtClean="0"/>
                        <a:t>STAR results &amp; packets</a:t>
                      </a:r>
                      <a:endParaRPr lang="en-US" sz="1000" dirty="0"/>
                    </a:p>
                  </a:txBody>
                  <a:tcPr/>
                </a:tc>
                <a:tc>
                  <a:txBody>
                    <a:bodyPr/>
                    <a:lstStyle/>
                    <a:p>
                      <a:r>
                        <a:rPr lang="en-US" sz="1000" dirty="0" smtClean="0"/>
                        <a:t>23</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Collect</a:t>
                      </a:r>
                      <a:r>
                        <a:rPr lang="en-US" sz="1000" baseline="0" dirty="0" smtClean="0"/>
                        <a:t> early love letters</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GIIG</a:t>
                      </a:r>
                      <a:endParaRPr lang="en-US" sz="1000" dirty="0" smtClean="0"/>
                    </a:p>
                    <a:p>
                      <a:endParaRPr lang="en-US" sz="1000" dirty="0"/>
                    </a:p>
                  </a:txBody>
                  <a:tcPr/>
                </a:tc>
                <a:tc>
                  <a:txBody>
                    <a:bodyPr/>
                    <a:lstStyle/>
                    <a:p>
                      <a:r>
                        <a:rPr lang="en-US" sz="1000" dirty="0" smtClean="0"/>
                        <a:t>24</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Collect</a:t>
                      </a:r>
                      <a:r>
                        <a:rPr lang="en-US" sz="1000" baseline="0" dirty="0" smtClean="0"/>
                        <a:t> early love letters</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GIIG</a:t>
                      </a:r>
                      <a:endParaRPr lang="en-US" sz="1000" dirty="0" smtClean="0"/>
                    </a:p>
                    <a:p>
                      <a:endParaRPr lang="en-US" sz="1000" dirty="0"/>
                    </a:p>
                  </a:txBody>
                  <a:tcPr/>
                </a:tc>
                <a:tc>
                  <a:txBody>
                    <a:bodyPr/>
                    <a:lstStyle/>
                    <a:p>
                      <a:r>
                        <a:rPr lang="en-US" sz="1000" dirty="0" smtClean="0"/>
                        <a:t>25</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Collect</a:t>
                      </a:r>
                      <a:r>
                        <a:rPr lang="en-US" sz="1000" baseline="0" dirty="0" smtClean="0"/>
                        <a:t> early love letters</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GIIG</a:t>
                      </a:r>
                      <a:endParaRPr lang="en-US" sz="1000" dirty="0" smtClean="0"/>
                    </a:p>
                    <a:p>
                      <a:endParaRPr lang="en-US" sz="1000" dirty="0"/>
                    </a:p>
                  </a:txBody>
                  <a:tcPr/>
                </a:tc>
                <a:tc>
                  <a:txBody>
                    <a:bodyPr/>
                    <a:lstStyle/>
                    <a:p>
                      <a:r>
                        <a:rPr lang="en-US" sz="1000" dirty="0" smtClean="0"/>
                        <a:t>26</a:t>
                      </a:r>
                    </a:p>
                    <a:p>
                      <a:r>
                        <a:rPr lang="en-US" sz="1000" dirty="0" smtClean="0"/>
                        <a:t>Love letters due!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smtClean="0"/>
                        <a:t>No</a:t>
                      </a:r>
                      <a:r>
                        <a:rPr lang="en-US" sz="1000" baseline="0" smtClean="0"/>
                        <a:t> GIIG, but </a:t>
                      </a:r>
                      <a:r>
                        <a:rPr lang="en-US" sz="1000" smtClean="0"/>
                        <a:t>Collect</a:t>
                      </a:r>
                      <a:r>
                        <a:rPr lang="en-US" sz="1000" baseline="0" smtClean="0"/>
                        <a:t> </a:t>
                      </a:r>
                      <a:endParaRPr lang="en-US" sz="1000" dirty="0" smtClean="0"/>
                    </a:p>
                    <a:p>
                      <a:endParaRPr lang="en-US" sz="1000" dirty="0"/>
                    </a:p>
                  </a:txBody>
                  <a:tcPr/>
                </a:tc>
              </a:tr>
              <a:tr h="1314450">
                <a:tc>
                  <a:txBody>
                    <a:bodyPr/>
                    <a:lstStyle/>
                    <a:p>
                      <a:r>
                        <a:rPr lang="en-US" sz="1000" dirty="0" smtClean="0"/>
                        <a:t>29</a:t>
                      </a:r>
                      <a:endParaRPr lang="en-US" sz="1000" dirty="0"/>
                    </a:p>
                  </a:txBody>
                  <a:tcPr/>
                </a:tc>
                <a:tc>
                  <a:txBody>
                    <a:bodyPr/>
                    <a:lstStyle/>
                    <a:p>
                      <a:r>
                        <a:rPr lang="en-US" sz="1000" dirty="0" smtClean="0"/>
                        <a:t>30</a:t>
                      </a:r>
                      <a:endParaRPr lang="en-US" sz="1000" dirty="0"/>
                    </a:p>
                  </a:txBody>
                  <a:tcPr/>
                </a:tc>
                <a:tc>
                  <a:txBody>
                    <a:bodyPr/>
                    <a:lstStyle/>
                    <a:p>
                      <a:r>
                        <a:rPr lang="en-US" sz="1000" dirty="0" smtClean="0"/>
                        <a:t>31 </a:t>
                      </a:r>
                    </a:p>
                    <a:p>
                      <a:r>
                        <a:rPr lang="en-US" sz="1000" dirty="0" smtClean="0"/>
                        <a:t>LOVE Letter Day with reflection</a:t>
                      </a:r>
                      <a:endParaRPr lang="en-US" sz="1000" dirty="0"/>
                    </a:p>
                  </a:txBody>
                  <a:tcPr/>
                </a:tc>
                <a:tc>
                  <a:txBody>
                    <a:bodyPr/>
                    <a:lstStyle/>
                    <a:p>
                      <a:r>
                        <a:rPr lang="en-US" sz="1000" dirty="0" smtClean="0"/>
                        <a:t>1</a:t>
                      </a:r>
                      <a:endParaRPr lang="en-US" sz="1000" dirty="0"/>
                    </a:p>
                  </a:txBody>
                  <a:tcPr/>
                </a:tc>
                <a:tc>
                  <a:txBody>
                    <a:bodyPr/>
                    <a:lstStyle/>
                    <a:p>
                      <a:r>
                        <a:rPr lang="en-US" sz="1000" dirty="0" smtClean="0"/>
                        <a:t>2</a:t>
                      </a:r>
                      <a:endParaRPr lang="en-US" sz="1000" dirty="0"/>
                    </a:p>
                  </a:txBody>
                  <a:tcPr/>
                </a:tc>
              </a:tr>
            </a:tbl>
          </a:graphicData>
        </a:graphic>
      </p:graphicFrame>
      <p:sp>
        <p:nvSpPr>
          <p:cNvPr id="5" name="Title 4"/>
          <p:cNvSpPr>
            <a:spLocks noGrp="1"/>
          </p:cNvSpPr>
          <p:nvPr>
            <p:ph type="title"/>
          </p:nvPr>
        </p:nvSpPr>
        <p:spPr/>
        <p:txBody>
          <a:bodyPr/>
          <a:lstStyle/>
          <a:p>
            <a:r>
              <a:rPr lang="en-US" dirty="0" smtClean="0"/>
              <a:t>August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304800" y="1295400"/>
            <a:ext cx="8534400" cy="4830763"/>
          </a:xfrm>
        </p:spPr>
        <p:txBody>
          <a:bodyPr/>
          <a:lstStyle/>
          <a:p>
            <a:pPr eaLnBrk="1" hangingPunct="1"/>
            <a:r>
              <a:rPr lang="en-US" sz="2400" dirty="0" smtClean="0"/>
              <a:t>You will never have to read out loud in my class if you don’t to.</a:t>
            </a:r>
          </a:p>
          <a:p>
            <a:pPr eaLnBrk="1" hangingPunct="1"/>
            <a:r>
              <a:rPr lang="en-US" sz="2400" dirty="0" smtClean="0"/>
              <a:t> I don’t want you to hate coming to my class. </a:t>
            </a:r>
          </a:p>
          <a:p>
            <a:pPr eaLnBrk="1" hangingPunct="1"/>
            <a:r>
              <a:rPr lang="en-US" sz="2400" dirty="0" smtClean="0"/>
              <a:t>I want you to enjoy reading and writing and discussing books and stories and essays that we’re going to be reading. </a:t>
            </a:r>
          </a:p>
          <a:p>
            <a:pPr eaLnBrk="1" hangingPunct="1"/>
            <a:r>
              <a:rPr lang="en-US" sz="2400" dirty="0" smtClean="0"/>
              <a:t>I want you to learn to analyze other people’s ideas, compare them to your own in an intelligent way. </a:t>
            </a:r>
          </a:p>
          <a:p>
            <a:pPr eaLnBrk="1" hangingPunct="1"/>
            <a:r>
              <a:rPr lang="en-US" sz="2400" dirty="0" smtClean="0"/>
              <a:t>The more command you have of English, the more successful you will be in school, in your work and in your personal life, especially your love life ;) </a:t>
            </a:r>
          </a:p>
        </p:txBody>
      </p:sp>
      <p:sp>
        <p:nvSpPr>
          <p:cNvPr id="4" name="Rectangle 3"/>
          <p:cNvSpPr/>
          <p:nvPr/>
        </p:nvSpPr>
        <p:spPr>
          <a:xfrm>
            <a:off x="381000" y="228600"/>
            <a:ext cx="7772400" cy="1077218"/>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rPr>
              <a:t>So, you can relax </a:t>
            </a:r>
          </a:p>
          <a:p>
            <a:pPr algn="ctr">
              <a:defRPr/>
            </a:pP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rPr>
              <a:t>now because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990600"/>
            <a:ext cx="8229600" cy="5135563"/>
          </a:xfrm>
        </p:spPr>
        <p:txBody>
          <a:bodyPr/>
          <a:lstStyle/>
          <a:p>
            <a:pPr eaLnBrk="1" hangingPunct="1"/>
            <a:r>
              <a:rPr lang="en-US" smtClean="0"/>
              <a:t>Think you about it. We use words to get many of the things we want in life. </a:t>
            </a:r>
          </a:p>
          <a:p>
            <a:pPr eaLnBrk="1" hangingPunct="1"/>
            <a:r>
              <a:rPr lang="en-US" smtClean="0"/>
              <a:t>So, when do we use our words?</a:t>
            </a:r>
          </a:p>
          <a:p>
            <a:pPr lvl="1" eaLnBrk="1" hangingPunct="1"/>
            <a:r>
              <a:rPr lang="en-US" smtClean="0"/>
              <a:t>To earn a grade</a:t>
            </a:r>
          </a:p>
          <a:p>
            <a:pPr lvl="1" eaLnBrk="1" hangingPunct="1"/>
            <a:r>
              <a:rPr lang="en-US" smtClean="0"/>
              <a:t>To score a date</a:t>
            </a:r>
          </a:p>
          <a:p>
            <a:pPr lvl="1" eaLnBrk="1" hangingPunct="1"/>
            <a:r>
              <a:rPr lang="en-US" smtClean="0"/>
              <a:t>To convince your parents to get a piercing</a:t>
            </a:r>
          </a:p>
          <a:p>
            <a:pPr lvl="1" eaLnBrk="1" hangingPunct="1"/>
            <a:r>
              <a:rPr lang="en-US" smtClean="0"/>
              <a:t>And, someday, to get to know your spouse and in-laws. Yikes!</a:t>
            </a:r>
          </a:p>
          <a:p>
            <a:pPr eaLnBrk="1" hangingPunct="1"/>
            <a:endParaRPr lang="en-US" smtClean="0"/>
          </a:p>
        </p:txBody>
      </p:sp>
      <p:sp>
        <p:nvSpPr>
          <p:cNvPr id="4" name="Rectangle 3"/>
          <p:cNvSpPr/>
          <p:nvPr/>
        </p:nvSpPr>
        <p:spPr>
          <a:xfrm>
            <a:off x="0" y="0"/>
            <a:ext cx="5455340" cy="923330"/>
          </a:xfrm>
          <a:prstGeom prst="rect">
            <a:avLst/>
          </a:prstGeom>
          <a:noFill/>
        </p:spPr>
        <p:txBody>
          <a:bodyPr wrap="none">
            <a:spAutoFit/>
          </a:bodyPr>
          <a:lstStyle/>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But, seriously…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1828800"/>
            <a:ext cx="8229600" cy="4297363"/>
          </a:xfrm>
        </p:spPr>
        <p:txBody>
          <a:bodyPr/>
          <a:lstStyle/>
          <a:p>
            <a:pPr eaLnBrk="1" hangingPunct="1"/>
            <a:r>
              <a:rPr lang="en-US" smtClean="0"/>
              <a:t>But, it is up to you if you want to keep that A.</a:t>
            </a:r>
          </a:p>
          <a:p>
            <a:pPr eaLnBrk="1" hangingPunct="1"/>
            <a:r>
              <a:rPr lang="en-US" smtClean="0"/>
              <a:t>But, you will learn I will do my best to help you keep that A.</a:t>
            </a:r>
          </a:p>
          <a:p>
            <a:pPr eaLnBrk="1" hangingPunct="1"/>
            <a:r>
              <a:rPr lang="en-US" smtClean="0"/>
              <a:t>Are you going to help me? </a:t>
            </a:r>
          </a:p>
          <a:p>
            <a:pPr eaLnBrk="1" hangingPunct="1"/>
            <a:r>
              <a:rPr lang="en-US" smtClean="0"/>
              <a:t>You’ll just need to attend class regularly, cooperate and work hard </a:t>
            </a:r>
            <a:r>
              <a:rPr lang="en-US" smtClean="0">
                <a:sym typeface="Wingdings" pitchFamily="2" charset="2"/>
              </a:rPr>
              <a:t> </a:t>
            </a:r>
            <a:endParaRPr lang="en-US" smtClean="0"/>
          </a:p>
        </p:txBody>
      </p:sp>
      <p:sp>
        <p:nvSpPr>
          <p:cNvPr id="4" name="Rectangle 3"/>
          <p:cNvSpPr/>
          <p:nvPr/>
        </p:nvSpPr>
        <p:spPr>
          <a:xfrm>
            <a:off x="381000" y="0"/>
            <a:ext cx="8199616" cy="175432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rPr>
              <a:t>Oh yeah, and right now, </a:t>
            </a:r>
          </a:p>
          <a:p>
            <a:pPr algn="ctr">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rPr>
              <a:t>you have an 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219200"/>
          </a:xfrm>
          <a:gradFill rotWithShape="1">
            <a:gsLst>
              <a:gs pos="0">
                <a:schemeClr val="bg1"/>
              </a:gs>
              <a:gs pos="100000">
                <a:srgbClr val="FF9933"/>
              </a:gs>
            </a:gsLst>
            <a:path path="shape">
              <a:fillToRect l="50000" t="50000" r="50000" b="50000"/>
            </a:path>
          </a:gradFill>
        </p:spPr>
        <p:txBody>
          <a:bodyPr/>
          <a:lstStyle/>
          <a:p>
            <a:pPr eaLnBrk="1" hangingPunct="1"/>
            <a:r>
              <a:rPr lang="en-US" smtClean="0">
                <a:latin typeface="Comic Sans MS" pitchFamily="66" charset="0"/>
              </a:rPr>
              <a:t>What’s going home today!</a:t>
            </a:r>
          </a:p>
        </p:txBody>
      </p:sp>
      <p:sp>
        <p:nvSpPr>
          <p:cNvPr id="4099" name="Rectangle 3"/>
          <p:cNvSpPr>
            <a:spLocks noGrp="1" noChangeArrowheads="1"/>
          </p:cNvSpPr>
          <p:nvPr>
            <p:ph type="body" idx="1"/>
          </p:nvPr>
        </p:nvSpPr>
        <p:spPr>
          <a:xfrm>
            <a:off x="990600" y="1219200"/>
            <a:ext cx="7924800" cy="5486400"/>
          </a:xfrm>
        </p:spPr>
        <p:txBody>
          <a:bodyPr/>
          <a:lstStyle/>
          <a:p>
            <a:pPr eaLnBrk="1" hangingPunct="1"/>
            <a:r>
              <a:rPr lang="en-US" dirty="0" smtClean="0"/>
              <a:t>Language Arts Parent Letter</a:t>
            </a:r>
          </a:p>
          <a:p>
            <a:pPr lvl="1" eaLnBrk="1" hangingPunct="1"/>
            <a:r>
              <a:rPr lang="en-US" dirty="0" smtClean="0"/>
              <a:t>Interested in purchasing portfolios and comp notebooks through me?</a:t>
            </a:r>
          </a:p>
          <a:p>
            <a:pPr lvl="2" eaLnBrk="1" hangingPunct="1"/>
            <a:r>
              <a:rPr lang="en-US" dirty="0" smtClean="0"/>
              <a:t>Get it, while supplies last!</a:t>
            </a:r>
          </a:p>
          <a:p>
            <a:pPr eaLnBrk="1" hangingPunct="1">
              <a:buNone/>
            </a:pPr>
            <a:r>
              <a:rPr lang="en-US" dirty="0" smtClean="0"/>
              <a:t>Homework Binder</a:t>
            </a:r>
          </a:p>
          <a:p>
            <a:pPr eaLnBrk="1" hangingPunct="1">
              <a:buNone/>
            </a:pPr>
            <a:r>
              <a:rPr lang="en-US" dirty="0" smtClean="0"/>
              <a:t>…..</a:t>
            </a:r>
            <a:r>
              <a:rPr lang="en-US" dirty="0" smtClean="0">
                <a:latin typeface="Comic Sans MS" pitchFamily="66" charset="0"/>
              </a:rPr>
              <a:t>SO BRING IT BACK SIGNED, no later than this Friday.</a:t>
            </a:r>
          </a:p>
        </p:txBody>
      </p:sp>
      <p:pic>
        <p:nvPicPr>
          <p:cNvPr id="4100" name="Picture 4" descr="4938853"/>
          <p:cNvPicPr>
            <a:picLocks noChangeAspect="1" noChangeArrowheads="1" noCrop="1"/>
          </p:cNvPicPr>
          <p:nvPr/>
        </p:nvPicPr>
        <p:blipFill>
          <a:blip r:embed="rId2" cstate="print"/>
          <a:srcRect/>
          <a:stretch>
            <a:fillRect/>
          </a:stretch>
        </p:blipFill>
        <p:spPr bwMode="auto">
          <a:xfrm>
            <a:off x="0" y="1905000"/>
            <a:ext cx="1323975"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Now… the name game!</a:t>
            </a:r>
            <a:endParaRPr lang="en-US" dirty="0"/>
          </a:p>
        </p:txBody>
      </p:sp>
      <p:sp>
        <p:nvSpPr>
          <p:cNvPr id="3" name="Content Placeholder 2"/>
          <p:cNvSpPr>
            <a:spLocks noGrp="1"/>
          </p:cNvSpPr>
          <p:nvPr>
            <p:ph idx="1"/>
          </p:nvPr>
        </p:nvSpPr>
        <p:spPr>
          <a:xfrm>
            <a:off x="457200" y="990600"/>
            <a:ext cx="8229600" cy="5135563"/>
          </a:xfrm>
        </p:spPr>
        <p:txBody>
          <a:bodyPr/>
          <a:lstStyle/>
          <a:p>
            <a:pPr marL="457200" indent="-457200">
              <a:buNone/>
            </a:pPr>
            <a:r>
              <a:rPr lang="en-US" sz="2200" b="1" u="sng" dirty="0" smtClean="0"/>
              <a:t>Directions:</a:t>
            </a:r>
            <a:r>
              <a:rPr lang="en-US" sz="2200" dirty="0" smtClean="0"/>
              <a:t/>
            </a:r>
            <a:br>
              <a:rPr lang="en-US" sz="2200" dirty="0" smtClean="0"/>
            </a:br>
            <a:r>
              <a:rPr lang="en-US" sz="2200" dirty="0" smtClean="0"/>
              <a:t>1. I need a volunteer to start the game.</a:t>
            </a:r>
          </a:p>
          <a:p>
            <a:pPr marL="457200" indent="-457200">
              <a:buNone/>
            </a:pPr>
            <a:r>
              <a:rPr lang="en-US" sz="2200" dirty="0" smtClean="0"/>
              <a:t>	2. Each of you is going to have to think of an adjective (a describing word) that starts with the same letter as your name. For example, </a:t>
            </a:r>
            <a:r>
              <a:rPr lang="en-US" sz="2200" b="1" u="sng" dirty="0" smtClean="0"/>
              <a:t>S</a:t>
            </a:r>
            <a:r>
              <a:rPr lang="en-US" sz="2200" dirty="0" smtClean="0"/>
              <a:t>illy Ms. </a:t>
            </a:r>
            <a:r>
              <a:rPr lang="en-US" sz="2200" b="1" u="sng" dirty="0" smtClean="0"/>
              <a:t>S</a:t>
            </a:r>
            <a:r>
              <a:rPr lang="en-US" sz="2200" dirty="0" smtClean="0"/>
              <a:t>wank. </a:t>
            </a:r>
          </a:p>
          <a:p>
            <a:pPr marL="457200" indent="-457200">
              <a:buNone/>
            </a:pPr>
            <a:r>
              <a:rPr lang="en-US" sz="2200" dirty="0" smtClean="0"/>
              <a:t>	3. You also need to think of an activity for the sentence. For example, </a:t>
            </a:r>
            <a:r>
              <a:rPr lang="en-US" sz="2200" b="1" u="sng" dirty="0" smtClean="0"/>
              <a:t>S</a:t>
            </a:r>
            <a:r>
              <a:rPr lang="en-US" sz="2200" dirty="0" smtClean="0"/>
              <a:t>illy Ms. </a:t>
            </a:r>
            <a:r>
              <a:rPr lang="en-US" sz="2200" b="1" u="sng" dirty="0" smtClean="0"/>
              <a:t>S</a:t>
            </a:r>
            <a:r>
              <a:rPr lang="en-US" sz="2200" dirty="0" smtClean="0"/>
              <a:t>wank </a:t>
            </a:r>
            <a:r>
              <a:rPr lang="en-US" sz="2200" b="1" u="sng" dirty="0" smtClean="0"/>
              <a:t>s</a:t>
            </a:r>
            <a:r>
              <a:rPr lang="en-US" sz="2200" dirty="0" smtClean="0"/>
              <a:t>kipped around the classroom. (Oh yeah, bonus points if you can add a verb (an action) with the same letter).</a:t>
            </a:r>
          </a:p>
          <a:p>
            <a:pPr marL="457200" indent="-457200">
              <a:buNone/>
            </a:pPr>
            <a:r>
              <a:rPr lang="en-US" sz="2200" dirty="0" smtClean="0"/>
              <a:t>	4. It gets harder. You’re going to have to toss a ball to someone who hasn’t given their sentence yet. You need to say everyone else’s before you include a new one.</a:t>
            </a:r>
          </a:p>
          <a:p>
            <a:pPr marL="457200" indent="-457200">
              <a:buNone/>
            </a:pPr>
            <a:r>
              <a:rPr lang="en-US" sz="2200" dirty="0" smtClean="0"/>
              <a:t>	NOTE: Keep a PG rating for your sentence. </a:t>
            </a:r>
          </a:p>
          <a:p>
            <a:pPr marL="514350" indent="-514350">
              <a:buFont typeface="+mj-lt"/>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4942128"/>
          <p:cNvPicPr>
            <a:picLocks noChangeAspect="1" noChangeArrowheads="1" noCrop="1"/>
          </p:cNvPicPr>
          <p:nvPr/>
        </p:nvPicPr>
        <p:blipFill>
          <a:blip r:embed="rId2" cstate="print"/>
          <a:srcRect/>
          <a:stretch>
            <a:fillRect/>
          </a:stretch>
        </p:blipFill>
        <p:spPr bwMode="auto">
          <a:xfrm>
            <a:off x="5867400" y="2209800"/>
            <a:ext cx="3276600" cy="3352800"/>
          </a:xfrm>
          <a:prstGeom prst="rect">
            <a:avLst/>
          </a:prstGeom>
          <a:noFill/>
          <a:ln w="9525">
            <a:noFill/>
            <a:miter lim="800000"/>
            <a:headEnd/>
            <a:tailEnd/>
          </a:ln>
        </p:spPr>
      </p:pic>
      <p:sp>
        <p:nvSpPr>
          <p:cNvPr id="27651" name="Rectangle 3"/>
          <p:cNvSpPr>
            <a:spLocks noGrp="1" noChangeArrowheads="1"/>
          </p:cNvSpPr>
          <p:nvPr>
            <p:ph type="title"/>
          </p:nvPr>
        </p:nvSpPr>
        <p:spPr>
          <a:xfrm>
            <a:off x="0" y="0"/>
            <a:ext cx="9144000" cy="1828800"/>
          </a:xfrm>
          <a:gradFill rotWithShape="1">
            <a:gsLst>
              <a:gs pos="0">
                <a:schemeClr val="bg1"/>
              </a:gs>
              <a:gs pos="100000">
                <a:srgbClr val="FFCCFF"/>
              </a:gs>
            </a:gsLst>
            <a:path path="shape">
              <a:fillToRect l="50000" t="50000" r="50000" b="50000"/>
            </a:path>
          </a:gradFill>
        </p:spPr>
        <p:txBody>
          <a:bodyPr/>
          <a:lstStyle/>
          <a:p>
            <a:pPr eaLnBrk="1" hangingPunct="1"/>
            <a:r>
              <a:rPr lang="en-US" sz="4000" smtClean="0"/>
              <a:t>Task #1</a:t>
            </a:r>
            <a:br>
              <a:rPr lang="en-US" sz="4000" smtClean="0"/>
            </a:br>
            <a:r>
              <a:rPr lang="en-US" sz="4000" smtClean="0"/>
              <a:t>Following Directions</a:t>
            </a:r>
          </a:p>
        </p:txBody>
      </p:sp>
      <p:sp>
        <p:nvSpPr>
          <p:cNvPr id="27652" name="Rectangle 4"/>
          <p:cNvSpPr>
            <a:spLocks noGrp="1" noChangeArrowheads="1"/>
          </p:cNvSpPr>
          <p:nvPr>
            <p:ph type="body" idx="1"/>
          </p:nvPr>
        </p:nvSpPr>
        <p:spPr>
          <a:xfrm>
            <a:off x="228600" y="1828800"/>
            <a:ext cx="8686800" cy="5029200"/>
          </a:xfrm>
        </p:spPr>
        <p:txBody>
          <a:bodyPr/>
          <a:lstStyle/>
          <a:p>
            <a:pPr marL="609600" indent="-609600" eaLnBrk="1" hangingPunct="1">
              <a:lnSpc>
                <a:spcPct val="80000"/>
              </a:lnSpc>
              <a:buFontTx/>
              <a:buAutoNum type="arabicPeriod"/>
            </a:pPr>
            <a:r>
              <a:rPr lang="en-US" sz="2800" smtClean="0"/>
              <a:t>As a team, create a seating chart of your assigned section using handout.</a:t>
            </a:r>
          </a:p>
          <a:p>
            <a:pPr marL="609600" indent="-609600" eaLnBrk="1" hangingPunct="1">
              <a:lnSpc>
                <a:spcPct val="80000"/>
              </a:lnSpc>
              <a:buFontTx/>
              <a:buAutoNum type="arabicPeriod"/>
            </a:pPr>
            <a:r>
              <a:rPr lang="en-US" sz="2800" smtClean="0"/>
              <a:t>I will be watching for the following:</a:t>
            </a:r>
          </a:p>
          <a:p>
            <a:pPr marL="990600" lvl="1" indent="-533400" eaLnBrk="1" hangingPunct="1">
              <a:lnSpc>
                <a:spcPct val="80000"/>
              </a:lnSpc>
              <a:buFontTx/>
              <a:buAutoNum type="arabicPeriod"/>
            </a:pPr>
            <a:endParaRPr lang="en-US" sz="2400" smtClean="0"/>
          </a:p>
          <a:p>
            <a:pPr marL="990600" lvl="1" indent="-533400" eaLnBrk="1" hangingPunct="1">
              <a:lnSpc>
                <a:spcPct val="80000"/>
              </a:lnSpc>
              <a:buFontTx/>
              <a:buAutoNum type="arabicPeriod"/>
            </a:pPr>
            <a:r>
              <a:rPr lang="en-US" sz="2400" smtClean="0"/>
              <a:t>Supporting one another </a:t>
            </a:r>
          </a:p>
          <a:p>
            <a:pPr marL="990600" lvl="1" indent="-533400" eaLnBrk="1" hangingPunct="1">
              <a:lnSpc>
                <a:spcPct val="80000"/>
              </a:lnSpc>
              <a:buFontTx/>
              <a:buAutoNum type="arabicPeriod"/>
            </a:pPr>
            <a:r>
              <a:rPr lang="en-US" sz="2400" smtClean="0"/>
              <a:t>Efficiency</a:t>
            </a:r>
          </a:p>
          <a:p>
            <a:pPr marL="990600" lvl="1" indent="-533400" eaLnBrk="1" hangingPunct="1">
              <a:lnSpc>
                <a:spcPct val="80000"/>
              </a:lnSpc>
              <a:buFontTx/>
              <a:buAutoNum type="arabicPeriod"/>
            </a:pPr>
            <a:r>
              <a:rPr lang="en-US" sz="2400" smtClean="0"/>
              <a:t>Respectful behavior</a:t>
            </a:r>
          </a:p>
          <a:p>
            <a:pPr marL="990600" lvl="1" indent="-533400" eaLnBrk="1" hangingPunct="1">
              <a:lnSpc>
                <a:spcPct val="80000"/>
              </a:lnSpc>
              <a:buFontTx/>
              <a:buAutoNum type="arabicPeriod"/>
            </a:pPr>
            <a:r>
              <a:rPr lang="en-US" sz="2400" smtClean="0"/>
              <a:t>First/last names listed</a:t>
            </a:r>
          </a:p>
          <a:p>
            <a:pPr marL="990600" lvl="1" indent="-533400" eaLnBrk="1" hangingPunct="1">
              <a:lnSpc>
                <a:spcPct val="80000"/>
              </a:lnSpc>
              <a:buFontTx/>
              <a:buAutoNum type="arabicPeriod"/>
            </a:pPr>
            <a:r>
              <a:rPr lang="en-US" sz="2400" smtClean="0"/>
              <a:t>Completed handout returned to me</a:t>
            </a:r>
          </a:p>
          <a:p>
            <a:pPr marL="990600" lvl="1" indent="-533400" eaLnBrk="1" hangingPunct="1">
              <a:lnSpc>
                <a:spcPct val="80000"/>
              </a:lnSpc>
              <a:buFontTx/>
              <a:buNone/>
            </a:pPr>
            <a:endParaRPr lang="en-US" sz="2400" smtClean="0"/>
          </a:p>
          <a:p>
            <a:pPr marL="609600" indent="-609600" eaLnBrk="1" hangingPunct="1">
              <a:lnSpc>
                <a:spcPct val="80000"/>
              </a:lnSpc>
              <a:buFontTx/>
              <a:buAutoNum type="arabicPeriod"/>
            </a:pPr>
            <a:r>
              <a:rPr lang="en-US" sz="2800" smtClean="0"/>
              <a:t>When you are given the command to start, you will be given 3 minutes to complete the task.</a:t>
            </a:r>
          </a:p>
        </p:txBody>
      </p:sp>
      <p:sp>
        <p:nvSpPr>
          <p:cNvPr id="27653" name="Rectangle 5"/>
          <p:cNvSpPr>
            <a:spLocks noChangeArrowheads="1"/>
          </p:cNvSpPr>
          <p:nvPr/>
        </p:nvSpPr>
        <p:spPr bwMode="auto">
          <a:xfrm>
            <a:off x="6324600" y="2514600"/>
            <a:ext cx="304800" cy="1447800"/>
          </a:xfrm>
          <a:prstGeom prst="rect">
            <a:avLst/>
          </a:prstGeom>
          <a:solidFill>
            <a:schemeClr val="bg1"/>
          </a:solidFill>
          <a:ln w="9525">
            <a:noFill/>
            <a:miter lim="800000"/>
            <a:headEnd/>
            <a:tailEnd/>
          </a:ln>
        </p:spPr>
        <p:txBody>
          <a:bodyPr wrap="none" anchor="ctr"/>
          <a:lstStyle/>
          <a:p>
            <a:endParaRPr lang="en-US"/>
          </a:p>
        </p:txBody>
      </p:sp>
      <p:sp>
        <p:nvSpPr>
          <p:cNvPr id="27654" name="Freeform 6"/>
          <p:cNvSpPr>
            <a:spLocks/>
          </p:cNvSpPr>
          <p:nvPr/>
        </p:nvSpPr>
        <p:spPr bwMode="auto">
          <a:xfrm>
            <a:off x="8001000" y="2286000"/>
            <a:ext cx="817563" cy="2027238"/>
          </a:xfrm>
          <a:custGeom>
            <a:avLst/>
            <a:gdLst>
              <a:gd name="T0" fmla="*/ 106363 w 515"/>
              <a:gd name="T1" fmla="*/ 33338 h 1277"/>
              <a:gd name="T2" fmla="*/ 174625 w 515"/>
              <a:gd name="T3" fmla="*/ 609600 h 1277"/>
              <a:gd name="T4" fmla="*/ 174625 w 515"/>
              <a:gd name="T5" fmla="*/ 1354138 h 1277"/>
              <a:gd name="T6" fmla="*/ 55563 w 515"/>
              <a:gd name="T7" fmla="*/ 1439863 h 1277"/>
              <a:gd name="T8" fmla="*/ 4763 w 515"/>
              <a:gd name="T9" fmla="*/ 1455738 h 1277"/>
              <a:gd name="T10" fmla="*/ 22225 w 515"/>
              <a:gd name="T11" fmla="*/ 1846263 h 1277"/>
              <a:gd name="T12" fmla="*/ 327025 w 515"/>
              <a:gd name="T13" fmla="*/ 1981201 h 1277"/>
              <a:gd name="T14" fmla="*/ 563563 w 515"/>
              <a:gd name="T15" fmla="*/ 2014538 h 1277"/>
              <a:gd name="T16" fmla="*/ 784225 w 515"/>
              <a:gd name="T17" fmla="*/ 1998663 h 1277"/>
              <a:gd name="T18" fmla="*/ 801688 w 515"/>
              <a:gd name="T19" fmla="*/ 1912938 h 1277"/>
              <a:gd name="T20" fmla="*/ 817563 w 515"/>
              <a:gd name="T21" fmla="*/ 1541463 h 1277"/>
              <a:gd name="T22" fmla="*/ 801688 w 515"/>
              <a:gd name="T23" fmla="*/ 795338 h 1277"/>
              <a:gd name="T24" fmla="*/ 750888 w 515"/>
              <a:gd name="T25" fmla="*/ 677863 h 1277"/>
              <a:gd name="T26" fmla="*/ 715963 w 515"/>
              <a:gd name="T27" fmla="*/ 576263 h 1277"/>
              <a:gd name="T28" fmla="*/ 411163 w 515"/>
              <a:gd name="T29" fmla="*/ 254000 h 1277"/>
              <a:gd name="T30" fmla="*/ 344488 w 515"/>
              <a:gd name="T31" fmla="*/ 169863 h 1277"/>
              <a:gd name="T32" fmla="*/ 309563 w 515"/>
              <a:gd name="T33" fmla="*/ 119063 h 1277"/>
              <a:gd name="T34" fmla="*/ 123825 w 515"/>
              <a:gd name="T35" fmla="*/ 0 h 1277"/>
              <a:gd name="T36" fmla="*/ 106363 w 515"/>
              <a:gd name="T37" fmla="*/ 33338 h 12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5"/>
              <a:gd name="T58" fmla="*/ 0 h 1277"/>
              <a:gd name="T59" fmla="*/ 515 w 515"/>
              <a:gd name="T60" fmla="*/ 1277 h 12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5" h="1277">
                <a:moveTo>
                  <a:pt x="67" y="21"/>
                </a:moveTo>
                <a:cubicBezTo>
                  <a:pt x="78" y="142"/>
                  <a:pt x="70" y="268"/>
                  <a:pt x="110" y="384"/>
                </a:cubicBezTo>
                <a:cubicBezTo>
                  <a:pt x="136" y="584"/>
                  <a:pt x="129" y="495"/>
                  <a:pt x="110" y="853"/>
                </a:cubicBezTo>
                <a:cubicBezTo>
                  <a:pt x="107" y="901"/>
                  <a:pt x="78" y="893"/>
                  <a:pt x="35" y="907"/>
                </a:cubicBezTo>
                <a:cubicBezTo>
                  <a:pt x="24" y="911"/>
                  <a:pt x="3" y="917"/>
                  <a:pt x="3" y="917"/>
                </a:cubicBezTo>
                <a:cubicBezTo>
                  <a:pt x="7" y="999"/>
                  <a:pt x="0" y="1082"/>
                  <a:pt x="14" y="1163"/>
                </a:cubicBezTo>
                <a:cubicBezTo>
                  <a:pt x="31" y="1259"/>
                  <a:pt x="140" y="1241"/>
                  <a:pt x="206" y="1248"/>
                </a:cubicBezTo>
                <a:cubicBezTo>
                  <a:pt x="266" y="1255"/>
                  <a:pt x="298" y="1260"/>
                  <a:pt x="355" y="1269"/>
                </a:cubicBezTo>
                <a:cubicBezTo>
                  <a:pt x="401" y="1266"/>
                  <a:pt x="451" y="1277"/>
                  <a:pt x="494" y="1259"/>
                </a:cubicBezTo>
                <a:cubicBezTo>
                  <a:pt x="511" y="1252"/>
                  <a:pt x="504" y="1223"/>
                  <a:pt x="505" y="1205"/>
                </a:cubicBezTo>
                <a:cubicBezTo>
                  <a:pt x="511" y="1127"/>
                  <a:pt x="512" y="1049"/>
                  <a:pt x="515" y="971"/>
                </a:cubicBezTo>
                <a:cubicBezTo>
                  <a:pt x="512" y="814"/>
                  <a:pt x="511" y="658"/>
                  <a:pt x="505" y="501"/>
                </a:cubicBezTo>
                <a:cubicBezTo>
                  <a:pt x="503" y="451"/>
                  <a:pt x="491" y="468"/>
                  <a:pt x="473" y="427"/>
                </a:cubicBezTo>
                <a:cubicBezTo>
                  <a:pt x="464" y="406"/>
                  <a:pt x="467" y="379"/>
                  <a:pt x="451" y="363"/>
                </a:cubicBezTo>
                <a:cubicBezTo>
                  <a:pt x="387" y="296"/>
                  <a:pt x="326" y="224"/>
                  <a:pt x="259" y="160"/>
                </a:cubicBezTo>
                <a:cubicBezTo>
                  <a:pt x="240" y="99"/>
                  <a:pt x="264" y="154"/>
                  <a:pt x="217" y="107"/>
                </a:cubicBezTo>
                <a:cubicBezTo>
                  <a:pt x="208" y="98"/>
                  <a:pt x="203" y="85"/>
                  <a:pt x="195" y="75"/>
                </a:cubicBezTo>
                <a:cubicBezTo>
                  <a:pt x="165" y="37"/>
                  <a:pt x="123" y="15"/>
                  <a:pt x="78" y="0"/>
                </a:cubicBezTo>
                <a:cubicBezTo>
                  <a:pt x="105" y="41"/>
                  <a:pt x="111" y="36"/>
                  <a:pt x="67" y="21"/>
                </a:cubicBezTo>
                <a:close/>
              </a:path>
            </a:pathLst>
          </a:custGeom>
          <a:solidFill>
            <a:schemeClr val="bg1"/>
          </a:solidFill>
          <a:ln w="9525">
            <a:no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6627" name="Rectangle 4"/>
          <p:cNvSpPr>
            <a:spLocks noGrp="1" noChangeArrowheads="1"/>
          </p:cNvSpPr>
          <p:nvPr>
            <p:ph type="title"/>
          </p:nvPr>
        </p:nvSpPr>
        <p:spPr>
          <a:xfrm>
            <a:off x="381000" y="274638"/>
            <a:ext cx="8305800" cy="2011362"/>
          </a:xfrm>
        </p:spPr>
        <p:txBody>
          <a:bodyPr/>
          <a:lstStyle/>
          <a:p>
            <a:pPr eaLnBrk="1" hangingPunct="1"/>
            <a:r>
              <a:rPr lang="en-US" sz="3600" smtClean="0">
                <a:solidFill>
                  <a:schemeClr val="bg1"/>
                </a:solidFill>
              </a:rPr>
              <a:t>Remember, your two-week seat assignment for when</a:t>
            </a:r>
            <a:br>
              <a:rPr lang="en-US" sz="3600" smtClean="0">
                <a:solidFill>
                  <a:schemeClr val="bg1"/>
                </a:solidFill>
              </a:rPr>
            </a:br>
            <a:r>
              <a:rPr lang="en-US" sz="3600" smtClean="0">
                <a:solidFill>
                  <a:schemeClr val="bg1"/>
                </a:solidFill>
              </a:rPr>
              <a:t> you come back tomorrow!</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533400"/>
            <a:ext cx="9144000" cy="1143000"/>
          </a:xfrm>
          <a:solidFill>
            <a:srgbClr val="990099"/>
          </a:solidFill>
        </p:spPr>
        <p:txBody>
          <a:bodyPr/>
          <a:lstStyle/>
          <a:p>
            <a:r>
              <a:rPr lang="en-US">
                <a:solidFill>
                  <a:schemeClr val="bg1"/>
                </a:solidFill>
              </a:rPr>
              <a:t>It’s all about me, right now!</a:t>
            </a:r>
          </a:p>
        </p:txBody>
      </p:sp>
      <p:sp>
        <p:nvSpPr>
          <p:cNvPr id="53251" name="Rectangle 3"/>
          <p:cNvSpPr>
            <a:spLocks noGrp="1" noChangeArrowheads="1"/>
          </p:cNvSpPr>
          <p:nvPr>
            <p:ph type="body" idx="1"/>
          </p:nvPr>
        </p:nvSpPr>
        <p:spPr>
          <a:xfrm>
            <a:off x="457200" y="1828800"/>
            <a:ext cx="4419600" cy="4724400"/>
          </a:xfrm>
        </p:spPr>
        <p:txBody>
          <a:bodyPr/>
          <a:lstStyle/>
          <a:p>
            <a:pPr algn="ctr"/>
            <a:r>
              <a:rPr lang="en-US" sz="2800"/>
              <a:t>What do you know about me?</a:t>
            </a:r>
          </a:p>
          <a:p>
            <a:pPr algn="ctr"/>
            <a:endParaRPr lang="en-US" sz="2800"/>
          </a:p>
          <a:p>
            <a:pPr algn="ctr"/>
            <a:r>
              <a:rPr lang="en-US" sz="2800"/>
              <a:t>Using Cornell Notes, show me how your brain organizes what you know about me, based on prior knowledge and/or what you’ve learned today.</a:t>
            </a:r>
          </a:p>
          <a:p>
            <a:pPr algn="ctr">
              <a:buFontTx/>
              <a:buNone/>
            </a:pPr>
            <a:endParaRPr lang="en-US" sz="2800"/>
          </a:p>
        </p:txBody>
      </p:sp>
      <p:pic>
        <p:nvPicPr>
          <p:cNvPr id="53252" name="Picture 4" descr="San Juan Island 179 - Copy"/>
          <p:cNvPicPr>
            <a:picLocks noChangeAspect="1" noChangeArrowheads="1"/>
          </p:cNvPicPr>
          <p:nvPr/>
        </p:nvPicPr>
        <p:blipFill>
          <a:blip r:embed="rId2" cstate="print"/>
          <a:srcRect/>
          <a:stretch>
            <a:fillRect/>
          </a:stretch>
        </p:blipFill>
        <p:spPr bwMode="auto">
          <a:xfrm>
            <a:off x="5715000" y="2438400"/>
            <a:ext cx="3200400" cy="35099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685800"/>
            <a:ext cx="8229600" cy="1143000"/>
          </a:xfrm>
        </p:spPr>
        <p:txBody>
          <a:bodyPr/>
          <a:lstStyle/>
          <a:p>
            <a:r>
              <a:rPr lang="en-US" sz="3200" dirty="0"/>
              <a:t>Cornell Notes: All About Mrs. </a:t>
            </a:r>
            <a:r>
              <a:rPr lang="en-US" sz="3200" dirty="0" smtClean="0"/>
              <a:t>Swank</a:t>
            </a:r>
            <a:endParaRPr lang="en-US" sz="3200" dirty="0"/>
          </a:p>
        </p:txBody>
      </p:sp>
      <p:graphicFrame>
        <p:nvGraphicFramePr>
          <p:cNvPr id="56336" name="Group 16"/>
          <p:cNvGraphicFramePr>
            <a:graphicFrameLocks noGrp="1"/>
          </p:cNvGraphicFramePr>
          <p:nvPr>
            <p:ph idx="1"/>
          </p:nvPr>
        </p:nvGraphicFramePr>
        <p:xfrm>
          <a:off x="381000" y="1600200"/>
          <a:ext cx="8229600" cy="3462528"/>
        </p:xfrm>
        <a:graphic>
          <a:graphicData uri="http://schemas.openxmlformats.org/drawingml/2006/table">
            <a:tbl>
              <a:tblPr/>
              <a:tblGrid>
                <a:gridCol w="2514600"/>
                <a:gridCol w="57150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Topic: ____</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Name: _______</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Example:</a:t>
                      </a:r>
                      <a:r>
                        <a:rPr kumimoji="0" lang="en-US" sz="24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685800"/>
            <a:ext cx="8229600" cy="1143000"/>
          </a:xfrm>
        </p:spPr>
        <p:txBody>
          <a:bodyPr/>
          <a:lstStyle/>
          <a:p>
            <a:r>
              <a:rPr lang="en-US" sz="3200" dirty="0"/>
              <a:t>Cornell Notes: All About Mrs. </a:t>
            </a:r>
            <a:r>
              <a:rPr lang="en-US" sz="3200" dirty="0" smtClean="0"/>
              <a:t>Swank</a:t>
            </a:r>
            <a:endParaRPr lang="en-US" sz="3200" dirty="0"/>
          </a:p>
        </p:txBody>
      </p:sp>
      <p:graphicFrame>
        <p:nvGraphicFramePr>
          <p:cNvPr id="72707" name="Group 3"/>
          <p:cNvGraphicFramePr>
            <a:graphicFrameLocks noGrp="1"/>
          </p:cNvGraphicFramePr>
          <p:nvPr>
            <p:ph idx="1"/>
          </p:nvPr>
        </p:nvGraphicFramePr>
        <p:xfrm>
          <a:off x="381000" y="1600200"/>
          <a:ext cx="8229600" cy="5803392"/>
        </p:xfrm>
        <a:graphic>
          <a:graphicData uri="http://schemas.openxmlformats.org/drawingml/2006/table">
            <a:tbl>
              <a:tblPr/>
              <a:tblGrid>
                <a:gridCol w="2514600"/>
                <a:gridCol w="57150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Topic: ____</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Name: _______</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Example:</a:t>
                      </a:r>
                      <a:r>
                        <a:rPr kumimoji="0" lang="en-US" sz="24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rgbClr val="FF0066"/>
                          </a:solidFill>
                          <a:effectLst/>
                          <a:latin typeface="Arial" charset="0"/>
                        </a:rPr>
                        <a:t>Teacher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gency FB" pitchFamily="34" charset="0"/>
                        </a:rPr>
                        <a:t>(Create topic areas of what you know about Mrs. Swank on this side. List answers on the right side.)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18" name="AutoShape 14"/>
          <p:cNvSpPr>
            <a:spLocks noChangeArrowheads="1"/>
          </p:cNvSpPr>
          <p:nvPr/>
        </p:nvSpPr>
        <p:spPr bwMode="auto">
          <a:xfrm>
            <a:off x="3124200" y="4267200"/>
            <a:ext cx="304800" cy="457200"/>
          </a:xfrm>
          <a:prstGeom prst="downArrow">
            <a:avLst>
              <a:gd name="adj1" fmla="val 50000"/>
              <a:gd name="adj2" fmla="val 37500"/>
            </a:avLst>
          </a:prstGeom>
          <a:solidFill>
            <a:srgbClr val="FF99FF"/>
          </a:solidFill>
          <a:ln w="9525">
            <a:solidFill>
              <a:schemeClr val="tx1"/>
            </a:solidFill>
            <a:miter lim="800000"/>
            <a:headEnd/>
            <a:tailEnd/>
          </a:ln>
          <a:effectLst/>
        </p:spPr>
        <p:txBody>
          <a:bodyPr vert="eaVert" wrap="none" anchor="ctr"/>
          <a:lstStyle/>
          <a:p>
            <a:endParaRPr lang="en-US"/>
          </a:p>
        </p:txBody>
      </p:sp>
      <p:sp>
        <p:nvSpPr>
          <p:cNvPr id="72719" name="AutoShape 15"/>
          <p:cNvSpPr>
            <a:spLocks noChangeArrowheads="1"/>
          </p:cNvSpPr>
          <p:nvPr/>
        </p:nvSpPr>
        <p:spPr bwMode="auto">
          <a:xfrm rot="3716011">
            <a:off x="2857500" y="1028700"/>
            <a:ext cx="609600" cy="1905000"/>
          </a:xfrm>
          <a:prstGeom prst="downArrow">
            <a:avLst>
              <a:gd name="adj1" fmla="val 50000"/>
              <a:gd name="adj2" fmla="val 78125"/>
            </a:avLst>
          </a:prstGeom>
          <a:solidFill>
            <a:srgbClr val="FF0066"/>
          </a:solidFill>
          <a:ln w="9525">
            <a:solidFill>
              <a:schemeClr val="tx1"/>
            </a:solidFill>
            <a:miter lim="800000"/>
            <a:headEnd/>
            <a:tailEnd/>
          </a:ln>
          <a:effectLst/>
        </p:spPr>
        <p:txBody>
          <a:bodyPr vert="eaVert" wrap="none" anchor="ctr"/>
          <a:lstStyle/>
          <a:p>
            <a:endParaRPr lang="en-US"/>
          </a:p>
        </p:txBody>
      </p:sp>
      <p:sp>
        <p:nvSpPr>
          <p:cNvPr id="72720" name="Oval 16"/>
          <p:cNvSpPr>
            <a:spLocks noChangeArrowheads="1"/>
          </p:cNvSpPr>
          <p:nvPr/>
        </p:nvSpPr>
        <p:spPr bwMode="auto">
          <a:xfrm>
            <a:off x="3733800" y="762000"/>
            <a:ext cx="4495800" cy="914400"/>
          </a:xfrm>
          <a:prstGeom prst="ellipse">
            <a:avLst/>
          </a:prstGeom>
          <a:noFill/>
          <a:ln w="38100">
            <a:solidFill>
              <a:srgbClr val="FF0066"/>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r>
              <a:rPr lang="en-US"/>
              <a:t>First Day of School Lesson</a:t>
            </a:r>
          </a:p>
        </p:txBody>
      </p:sp>
      <p:sp>
        <p:nvSpPr>
          <p:cNvPr id="21507"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eaLnBrk="1" hangingPunct="1">
              <a:defRPr/>
            </a:pPr>
            <a:r>
              <a:rPr lang="en-US" sz="4000" dirty="0"/>
              <a:t>Cornell Notes</a:t>
            </a:r>
            <a:br>
              <a:rPr lang="en-US" sz="4000" dirty="0"/>
            </a:br>
            <a:r>
              <a:rPr lang="en-US" sz="4000" dirty="0"/>
              <a:t>All About </a:t>
            </a:r>
            <a:r>
              <a:rPr lang="en-US" sz="4000" dirty="0" smtClean="0"/>
              <a:t>Ms. Swank</a:t>
            </a:r>
            <a:endParaRPr lang="en-US" sz="4000" dirty="0"/>
          </a:p>
        </p:txBody>
      </p:sp>
      <p:graphicFrame>
        <p:nvGraphicFramePr>
          <p:cNvPr id="40985" name="Group 25"/>
          <p:cNvGraphicFramePr>
            <a:graphicFrameLocks noGrp="1"/>
          </p:cNvGraphicFramePr>
          <p:nvPr>
            <p:ph idx="1"/>
          </p:nvPr>
        </p:nvGraphicFramePr>
        <p:xfrm>
          <a:off x="381000" y="1600200"/>
          <a:ext cx="8229600" cy="6632448"/>
        </p:xfrm>
        <a:graphic>
          <a:graphicData uri="http://schemas.openxmlformats.org/drawingml/2006/table">
            <a:tbl>
              <a:tblPr/>
              <a:tblGrid>
                <a:gridCol w="2514600"/>
                <a:gridCol w="57150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Topic: ____</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Name: _______</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093976">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1" u="none" strike="noStrike" cap="none" normalizeH="0" baseline="0" dirty="0" smtClean="0">
                          <a:ln>
                            <a:noFill/>
                          </a:ln>
                          <a:solidFill>
                            <a:srgbClr val="FF0066"/>
                          </a:solidFill>
                          <a:effectLst/>
                          <a:latin typeface="Arial" charset="0"/>
                        </a:rPr>
                        <a:t>School life</a:t>
                      </a:r>
                    </a:p>
                    <a:p>
                      <a:pPr marL="342900" marR="0" lvl="0" indent="-34290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20000"/>
                        </a:spcBef>
                        <a:spcAft>
                          <a:spcPct val="0"/>
                        </a:spcAft>
                        <a:buClrTx/>
                        <a:buSzTx/>
                        <a:buFontTx/>
                        <a:buAutoNum type="arabicParenR"/>
                        <a:tabLst/>
                      </a:pPr>
                      <a:r>
                        <a:rPr kumimoji="0" lang="en-US" sz="2400" b="0" i="0" u="none" strike="noStrike" cap="none" normalizeH="0" baseline="0" dirty="0" smtClean="0">
                          <a:ln>
                            <a:noFill/>
                          </a:ln>
                          <a:solidFill>
                            <a:schemeClr val="tx1"/>
                          </a:solidFill>
                          <a:effectLst/>
                          <a:latin typeface="Arial" charset="0"/>
                        </a:rPr>
                        <a:t>Where did you start teaching?</a:t>
                      </a:r>
                    </a:p>
                    <a:p>
                      <a:pPr marL="342900" marR="0" lvl="0" indent="-342900" algn="l" defTabSz="914400" rtl="0" eaLnBrk="1" fontAlgn="base" latinLnBrk="0" hangingPunct="1">
                        <a:lnSpc>
                          <a:spcPct val="100000"/>
                        </a:lnSpc>
                        <a:spcBef>
                          <a:spcPct val="20000"/>
                        </a:spcBef>
                        <a:spcAft>
                          <a:spcPct val="0"/>
                        </a:spcAft>
                        <a:buClrTx/>
                        <a:buSzTx/>
                        <a:buFontTx/>
                        <a:buAutoNum type="arabicParenR"/>
                        <a:tabLst/>
                      </a:pPr>
                      <a:r>
                        <a:rPr kumimoji="0" lang="en-US" sz="2400" b="0" i="0" u="none" strike="noStrike" cap="none" normalizeH="0" baseline="0" dirty="0" smtClean="0">
                          <a:ln>
                            <a:noFill/>
                          </a:ln>
                          <a:solidFill>
                            <a:schemeClr val="tx1"/>
                          </a:solidFill>
                          <a:effectLst/>
                          <a:latin typeface="Arial" charset="0"/>
                        </a:rPr>
                        <a:t>What grades have you taught?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457200" marR="0" lvl="0" indent="-457200" algn="l" defTabSz="914400" rtl="0" eaLnBrk="1" fontAlgn="base" latinLnBrk="0" hangingPunct="1">
                        <a:lnSpc>
                          <a:spcPct val="100000"/>
                        </a:lnSpc>
                        <a:spcBef>
                          <a:spcPct val="20000"/>
                        </a:spcBef>
                        <a:spcAft>
                          <a:spcPct val="0"/>
                        </a:spcAft>
                        <a:buClrTx/>
                        <a:buSzTx/>
                        <a:buFontTx/>
                        <a:buAutoNum type="arabicParenR"/>
                        <a:tabLst/>
                      </a:pPr>
                      <a:r>
                        <a:rPr kumimoji="0" lang="en-US" sz="2400" b="0" i="0" u="none" strike="noStrike" cap="none" normalizeH="0" baseline="0" dirty="0" smtClean="0">
                          <a:ln>
                            <a:noFill/>
                          </a:ln>
                          <a:solidFill>
                            <a:schemeClr val="tx1"/>
                          </a:solidFill>
                          <a:effectLst/>
                          <a:latin typeface="Arial" charset="0"/>
                        </a:rPr>
                        <a:t>Victor Valley High School</a:t>
                      </a:r>
                    </a:p>
                    <a:p>
                      <a:pPr marL="457200" marR="0" lvl="0" indent="-457200" algn="l" defTabSz="914400" rtl="0" eaLnBrk="1" fontAlgn="base" latinLnBrk="0" hangingPunct="1">
                        <a:lnSpc>
                          <a:spcPct val="100000"/>
                        </a:lnSpc>
                        <a:spcBef>
                          <a:spcPct val="20000"/>
                        </a:spcBef>
                        <a:spcAft>
                          <a:spcPct val="0"/>
                        </a:spcAft>
                        <a:buClrTx/>
                        <a:buSzTx/>
                        <a:buFontTx/>
                        <a:buAutoNum type="arabicParenR"/>
                        <a:tabLst/>
                      </a:pPr>
                      <a:endParaRPr kumimoji="0" lang="en-US" sz="2400" b="0" i="0" u="none" strike="noStrike" cap="none" normalizeH="0" baseline="0" dirty="0" smtClean="0">
                        <a:ln>
                          <a:noFill/>
                        </a:ln>
                        <a:solidFill>
                          <a:schemeClr val="tx1"/>
                        </a:solidFill>
                        <a:effectLst/>
                        <a:latin typeface="Arial" charset="0"/>
                      </a:endParaRPr>
                    </a:p>
                    <a:p>
                      <a:pPr marL="457200" marR="0" lvl="0" indent="-457200" algn="l" defTabSz="914400" rtl="0" eaLnBrk="1" fontAlgn="base" latinLnBrk="0" hangingPunct="1">
                        <a:lnSpc>
                          <a:spcPct val="100000"/>
                        </a:lnSpc>
                        <a:spcBef>
                          <a:spcPct val="20000"/>
                        </a:spcBef>
                        <a:spcAft>
                          <a:spcPct val="0"/>
                        </a:spcAft>
                        <a:buClrTx/>
                        <a:buSzTx/>
                        <a:buFontTx/>
                        <a:buAutoNum type="arabicParenR"/>
                        <a:tabLst/>
                      </a:pPr>
                      <a:endParaRPr kumimoji="0" lang="en-US" sz="2400" b="0" i="0" u="none" strike="noStrike" cap="none" normalizeH="0" baseline="0" dirty="0" smtClean="0">
                        <a:ln>
                          <a:noFill/>
                        </a:ln>
                        <a:solidFill>
                          <a:schemeClr val="tx1"/>
                        </a:solidFill>
                        <a:effectLst/>
                        <a:latin typeface="Arial" charset="0"/>
                      </a:endParaRPr>
                    </a:p>
                    <a:p>
                      <a:pPr marL="457200" marR="0" lvl="0" indent="-457200" algn="l" defTabSz="914400" rtl="0" eaLnBrk="1" fontAlgn="base" latinLnBrk="0" hangingPunct="1">
                        <a:lnSpc>
                          <a:spcPct val="100000"/>
                        </a:lnSpc>
                        <a:spcBef>
                          <a:spcPct val="20000"/>
                        </a:spcBef>
                        <a:spcAft>
                          <a:spcPct val="0"/>
                        </a:spcAft>
                        <a:buClrTx/>
                        <a:buSzTx/>
                        <a:buFontTx/>
                        <a:buAutoNum type="arabicParenR"/>
                        <a:tabLst/>
                      </a:pPr>
                      <a:r>
                        <a:rPr kumimoji="0" lang="en-US" sz="2400" b="0" i="0" u="none" strike="noStrike" cap="none" normalizeH="0" baseline="0" dirty="0" smtClean="0">
                          <a:ln>
                            <a:noFill/>
                          </a:ln>
                          <a:solidFill>
                            <a:schemeClr val="tx1"/>
                          </a:solidFill>
                          <a:effectLst/>
                          <a:latin typeface="Arial" charset="0"/>
                        </a:rPr>
                        <a:t>2</a:t>
                      </a:r>
                      <a:r>
                        <a:rPr kumimoji="0" lang="en-US" sz="2400" b="0" i="0" u="none" strike="noStrike" cap="none" normalizeH="0" baseline="30000" dirty="0" smtClean="0">
                          <a:ln>
                            <a:noFill/>
                          </a:ln>
                          <a:solidFill>
                            <a:schemeClr val="tx1"/>
                          </a:solidFill>
                          <a:effectLst/>
                          <a:latin typeface="Arial" charset="0"/>
                        </a:rPr>
                        <a:t>nd</a:t>
                      </a:r>
                      <a:r>
                        <a:rPr kumimoji="0" lang="en-US" sz="2400" b="0" i="0" u="none" strike="noStrike" cap="none" normalizeH="0" baseline="0" dirty="0" smtClean="0">
                          <a:ln>
                            <a:noFill/>
                          </a:ln>
                          <a:solidFill>
                            <a:schemeClr val="tx1"/>
                          </a:solidFill>
                          <a:effectLst/>
                          <a:latin typeface="Arial" charset="0"/>
                        </a:rPr>
                        <a:t>, 4</a:t>
                      </a:r>
                      <a:r>
                        <a:rPr kumimoji="0" lang="en-US" sz="2400" b="0" i="0" u="none" strike="noStrike" cap="none" normalizeH="0" baseline="30000" dirty="0" smtClean="0">
                          <a:ln>
                            <a:noFill/>
                          </a:ln>
                          <a:solidFill>
                            <a:schemeClr val="tx1"/>
                          </a:solidFill>
                          <a:effectLst/>
                          <a:latin typeface="Arial" charset="0"/>
                        </a:rPr>
                        <a:t>th</a:t>
                      </a:r>
                      <a:r>
                        <a:rPr kumimoji="0" lang="en-US" sz="2400" b="0" i="0" u="none" strike="noStrike" cap="none" normalizeH="0" baseline="0" dirty="0" smtClean="0">
                          <a:ln>
                            <a:noFill/>
                          </a:ln>
                          <a:solidFill>
                            <a:schemeClr val="tx1"/>
                          </a:solidFill>
                          <a:effectLst/>
                          <a:latin typeface="Arial" charset="0"/>
                        </a:rPr>
                        <a:t>, 5</a:t>
                      </a:r>
                      <a:r>
                        <a:rPr kumimoji="0" lang="en-US" sz="2400" b="0" i="0" u="none" strike="noStrike" cap="none" normalizeH="0" baseline="30000" dirty="0" smtClean="0">
                          <a:ln>
                            <a:noFill/>
                          </a:ln>
                          <a:solidFill>
                            <a:schemeClr val="tx1"/>
                          </a:solidFill>
                          <a:effectLst/>
                          <a:latin typeface="Arial" charset="0"/>
                        </a:rPr>
                        <a:t>th</a:t>
                      </a:r>
                      <a:r>
                        <a:rPr kumimoji="0" lang="en-US" sz="2400" b="0" i="0" u="none" strike="noStrike" cap="none" normalizeH="0" baseline="0" dirty="0" smtClean="0">
                          <a:ln>
                            <a:noFill/>
                          </a:ln>
                          <a:solidFill>
                            <a:schemeClr val="tx1"/>
                          </a:solidFill>
                          <a:effectLst/>
                          <a:latin typeface="Arial" charset="0"/>
                        </a:rPr>
                        <a:t>, 7</a:t>
                      </a:r>
                      <a:r>
                        <a:rPr kumimoji="0" lang="en-US" sz="2400" b="0" i="0" u="none" strike="noStrike" cap="none" normalizeH="0" baseline="30000" dirty="0" smtClean="0">
                          <a:ln>
                            <a:noFill/>
                          </a:ln>
                          <a:solidFill>
                            <a:schemeClr val="tx1"/>
                          </a:solidFill>
                          <a:effectLst/>
                          <a:latin typeface="Arial" charset="0"/>
                        </a:rPr>
                        <a:t>th</a:t>
                      </a:r>
                      <a:r>
                        <a:rPr kumimoji="0" lang="en-US" sz="2400" b="0" i="0" u="none" strike="noStrike" cap="none" normalizeH="0" baseline="0" dirty="0" smtClean="0">
                          <a:ln>
                            <a:noFill/>
                          </a:ln>
                          <a:solidFill>
                            <a:schemeClr val="tx1"/>
                          </a:solidFill>
                          <a:effectLst/>
                          <a:latin typeface="Arial" charset="0"/>
                        </a:rPr>
                        <a:t>, 9</a:t>
                      </a:r>
                      <a:r>
                        <a:rPr kumimoji="0" lang="en-US" sz="2400" b="0" i="0" u="none" strike="noStrike" cap="none" normalizeH="0" baseline="30000" dirty="0" smtClean="0">
                          <a:ln>
                            <a:noFill/>
                          </a:ln>
                          <a:solidFill>
                            <a:schemeClr val="tx1"/>
                          </a:solidFill>
                          <a:effectLst/>
                          <a:latin typeface="Arial" charset="0"/>
                        </a:rPr>
                        <a:t>th</a:t>
                      </a:r>
                      <a:r>
                        <a:rPr kumimoji="0" lang="en-US" sz="2400" b="0" i="0" u="none" strike="noStrike" cap="none" normalizeH="0" baseline="0" dirty="0" smtClean="0">
                          <a:ln>
                            <a:noFill/>
                          </a:ln>
                          <a:solidFill>
                            <a:schemeClr val="tx1"/>
                          </a:solidFill>
                          <a:effectLst/>
                          <a:latin typeface="Arial" charset="0"/>
                        </a:rPr>
                        <a:t>, 10</a:t>
                      </a:r>
                      <a:r>
                        <a:rPr kumimoji="0" lang="en-US" sz="2400" b="0" i="0" u="none" strike="noStrike" cap="none" normalizeH="0" baseline="30000" dirty="0" smtClean="0">
                          <a:ln>
                            <a:noFill/>
                          </a:ln>
                          <a:solidFill>
                            <a:schemeClr val="tx1"/>
                          </a:solidFill>
                          <a:effectLst/>
                          <a:latin typeface="Arial" charset="0"/>
                        </a:rPr>
                        <a:t>th</a:t>
                      </a:r>
                      <a:r>
                        <a:rPr kumimoji="0" lang="en-US" sz="2400" b="0" i="0" u="none" strike="noStrike" cap="none" normalizeH="0" baseline="0" dirty="0" smtClean="0">
                          <a:ln>
                            <a:noFill/>
                          </a:ln>
                          <a:solidFill>
                            <a:schemeClr val="tx1"/>
                          </a:solidFill>
                          <a:effectLst/>
                          <a:latin typeface="Arial" charset="0"/>
                        </a:rPr>
                        <a:t>, 12</a:t>
                      </a:r>
                      <a:r>
                        <a:rPr kumimoji="0" lang="en-US" sz="2400" b="0" i="0" u="none" strike="noStrike" cap="none" normalizeH="0" baseline="30000" dirty="0" smtClean="0">
                          <a:ln>
                            <a:noFill/>
                          </a:ln>
                          <a:solidFill>
                            <a:schemeClr val="tx1"/>
                          </a:solidFill>
                          <a:effectLst/>
                          <a:latin typeface="Arial" charset="0"/>
                        </a:rPr>
                        <a:t>th</a:t>
                      </a:r>
                      <a:r>
                        <a:rPr kumimoji="0" lang="en-US" sz="24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96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Summary: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4" name="Down Ribbon 3"/>
          <p:cNvSpPr/>
          <p:nvPr/>
        </p:nvSpPr>
        <p:spPr>
          <a:xfrm>
            <a:off x="3962400" y="838200"/>
            <a:ext cx="4876800" cy="1600200"/>
          </a:xfrm>
          <a:prstGeom prst="ribb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Sample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685800"/>
            <a:ext cx="8229600" cy="1143000"/>
          </a:xfrm>
        </p:spPr>
        <p:txBody>
          <a:bodyPr/>
          <a:lstStyle/>
          <a:p>
            <a:r>
              <a:rPr lang="en-US" sz="3200" dirty="0"/>
              <a:t>Cornell Notes: All About Mrs. </a:t>
            </a:r>
            <a:r>
              <a:rPr lang="en-US" sz="3200" dirty="0" smtClean="0"/>
              <a:t>Swank</a:t>
            </a:r>
            <a:endParaRPr lang="en-US" sz="3200" dirty="0"/>
          </a:p>
        </p:txBody>
      </p:sp>
      <p:graphicFrame>
        <p:nvGraphicFramePr>
          <p:cNvPr id="71696" name="Group 16"/>
          <p:cNvGraphicFramePr>
            <a:graphicFrameLocks noGrp="1"/>
          </p:cNvGraphicFramePr>
          <p:nvPr>
            <p:ph idx="1"/>
          </p:nvPr>
        </p:nvGraphicFramePr>
        <p:xfrm>
          <a:off x="381000" y="1600200"/>
          <a:ext cx="8229600" cy="3901440"/>
        </p:xfrm>
        <a:graphic>
          <a:graphicData uri="http://schemas.openxmlformats.org/drawingml/2006/table">
            <a:tbl>
              <a:tblPr/>
              <a:tblGrid>
                <a:gridCol w="2514600"/>
                <a:gridCol w="57150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Topic: ____</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Name: _______</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Example:</a:t>
                      </a:r>
                      <a:r>
                        <a:rPr kumimoji="0" lang="en-US" sz="24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gency FB"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695" name="AutoShape 15"/>
          <p:cNvSpPr>
            <a:spLocks noChangeArrowheads="1"/>
          </p:cNvSpPr>
          <p:nvPr/>
        </p:nvSpPr>
        <p:spPr bwMode="auto">
          <a:xfrm rot="9674329">
            <a:off x="5029200" y="2133600"/>
            <a:ext cx="609600" cy="1905000"/>
          </a:xfrm>
          <a:prstGeom prst="downArrow">
            <a:avLst>
              <a:gd name="adj1" fmla="val 50000"/>
              <a:gd name="adj2" fmla="val 78125"/>
            </a:avLst>
          </a:prstGeom>
          <a:solidFill>
            <a:srgbClr val="FF0066"/>
          </a:solidFill>
          <a:ln w="9525">
            <a:solidFill>
              <a:schemeClr val="tx1"/>
            </a:solidFill>
            <a:miter lim="800000"/>
            <a:headEnd/>
            <a:tailEnd/>
          </a:ln>
          <a:effectLst/>
        </p:spPr>
        <p:txBody>
          <a:bodyPr vert="eaVert"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685800"/>
            <a:ext cx="8229600" cy="1143000"/>
          </a:xfrm>
        </p:spPr>
        <p:txBody>
          <a:bodyPr/>
          <a:lstStyle/>
          <a:p>
            <a:r>
              <a:rPr lang="en-US" sz="3200" dirty="0"/>
              <a:t>Cornell Notes: All About Mrs. </a:t>
            </a:r>
            <a:r>
              <a:rPr lang="en-US" sz="3200" dirty="0" smtClean="0"/>
              <a:t>Swank</a:t>
            </a:r>
            <a:endParaRPr lang="en-US" sz="3200" dirty="0"/>
          </a:p>
        </p:txBody>
      </p:sp>
      <p:graphicFrame>
        <p:nvGraphicFramePr>
          <p:cNvPr id="73731" name="Group 3"/>
          <p:cNvGraphicFramePr>
            <a:graphicFrameLocks noGrp="1"/>
          </p:cNvGraphicFramePr>
          <p:nvPr>
            <p:ph idx="1"/>
          </p:nvPr>
        </p:nvGraphicFramePr>
        <p:xfrm>
          <a:off x="381000" y="1600200"/>
          <a:ext cx="8229600" cy="5803392"/>
        </p:xfrm>
        <a:graphic>
          <a:graphicData uri="http://schemas.openxmlformats.org/drawingml/2006/table">
            <a:tbl>
              <a:tblPr/>
              <a:tblGrid>
                <a:gridCol w="2514600"/>
                <a:gridCol w="57150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Topic: ____</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Name: _______</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Example:</a:t>
                      </a:r>
                      <a:r>
                        <a:rPr kumimoji="0" lang="en-US" sz="24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rgbClr val="FF0066"/>
                          </a:solidFill>
                          <a:effectLst/>
                          <a:latin typeface="Arial" charset="0"/>
                        </a:rPr>
                        <a:t>Teacher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gency FB" pitchFamily="34" charset="0"/>
                        </a:rPr>
                        <a:t>(Create topic areas of what you know about Mrs. Swank on this side. List answers on the right side.)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3742" name="AutoShape 14"/>
          <p:cNvSpPr>
            <a:spLocks noChangeArrowheads="1"/>
          </p:cNvSpPr>
          <p:nvPr/>
        </p:nvSpPr>
        <p:spPr bwMode="auto">
          <a:xfrm>
            <a:off x="3124200" y="4267200"/>
            <a:ext cx="304800" cy="457200"/>
          </a:xfrm>
          <a:prstGeom prst="downArrow">
            <a:avLst>
              <a:gd name="adj1" fmla="val 50000"/>
              <a:gd name="adj2" fmla="val 37500"/>
            </a:avLst>
          </a:prstGeom>
          <a:solidFill>
            <a:srgbClr val="FF99FF"/>
          </a:solidFill>
          <a:ln w="9525">
            <a:solidFill>
              <a:schemeClr val="tx1"/>
            </a:solidFill>
            <a:miter lim="800000"/>
            <a:headEnd/>
            <a:tailEnd/>
          </a:ln>
          <a:effectLst/>
        </p:spPr>
        <p:txBody>
          <a:bodyPr vert="eaVert"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685800"/>
            <a:ext cx="8229600" cy="1143000"/>
          </a:xfrm>
        </p:spPr>
        <p:txBody>
          <a:bodyPr/>
          <a:lstStyle/>
          <a:p>
            <a:r>
              <a:rPr lang="en-US" sz="3200" dirty="0"/>
              <a:t>Cornell Notes: All About Mrs. </a:t>
            </a:r>
            <a:r>
              <a:rPr lang="en-US" sz="3200" dirty="0" smtClean="0"/>
              <a:t>Swank</a:t>
            </a:r>
            <a:endParaRPr lang="en-US" sz="3200" dirty="0"/>
          </a:p>
        </p:txBody>
      </p:sp>
      <p:graphicFrame>
        <p:nvGraphicFramePr>
          <p:cNvPr id="57347" name="Group 3"/>
          <p:cNvGraphicFramePr>
            <a:graphicFrameLocks noGrp="1"/>
          </p:cNvGraphicFramePr>
          <p:nvPr>
            <p:ph idx="1"/>
          </p:nvPr>
        </p:nvGraphicFramePr>
        <p:xfrm>
          <a:off x="381000" y="1600200"/>
          <a:ext cx="8229600" cy="6041136"/>
        </p:xfrm>
        <a:graphic>
          <a:graphicData uri="http://schemas.openxmlformats.org/drawingml/2006/table">
            <a:tbl>
              <a:tblPr/>
              <a:tblGrid>
                <a:gridCol w="2514600"/>
                <a:gridCol w="57150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Topic: ____</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Name: _______</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rgbClr val="FF0066"/>
                          </a:solidFill>
                          <a:effectLst/>
                          <a:latin typeface="Arial" charset="0"/>
                        </a:rPr>
                        <a:t>Teacher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rgbClr val="FF0066"/>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rgbClr val="FF0066"/>
                          </a:solidFill>
                          <a:effectLst/>
                          <a:latin typeface="Arial" charset="0"/>
                        </a:rPr>
                        <a:t>…….</a:t>
                      </a: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Create 2 or more questions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that you would want to know the answers to about 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Put them on this side.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If you receive the answer to your questions, put them here on this side.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04800" y="609600"/>
            <a:ext cx="8229600" cy="1143000"/>
          </a:xfrm>
        </p:spPr>
        <p:txBody>
          <a:bodyPr/>
          <a:lstStyle/>
          <a:p>
            <a:r>
              <a:rPr lang="en-US" sz="3200" dirty="0"/>
              <a:t>Cornell Notes: All About Mrs. </a:t>
            </a:r>
            <a:r>
              <a:rPr lang="en-US" sz="3200" dirty="0" smtClean="0"/>
              <a:t>Swank</a:t>
            </a:r>
            <a:endParaRPr lang="en-US" sz="3200" dirty="0"/>
          </a:p>
        </p:txBody>
      </p:sp>
      <p:graphicFrame>
        <p:nvGraphicFramePr>
          <p:cNvPr id="58388" name="Group 20"/>
          <p:cNvGraphicFramePr>
            <a:graphicFrameLocks noGrp="1"/>
          </p:cNvGraphicFramePr>
          <p:nvPr>
            <p:ph idx="1"/>
          </p:nvPr>
        </p:nvGraphicFramePr>
        <p:xfrm>
          <a:off x="381000" y="1600200"/>
          <a:ext cx="8229600" cy="4712208"/>
        </p:xfrm>
        <a:graphic>
          <a:graphicData uri="http://schemas.openxmlformats.org/drawingml/2006/table">
            <a:tbl>
              <a:tblPr/>
              <a:tblGrid>
                <a:gridCol w="2514600"/>
                <a:gridCol w="57150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Topic: ____</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Name: _______</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903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r>
              <a:tr h="6096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Summary: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4000"/>
              <a:t>So…. How well do you know me?</a:t>
            </a:r>
          </a:p>
        </p:txBody>
      </p:sp>
      <p:sp>
        <p:nvSpPr>
          <p:cNvPr id="67587" name="Rectangle 3"/>
          <p:cNvSpPr>
            <a:spLocks noGrp="1" noChangeArrowheads="1"/>
          </p:cNvSpPr>
          <p:nvPr>
            <p:ph type="body" idx="1"/>
          </p:nvPr>
        </p:nvSpPr>
        <p:spPr/>
        <p:txBody>
          <a:bodyPr/>
          <a:lstStyle/>
          <a:p>
            <a:endParaRPr lang="en-US"/>
          </a:p>
        </p:txBody>
      </p:sp>
      <p:sp>
        <p:nvSpPr>
          <p:cNvPr id="67588" name="WordArt 4"/>
          <p:cNvSpPr>
            <a:spLocks noChangeArrowheads="1" noChangeShapeType="1" noTextEdit="1"/>
          </p:cNvSpPr>
          <p:nvPr/>
        </p:nvSpPr>
        <p:spPr bwMode="auto">
          <a:xfrm>
            <a:off x="838200" y="1676400"/>
            <a:ext cx="7467600" cy="4267200"/>
          </a:xfrm>
          <a:prstGeom prst="rect">
            <a:avLst/>
          </a:prstGeom>
        </p:spPr>
        <p:txBody>
          <a:bodyPr wrap="none" fromWordArt="1">
            <a:prstTxWarp prst="textPlain">
              <a:avLst>
                <a:gd name="adj" fmla="val 50000"/>
              </a:avLst>
            </a:prstTxWarp>
          </a:bodyPr>
          <a:lstStyle/>
          <a:p>
            <a:pPr algn="ctr"/>
            <a:r>
              <a:rPr lang="en-US" sz="9600" kern="10">
                <a:ln w="25400">
                  <a:solidFill>
                    <a:srgbClr val="000000"/>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18900000" scaled="1"/>
                </a:gradFill>
                <a:latin typeface="Ravie"/>
              </a:rPr>
              <a:t>Cornell Notes</a:t>
            </a:r>
          </a:p>
        </p:txBody>
      </p:sp>
      <p:pic>
        <p:nvPicPr>
          <p:cNvPr id="67599" name="05 Strength, Courage, &amp; Wisdom.wma">
            <a:hlinkClick r:id="" action="ppaction://media"/>
          </p:cNvPr>
          <p:cNvPicPr>
            <a:picLocks noRot="1" noChangeAspect="1" noChangeArrowheads="1"/>
          </p:cNvPicPr>
          <p:nvPr>
            <a:audioFile r:link="rId1"/>
          </p:nvPr>
        </p:nvPicPr>
        <p:blipFill>
          <a:blip r:embed="rId3" cstate="print"/>
          <a:srcRect/>
          <a:stretch>
            <a:fillRect/>
          </a:stretch>
        </p:blipFill>
        <p:spPr bwMode="auto">
          <a:xfrm>
            <a:off x="533400" y="5943600"/>
            <a:ext cx="304800" cy="304800"/>
          </a:xfrm>
          <a:prstGeom prst="rect">
            <a:avLst/>
          </a:prstGeom>
          <a:noFill/>
        </p:spPr>
      </p:pic>
      <p:sp>
        <p:nvSpPr>
          <p:cNvPr id="67600" name="Rectangle 16"/>
          <p:cNvSpPr>
            <a:spLocks noChangeArrowheads="1"/>
          </p:cNvSpPr>
          <p:nvPr/>
        </p:nvSpPr>
        <p:spPr bwMode="auto">
          <a:xfrm>
            <a:off x="304800" y="5867400"/>
            <a:ext cx="838200" cy="9906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7818" fill="hold"/>
                                        <p:tgtEl>
                                          <p:spTgt spid="6759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7599"/>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6" name="Picture 8" descr="Emoticon rolling eyes and sticking tongue out Animated Clipart&#10;&#10;"/>
          <p:cNvPicPr>
            <a:picLocks noChangeAspect="1" noChangeArrowheads="1" noCrop="1"/>
          </p:cNvPicPr>
          <p:nvPr/>
        </p:nvPicPr>
        <p:blipFill>
          <a:blip r:embed="rId2" cstate="print"/>
          <a:srcRect/>
          <a:stretch>
            <a:fillRect/>
          </a:stretch>
        </p:blipFill>
        <p:spPr bwMode="auto">
          <a:xfrm>
            <a:off x="3048000" y="2362200"/>
            <a:ext cx="2743200" cy="2743200"/>
          </a:xfrm>
          <a:prstGeom prst="rect">
            <a:avLst/>
          </a:prstGeom>
          <a:noFill/>
        </p:spPr>
      </p:pic>
      <p:sp>
        <p:nvSpPr>
          <p:cNvPr id="68614" name="WordArt 6"/>
          <p:cNvSpPr>
            <a:spLocks noChangeArrowheads="1" noChangeShapeType="1" noTextEdit="1"/>
          </p:cNvSpPr>
          <p:nvPr/>
        </p:nvSpPr>
        <p:spPr bwMode="auto">
          <a:xfrm>
            <a:off x="1981200" y="3352800"/>
            <a:ext cx="4724400" cy="1539875"/>
          </a:xfrm>
          <a:prstGeom prst="rect">
            <a:avLst/>
          </a:prstGeom>
        </p:spPr>
        <p:txBody>
          <a:bodyPr wrap="none" fromWordArt="1">
            <a:prstTxWarp prst="textPlain">
              <a:avLst>
                <a:gd name="adj" fmla="val 50000"/>
              </a:avLst>
            </a:prstTxWarp>
          </a:bodyPr>
          <a:lstStyle/>
          <a:p>
            <a:pPr algn="ctr"/>
            <a:r>
              <a:rPr lang="en-US" sz="3600" kern="10">
                <a:ln w="25400">
                  <a:solidFill>
                    <a:srgbClr val="000000"/>
                  </a:solidFill>
                  <a:round/>
                  <a:headEnd/>
                  <a:tailEnd/>
                </a:ln>
                <a:solidFill>
                  <a:srgbClr val="0000FF"/>
                </a:solidFill>
                <a:latin typeface="Arial Black"/>
              </a:rPr>
              <a:t>So make 'em good!</a:t>
            </a:r>
          </a:p>
        </p:txBody>
      </p:sp>
      <p:sp>
        <p:nvSpPr>
          <p:cNvPr id="68613" name="WordArt 5"/>
          <p:cNvSpPr>
            <a:spLocks noChangeArrowheads="1" noChangeShapeType="1" noTextEdit="1"/>
          </p:cNvSpPr>
          <p:nvPr/>
        </p:nvSpPr>
        <p:spPr bwMode="auto">
          <a:xfrm>
            <a:off x="990600" y="2514600"/>
            <a:ext cx="7391400" cy="2682875"/>
          </a:xfrm>
          <a:prstGeom prst="rect">
            <a:avLst/>
          </a:prstGeom>
        </p:spPr>
        <p:txBody>
          <a:bodyPr wrap="none" fromWordArt="1">
            <a:prstTxWarp prst="textPlain">
              <a:avLst>
                <a:gd name="adj" fmla="val 50000"/>
              </a:avLst>
            </a:prstTxWarp>
          </a:bodyPr>
          <a:lstStyle/>
          <a:p>
            <a:pPr algn="ctr"/>
            <a:r>
              <a:rPr lang="en-US" sz="3600" kern="10">
                <a:ln w="22225">
                  <a:solidFill>
                    <a:srgbClr val="000000"/>
                  </a:solidFill>
                  <a:round/>
                  <a:headEnd/>
                  <a:tailEnd/>
                </a:ln>
                <a:solidFill>
                  <a:srgbClr val="990099"/>
                </a:solidFill>
                <a:latin typeface="Algerian"/>
              </a:rPr>
              <a:t>No more than 5 ! </a:t>
            </a:r>
          </a:p>
        </p:txBody>
      </p:sp>
      <p:sp>
        <p:nvSpPr>
          <p:cNvPr id="68610" name="Rectangle 2"/>
          <p:cNvSpPr>
            <a:spLocks noGrp="1" noChangeArrowheads="1"/>
          </p:cNvSpPr>
          <p:nvPr>
            <p:ph type="title"/>
          </p:nvPr>
        </p:nvSpPr>
        <p:spPr>
          <a:xfrm>
            <a:off x="457200" y="914400"/>
            <a:ext cx="8229600" cy="1143000"/>
          </a:xfrm>
        </p:spPr>
        <p:txBody>
          <a:bodyPr/>
          <a:lstStyle/>
          <a:p>
            <a:r>
              <a:rPr lang="en-US" sz="4000"/>
              <a:t>I will answer 5 different questions.</a:t>
            </a:r>
          </a:p>
        </p:txBody>
      </p:sp>
      <p:sp>
        <p:nvSpPr>
          <p:cNvPr id="68612" name="WordArt 4"/>
          <p:cNvSpPr>
            <a:spLocks noChangeArrowheads="1" noChangeShapeType="1" noTextEdit="1"/>
          </p:cNvSpPr>
          <p:nvPr/>
        </p:nvSpPr>
        <p:spPr bwMode="auto">
          <a:xfrm>
            <a:off x="1219200" y="1981200"/>
            <a:ext cx="7086600" cy="4419600"/>
          </a:xfrm>
          <a:prstGeom prst="rect">
            <a:avLst/>
          </a:prstGeom>
        </p:spPr>
        <p:txBody>
          <a:bodyPr wrap="none" fromWordArt="1">
            <a:prstTxWarp prst="textPlain">
              <a:avLst>
                <a:gd name="adj" fmla="val 50000"/>
              </a:avLst>
            </a:prstTxWarp>
          </a:bodyPr>
          <a:lstStyle/>
          <a:p>
            <a:pPr algn="ctr"/>
            <a:r>
              <a:rPr lang="en-US" sz="7200" kern="10">
                <a:ln w="25400">
                  <a:solidFill>
                    <a:srgbClr val="000000"/>
                  </a:solidFill>
                  <a:round/>
                  <a:headEnd/>
                  <a:tailEnd/>
                </a:ln>
                <a:gradFill rotWithShape="1">
                  <a:gsLst>
                    <a:gs pos="0">
                      <a:srgbClr val="A603AB"/>
                    </a:gs>
                    <a:gs pos="10501">
                      <a:srgbClr val="0819FB"/>
                    </a:gs>
                    <a:gs pos="17501">
                      <a:srgbClr val="1A8D48"/>
                    </a:gs>
                    <a:gs pos="26000">
                      <a:srgbClr val="FFFF00"/>
                    </a:gs>
                    <a:gs pos="36500">
                      <a:srgbClr val="EE3F17"/>
                    </a:gs>
                    <a:gs pos="44000">
                      <a:srgbClr val="E81766"/>
                    </a:gs>
                    <a:gs pos="50000">
                      <a:srgbClr val="A603AB"/>
                    </a:gs>
                    <a:gs pos="56000">
                      <a:srgbClr val="E81766"/>
                    </a:gs>
                    <a:gs pos="63500">
                      <a:srgbClr val="EE3F17"/>
                    </a:gs>
                    <a:gs pos="74000">
                      <a:srgbClr val="FFFF00"/>
                    </a:gs>
                    <a:gs pos="82500">
                      <a:srgbClr val="1A8D48"/>
                    </a:gs>
                    <a:gs pos="89500">
                      <a:srgbClr val="0819FB"/>
                    </a:gs>
                    <a:gs pos="100000">
                      <a:srgbClr val="A603AB"/>
                    </a:gs>
                  </a:gsLst>
                  <a:lin ang="2700000" scaled="1"/>
                </a:gradFill>
                <a:latin typeface="Arial Black"/>
              </a:rPr>
              <a:t>Only 5 !</a:t>
            </a:r>
          </a:p>
        </p:txBody>
      </p:sp>
    </p:spTree>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circle(in)">
                                      <p:cBhvr>
                                        <p:cTn id="7" dur="5000"/>
                                        <p:tgtEl>
                                          <p:spTgt spid="686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2000"/>
                                        <p:tgtEl>
                                          <p:spTgt spid="68612"/>
                                        </p:tgtEl>
                                      </p:cBhvr>
                                    </p:animEffect>
                                    <p:set>
                                      <p:cBhvr>
                                        <p:cTn id="12" dur="1" fill="hold">
                                          <p:stCondLst>
                                            <p:cond delay="1999"/>
                                          </p:stCondLst>
                                        </p:cTn>
                                        <p:tgtEl>
                                          <p:spTgt spid="686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8613"/>
                                        </p:tgtEl>
                                        <p:attrNameLst>
                                          <p:attrName>style.visibility</p:attrName>
                                        </p:attrNameLst>
                                      </p:cBhvr>
                                      <p:to>
                                        <p:strVal val="visible"/>
                                      </p:to>
                                    </p:set>
                                    <p:animEffect transition="in" filter="dissolve">
                                      <p:cBhvr>
                                        <p:cTn id="17" dur="3000"/>
                                        <p:tgtEl>
                                          <p:spTgt spid="686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6" fill="hold" grpId="1" nodeType="clickEffect">
                                  <p:stCondLst>
                                    <p:cond delay="0"/>
                                  </p:stCondLst>
                                  <p:childTnLst>
                                    <p:animEffect transition="out" filter="barn(inHorizontal)">
                                      <p:cBhvr>
                                        <p:cTn id="21" dur="500"/>
                                        <p:tgtEl>
                                          <p:spTgt spid="68613"/>
                                        </p:tgtEl>
                                      </p:cBhvr>
                                    </p:animEffect>
                                    <p:set>
                                      <p:cBhvr>
                                        <p:cTn id="22" dur="1" fill="hold">
                                          <p:stCondLst>
                                            <p:cond delay="499"/>
                                          </p:stCondLst>
                                        </p:cTn>
                                        <p:tgtEl>
                                          <p:spTgt spid="686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9" presetClass="entr" presetSubtype="10" fill="hold" grpId="0" nodeType="clickEffect">
                                  <p:stCondLst>
                                    <p:cond delay="0"/>
                                  </p:stCondLst>
                                  <p:childTnLst>
                                    <p:set>
                                      <p:cBhvr>
                                        <p:cTn id="26" dur="1" fill="hold">
                                          <p:stCondLst>
                                            <p:cond delay="0"/>
                                          </p:stCondLst>
                                        </p:cTn>
                                        <p:tgtEl>
                                          <p:spTgt spid="68614"/>
                                        </p:tgtEl>
                                        <p:attrNameLst>
                                          <p:attrName>style.visibility</p:attrName>
                                        </p:attrNameLst>
                                      </p:cBhvr>
                                      <p:to>
                                        <p:strVal val="visible"/>
                                      </p:to>
                                    </p:set>
                                    <p:anim calcmode="lin" valueType="num">
                                      <p:cBhvr>
                                        <p:cTn id="27" dur="5000" fill="hold"/>
                                        <p:tgtEl>
                                          <p:spTgt spid="68614"/>
                                        </p:tgtEl>
                                        <p:attrNameLst>
                                          <p:attrName>ppt_w</p:attrName>
                                        </p:attrNameLst>
                                      </p:cBhvr>
                                      <p:tavLst>
                                        <p:tav tm="0" fmla="#ppt_w*sin(2.5*pi*$)">
                                          <p:val>
                                            <p:fltVal val="0"/>
                                          </p:val>
                                        </p:tav>
                                        <p:tav tm="100000">
                                          <p:val>
                                            <p:fltVal val="1"/>
                                          </p:val>
                                        </p:tav>
                                      </p:tavLst>
                                    </p:anim>
                                    <p:anim calcmode="lin" valueType="num">
                                      <p:cBhvr>
                                        <p:cTn id="28" dur="5000" fill="hold"/>
                                        <p:tgtEl>
                                          <p:spTgt spid="68614"/>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xit" presetSubtype="12" fill="hold" grpId="1" nodeType="clickEffect">
                                  <p:stCondLst>
                                    <p:cond delay="0"/>
                                  </p:stCondLst>
                                  <p:childTnLst>
                                    <p:animEffect transition="out" filter="strips(downLeft)">
                                      <p:cBhvr>
                                        <p:cTn id="32" dur="500"/>
                                        <p:tgtEl>
                                          <p:spTgt spid="68614"/>
                                        </p:tgtEl>
                                      </p:cBhvr>
                                    </p:animEffect>
                                    <p:set>
                                      <p:cBhvr>
                                        <p:cTn id="33" dur="1" fill="hold">
                                          <p:stCondLst>
                                            <p:cond delay="499"/>
                                          </p:stCondLst>
                                        </p:cTn>
                                        <p:tgtEl>
                                          <p:spTgt spid="686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1" presetClass="entr" presetSubtype="0" fill="hold" nodeType="clickEffect">
                                  <p:stCondLst>
                                    <p:cond delay="0"/>
                                  </p:stCondLst>
                                  <p:iterate type="lt">
                                    <p:tmPct val="0"/>
                                  </p:iterate>
                                  <p:childTnLst>
                                    <p:set>
                                      <p:cBhvr>
                                        <p:cTn id="37" dur="1" fill="hold">
                                          <p:stCondLst>
                                            <p:cond delay="0"/>
                                          </p:stCondLst>
                                        </p:cTn>
                                        <p:tgtEl>
                                          <p:spTgt spid="68616"/>
                                        </p:tgtEl>
                                        <p:attrNameLst>
                                          <p:attrName>style.visibility</p:attrName>
                                        </p:attrNameLst>
                                      </p:cBhvr>
                                      <p:to>
                                        <p:strVal val="visible"/>
                                      </p:to>
                                    </p:set>
                                    <p:animEffect transition="in" filter="fade">
                                      <p:cBhvr>
                                        <p:cTn id="38" dur="1155" decel="100000"/>
                                        <p:tgtEl>
                                          <p:spTgt spid="68616"/>
                                        </p:tgtEl>
                                      </p:cBhvr>
                                    </p:animEffect>
                                    <p:animScale>
                                      <p:cBhvr>
                                        <p:cTn id="39" dur="1155" decel="100000"/>
                                        <p:tgtEl>
                                          <p:spTgt spid="68616"/>
                                        </p:tgtEl>
                                      </p:cBhvr>
                                      <p:from x="10000" y="10000"/>
                                      <p:to x="200000" y="450000"/>
                                    </p:animScale>
                                    <p:animScale>
                                      <p:cBhvr>
                                        <p:cTn id="40" dur="1845" accel="100000" fill="hold">
                                          <p:stCondLst>
                                            <p:cond delay="1155"/>
                                          </p:stCondLst>
                                        </p:cTn>
                                        <p:tgtEl>
                                          <p:spTgt spid="68616"/>
                                        </p:tgtEl>
                                      </p:cBhvr>
                                      <p:from x="200000" y="450000"/>
                                      <p:to x="100000" y="100000"/>
                                    </p:animScale>
                                    <p:set>
                                      <p:cBhvr>
                                        <p:cTn id="41" dur="1155" fill="hold"/>
                                        <p:tgtEl>
                                          <p:spTgt spid="68616"/>
                                        </p:tgtEl>
                                        <p:attrNameLst>
                                          <p:attrName>ppt_x</p:attrName>
                                        </p:attrNameLst>
                                      </p:cBhvr>
                                      <p:to>
                                        <p:strVal val="(0.5)"/>
                                      </p:to>
                                    </p:set>
                                    <p:anim from="(0.5)" to="(#ppt_x)" calcmode="lin" valueType="num">
                                      <p:cBhvr>
                                        <p:cTn id="42" dur="1845" accel="100000" fill="hold">
                                          <p:stCondLst>
                                            <p:cond delay="1155"/>
                                          </p:stCondLst>
                                        </p:cTn>
                                        <p:tgtEl>
                                          <p:spTgt spid="68616"/>
                                        </p:tgtEl>
                                        <p:attrNameLst>
                                          <p:attrName>ppt_x</p:attrName>
                                        </p:attrNameLst>
                                      </p:cBhvr>
                                    </p:anim>
                                    <p:set>
                                      <p:cBhvr>
                                        <p:cTn id="43" dur="1155" fill="hold"/>
                                        <p:tgtEl>
                                          <p:spTgt spid="68616"/>
                                        </p:tgtEl>
                                        <p:attrNameLst>
                                          <p:attrName>ppt_y</p:attrName>
                                        </p:attrNameLst>
                                      </p:cBhvr>
                                      <p:to>
                                        <p:strVal val="(#ppt_y+0.4)"/>
                                      </p:to>
                                    </p:set>
                                    <p:anim from="(#ppt_y+0.4)" to="(#ppt_y)" calcmode="lin" valueType="num">
                                      <p:cBhvr>
                                        <p:cTn id="44" dur="1845" accel="100000" fill="hold">
                                          <p:stCondLst>
                                            <p:cond delay="1155"/>
                                          </p:stCondLst>
                                        </p:cTn>
                                        <p:tgtEl>
                                          <p:spTgt spid="68616"/>
                                        </p:tgtEl>
                                        <p:attrNameLst>
                                          <p:attrName>ppt_y</p:attrName>
                                        </p:attrNameLst>
                                      </p:cBhvr>
                                    </p:anim>
                                  </p:childTnLst>
                                </p:cTn>
                              </p:par>
                            </p:childTnLst>
                          </p:cTn>
                        </p:par>
                      </p:childTnLst>
                    </p:cTn>
                  </p:par>
                  <p:par>
                    <p:cTn id="45" fill="hold">
                      <p:stCondLst>
                        <p:cond delay="indefinite"/>
                      </p:stCondLst>
                      <p:childTnLst>
                        <p:par>
                          <p:cTn id="46" fill="hold">
                            <p:stCondLst>
                              <p:cond delay="0"/>
                            </p:stCondLst>
                            <p:childTnLst>
                              <p:par>
                                <p:cTn id="47" presetID="31" presetClass="exit" presetSubtype="0" fill="hold" nodeType="clickEffect">
                                  <p:stCondLst>
                                    <p:cond delay="0"/>
                                  </p:stCondLst>
                                  <p:iterate type="lt">
                                    <p:tmPct val="5000"/>
                                  </p:iterate>
                                  <p:childTnLst>
                                    <p:anim calcmode="lin" valueType="num">
                                      <p:cBhvr>
                                        <p:cTn id="48" dur="5000"/>
                                        <p:tgtEl>
                                          <p:spTgt spid="68616"/>
                                        </p:tgtEl>
                                        <p:attrNameLst>
                                          <p:attrName>ppt_w</p:attrName>
                                        </p:attrNameLst>
                                      </p:cBhvr>
                                      <p:tavLst>
                                        <p:tav tm="0">
                                          <p:val>
                                            <p:strVal val="ppt_w"/>
                                          </p:val>
                                        </p:tav>
                                        <p:tav tm="100000">
                                          <p:val>
                                            <p:fltVal val="0"/>
                                          </p:val>
                                        </p:tav>
                                      </p:tavLst>
                                    </p:anim>
                                    <p:anim calcmode="lin" valueType="num">
                                      <p:cBhvr>
                                        <p:cTn id="49" dur="5000"/>
                                        <p:tgtEl>
                                          <p:spTgt spid="68616"/>
                                        </p:tgtEl>
                                        <p:attrNameLst>
                                          <p:attrName>ppt_h</p:attrName>
                                        </p:attrNameLst>
                                      </p:cBhvr>
                                      <p:tavLst>
                                        <p:tav tm="0">
                                          <p:val>
                                            <p:strVal val="ppt_h"/>
                                          </p:val>
                                        </p:tav>
                                        <p:tav tm="100000">
                                          <p:val>
                                            <p:fltVal val="0"/>
                                          </p:val>
                                        </p:tav>
                                      </p:tavLst>
                                    </p:anim>
                                    <p:anim calcmode="lin" valueType="num">
                                      <p:cBhvr>
                                        <p:cTn id="50" dur="5000"/>
                                        <p:tgtEl>
                                          <p:spTgt spid="68616"/>
                                        </p:tgtEl>
                                        <p:attrNameLst>
                                          <p:attrName>style.rotation</p:attrName>
                                        </p:attrNameLst>
                                      </p:cBhvr>
                                      <p:tavLst>
                                        <p:tav tm="0">
                                          <p:val>
                                            <p:fltVal val="0"/>
                                          </p:val>
                                        </p:tav>
                                        <p:tav tm="100000">
                                          <p:val>
                                            <p:fltVal val="90"/>
                                          </p:val>
                                        </p:tav>
                                      </p:tavLst>
                                    </p:anim>
                                    <p:animEffect transition="out" filter="fade">
                                      <p:cBhvr>
                                        <p:cTn id="51" dur="5000"/>
                                        <p:tgtEl>
                                          <p:spTgt spid="68616"/>
                                        </p:tgtEl>
                                      </p:cBhvr>
                                    </p:animEffect>
                                    <p:set>
                                      <p:cBhvr>
                                        <p:cTn id="52" dur="1" fill="hold">
                                          <p:stCondLst>
                                            <p:cond delay="4999"/>
                                          </p:stCondLst>
                                        </p:cTn>
                                        <p:tgtEl>
                                          <p:spTgt spid="686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animBg="1"/>
      <p:bldP spid="68614" grpId="1" animBg="1"/>
      <p:bldP spid="68613" grpId="0" animBg="1"/>
      <p:bldP spid="68613" grpId="1" animBg="1"/>
      <p:bldP spid="68612" grpId="0" animBg="1"/>
      <p:bldP spid="6861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990600"/>
            <a:ext cx="8229600" cy="1143000"/>
          </a:xfrm>
        </p:spPr>
        <p:txBody>
          <a:bodyPr/>
          <a:lstStyle/>
          <a:p>
            <a:pPr eaLnBrk="1" hangingPunct="1"/>
            <a:r>
              <a:rPr lang="en-US" smtClean="0"/>
              <a:t>What don’t you know about me?</a:t>
            </a:r>
          </a:p>
        </p:txBody>
      </p:sp>
      <p:pic>
        <p:nvPicPr>
          <p:cNvPr id="5123" name="Picture 2" descr="me and the safe.jpg"/>
          <p:cNvPicPr>
            <a:picLocks noChangeAspect="1"/>
          </p:cNvPicPr>
          <p:nvPr/>
        </p:nvPicPr>
        <p:blipFill>
          <a:blip r:embed="rId2" cstate="print"/>
          <a:srcRect/>
          <a:stretch>
            <a:fillRect/>
          </a:stretch>
        </p:blipFill>
        <p:spPr bwMode="auto">
          <a:xfrm>
            <a:off x="2819400" y="2514600"/>
            <a:ext cx="3581400" cy="353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What college did I attend?</a:t>
            </a:r>
          </a:p>
        </p:txBody>
      </p:sp>
      <p:sp>
        <p:nvSpPr>
          <p:cNvPr id="6147" name="Rectangle 3"/>
          <p:cNvSpPr>
            <a:spLocks noGrp="1" noChangeArrowheads="1"/>
          </p:cNvSpPr>
          <p:nvPr>
            <p:ph type="body" idx="1"/>
          </p:nvPr>
        </p:nvSpPr>
        <p:spPr>
          <a:xfrm>
            <a:off x="2514600" y="1600200"/>
            <a:ext cx="6172200" cy="4525963"/>
          </a:xfrm>
        </p:spPr>
        <p:txBody>
          <a:bodyPr/>
          <a:lstStyle/>
          <a:p>
            <a:pPr marL="609600" indent="-609600" eaLnBrk="1" hangingPunct="1">
              <a:buFontTx/>
              <a:buAutoNum type="arabicParenR"/>
            </a:pPr>
            <a:r>
              <a:rPr lang="en-US" sz="4400" smtClean="0"/>
              <a:t>  UC San Diego</a:t>
            </a:r>
          </a:p>
          <a:p>
            <a:pPr marL="609600" indent="-609600" eaLnBrk="1" hangingPunct="1">
              <a:buFontTx/>
              <a:buAutoNum type="arabicParenR"/>
            </a:pPr>
            <a:r>
              <a:rPr lang="en-US" sz="4400" smtClean="0"/>
              <a:t>  UC Riverside</a:t>
            </a:r>
          </a:p>
          <a:p>
            <a:pPr marL="609600" indent="-609600" eaLnBrk="1" hangingPunct="1">
              <a:buFontTx/>
              <a:buAutoNum type="arabicParenR"/>
            </a:pPr>
            <a:r>
              <a:rPr lang="en-US" sz="4400" smtClean="0"/>
              <a:t>  Cal State San Bernardino</a:t>
            </a:r>
          </a:p>
          <a:p>
            <a:pPr marL="609600" indent="-609600" eaLnBrk="1" hangingPunct="1">
              <a:buFontTx/>
              <a:buAutoNum type="arabicParenR"/>
            </a:pPr>
            <a:r>
              <a:rPr lang="en-US" sz="4400" smtClean="0"/>
              <a:t>  USC</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3"/>
          <p:cNvSpPr>
            <a:spLocks noChangeArrowheads="1" noChangeShapeType="1" noTextEdit="1"/>
          </p:cNvSpPr>
          <p:nvPr/>
        </p:nvSpPr>
        <p:spPr bwMode="auto">
          <a:xfrm rot="5400000">
            <a:off x="-2600325" y="2981325"/>
            <a:ext cx="6629400" cy="112395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000000"/>
                </a:solidFill>
                <a:latin typeface="Algerian"/>
              </a:rPr>
              <a:t>Califoria Statue University </a:t>
            </a:r>
          </a:p>
        </p:txBody>
      </p:sp>
      <p:sp>
        <p:nvSpPr>
          <p:cNvPr id="7171" name="WordArt 3"/>
          <p:cNvSpPr>
            <a:spLocks noChangeArrowheads="1" noChangeShapeType="1" noTextEdit="1"/>
          </p:cNvSpPr>
          <p:nvPr/>
        </p:nvSpPr>
        <p:spPr bwMode="auto">
          <a:xfrm rot="5400000">
            <a:off x="5438775" y="2943225"/>
            <a:ext cx="6019800" cy="74295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000000"/>
                </a:solidFill>
                <a:latin typeface="Algerian"/>
              </a:rPr>
              <a:t>San Bernardino </a:t>
            </a:r>
          </a:p>
        </p:txBody>
      </p:sp>
      <p:sp>
        <p:nvSpPr>
          <p:cNvPr id="7172" name="Title 5"/>
          <p:cNvSpPr>
            <a:spLocks noGrp="1"/>
          </p:cNvSpPr>
          <p:nvPr>
            <p:ph type="title"/>
          </p:nvPr>
        </p:nvSpPr>
        <p:spPr/>
        <p:txBody>
          <a:bodyPr/>
          <a:lstStyle/>
          <a:p>
            <a:endParaRPr lang="en-US" smtClean="0"/>
          </a:p>
        </p:txBody>
      </p:sp>
      <p:pic>
        <p:nvPicPr>
          <p:cNvPr id="6" name="Content Placeholder 5" descr="csusb.jpg"/>
          <p:cNvPicPr>
            <a:picLocks noGrp="1" noChangeAspect="1"/>
          </p:cNvPicPr>
          <p:nvPr>
            <p:ph idx="1"/>
          </p:nvPr>
        </p:nvPicPr>
        <p:blipFill>
          <a:blip r:embed="rId2" cstate="print"/>
          <a:stretch>
            <a:fillRect/>
          </a:stretch>
        </p:blipFill>
        <p:spPr>
          <a:xfrm>
            <a:off x="1524001" y="457200"/>
            <a:ext cx="6400800" cy="50292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solidFill>
            <a:schemeClr val="bg1"/>
          </a:solidFill>
          <a:ln w="9525">
            <a:noFill/>
            <a:miter lim="800000"/>
            <a:headEnd/>
            <a:tailEnd/>
          </a:ln>
        </p:spPr>
        <p:txBody>
          <a:bodyPr wrap="none" anchor="ctr"/>
          <a:lstStyle/>
          <a:p>
            <a:endParaRPr lang="en-US"/>
          </a:p>
        </p:txBody>
      </p:sp>
      <p:sp>
        <p:nvSpPr>
          <p:cNvPr id="4099" name="Rectangle 4"/>
          <p:cNvSpPr>
            <a:spLocks noGrp="1" noChangeArrowheads="1"/>
          </p:cNvSpPr>
          <p:nvPr>
            <p:ph type="title"/>
          </p:nvPr>
        </p:nvSpPr>
        <p:spPr>
          <a:xfrm>
            <a:off x="0" y="609600"/>
            <a:ext cx="9144000" cy="1371600"/>
          </a:xfrm>
          <a:solidFill>
            <a:schemeClr val="bg1"/>
          </a:solidFill>
        </p:spPr>
        <p:txBody>
          <a:bodyPr/>
          <a:lstStyle/>
          <a:p>
            <a:pPr eaLnBrk="1" hangingPunct="1"/>
            <a:r>
              <a:rPr lang="en-US" sz="4000" dirty="0" smtClean="0">
                <a:solidFill>
                  <a:schemeClr val="tx1"/>
                </a:solidFill>
                <a:latin typeface="Ravie" pitchFamily="82" charset="0"/>
              </a:rPr>
              <a:t>You have </a:t>
            </a:r>
            <a:r>
              <a:rPr lang="en-US" sz="4000" u="sng" dirty="0" smtClean="0">
                <a:solidFill>
                  <a:schemeClr val="tx1"/>
                </a:solidFill>
                <a:latin typeface="Ravie" pitchFamily="82" charset="0"/>
              </a:rPr>
              <a:t>10 </a:t>
            </a:r>
            <a:r>
              <a:rPr lang="en-US" sz="4000" u="sng" dirty="0" smtClean="0">
                <a:solidFill>
                  <a:schemeClr val="tx1"/>
                </a:solidFill>
                <a:latin typeface="Ravie" pitchFamily="82" charset="0"/>
              </a:rPr>
              <a:t>minutes </a:t>
            </a:r>
            <a:r>
              <a:rPr lang="en-US" sz="4000" dirty="0" smtClean="0">
                <a:solidFill>
                  <a:schemeClr val="tx1"/>
                </a:solidFill>
                <a:latin typeface="Ravie" pitchFamily="82" charset="0"/>
              </a:rPr>
              <a:t>to complete </a:t>
            </a:r>
            <a:r>
              <a:rPr lang="en-US" sz="4000" dirty="0" smtClean="0">
                <a:solidFill>
                  <a:schemeClr val="tx1"/>
                </a:solidFill>
                <a:latin typeface="Ravie" pitchFamily="82" charset="0"/>
              </a:rPr>
              <a:t>:</a:t>
            </a:r>
            <a:endParaRPr lang="en-US" sz="4000" dirty="0" smtClean="0">
              <a:solidFill>
                <a:schemeClr val="tx1"/>
              </a:solidFill>
              <a:latin typeface="Ravie" pitchFamily="82" charset="0"/>
            </a:endParaRPr>
          </a:p>
        </p:txBody>
      </p:sp>
      <p:sp>
        <p:nvSpPr>
          <p:cNvPr id="4100" name="Rectangle 5"/>
          <p:cNvSpPr>
            <a:spLocks noGrp="1" noChangeArrowheads="1"/>
          </p:cNvSpPr>
          <p:nvPr>
            <p:ph type="body" idx="1"/>
          </p:nvPr>
        </p:nvSpPr>
        <p:spPr>
          <a:xfrm>
            <a:off x="457200" y="4114800"/>
            <a:ext cx="8229600" cy="2743200"/>
          </a:xfrm>
        </p:spPr>
        <p:txBody>
          <a:bodyPr/>
          <a:lstStyle/>
          <a:p>
            <a:pPr marL="514350" indent="-514350" eaLnBrk="1" hangingPunct="1">
              <a:buFont typeface="+mj-lt"/>
              <a:buAutoNum type="arabicPeriod"/>
            </a:pPr>
            <a:r>
              <a:rPr lang="en-US" dirty="0" smtClean="0"/>
              <a:t>Complete the “Getting to Know Me” survey on your own piece of </a:t>
            </a:r>
            <a:r>
              <a:rPr lang="en-US" dirty="0" smtClean="0"/>
              <a:t>paper</a:t>
            </a:r>
            <a:endParaRPr lang="en-US" dirty="0" smtClean="0"/>
          </a:p>
        </p:txBody>
      </p:sp>
      <p:pic>
        <p:nvPicPr>
          <p:cNvPr id="4101" name="Picture 9"/>
          <p:cNvPicPr>
            <a:picLocks noChangeAspect="1" noChangeArrowheads="1"/>
          </p:cNvPicPr>
          <p:nvPr/>
        </p:nvPicPr>
        <p:blipFill>
          <a:blip r:embed="rId2" cstate="print"/>
          <a:srcRect/>
          <a:stretch>
            <a:fillRect/>
          </a:stretch>
        </p:blipFill>
        <p:spPr bwMode="auto">
          <a:xfrm>
            <a:off x="533400" y="2438400"/>
            <a:ext cx="80772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How many siblings do I have?</a:t>
            </a:r>
          </a:p>
        </p:txBody>
      </p:sp>
      <p:sp>
        <p:nvSpPr>
          <p:cNvPr id="8195" name="Rectangle 3"/>
          <p:cNvSpPr>
            <a:spLocks noGrp="1" noChangeArrowheads="1"/>
          </p:cNvSpPr>
          <p:nvPr>
            <p:ph type="body" idx="1"/>
          </p:nvPr>
        </p:nvSpPr>
        <p:spPr>
          <a:xfrm>
            <a:off x="2514600" y="1600200"/>
            <a:ext cx="6172200" cy="4525963"/>
          </a:xfrm>
        </p:spPr>
        <p:txBody>
          <a:bodyPr/>
          <a:lstStyle/>
          <a:p>
            <a:pPr marL="609600" indent="-609600" eaLnBrk="1" hangingPunct="1">
              <a:buFontTx/>
              <a:buAutoNum type="arabicParenR"/>
            </a:pPr>
            <a:r>
              <a:rPr lang="en-US" sz="4400" smtClean="0"/>
              <a:t>  1</a:t>
            </a:r>
          </a:p>
          <a:p>
            <a:pPr marL="609600" indent="-609600" eaLnBrk="1" hangingPunct="1">
              <a:buFontTx/>
              <a:buAutoNum type="arabicParenR"/>
            </a:pPr>
            <a:r>
              <a:rPr lang="en-US" sz="4400" smtClean="0"/>
              <a:t>  </a:t>
            </a:r>
            <a:r>
              <a:rPr lang="en-US" sz="4000" smtClean="0"/>
              <a:t>2</a:t>
            </a:r>
          </a:p>
          <a:p>
            <a:pPr marL="609600" indent="-609600" eaLnBrk="1" hangingPunct="1">
              <a:buFontTx/>
              <a:buAutoNum type="arabicParenR"/>
            </a:pPr>
            <a:r>
              <a:rPr lang="en-US" sz="4400" smtClean="0"/>
              <a:t>  3</a:t>
            </a:r>
          </a:p>
          <a:p>
            <a:pPr marL="609600" indent="-609600" eaLnBrk="1" hangingPunct="1">
              <a:buFontTx/>
              <a:buAutoNum type="arabicParenR"/>
            </a:pPr>
            <a:r>
              <a:rPr lang="en-US" sz="4400" smtClean="0"/>
              <a:t>  4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One Younger Sister</a:t>
            </a:r>
          </a:p>
        </p:txBody>
      </p:sp>
      <p:pic>
        <p:nvPicPr>
          <p:cNvPr id="9219" name="Content Placeholder 3" descr="Graduation Pictures and Alex Disneyland trip 011.JPG"/>
          <p:cNvPicPr>
            <a:picLocks noGrp="1" noChangeAspect="1"/>
          </p:cNvPicPr>
          <p:nvPr>
            <p:ph idx="1"/>
          </p:nvPr>
        </p:nvPicPr>
        <p:blipFill>
          <a:blip r:embed="rId2" cstate="print"/>
          <a:srcRect/>
          <a:stretch>
            <a:fillRect/>
          </a:stretch>
        </p:blipFill>
        <p:spPr>
          <a:xfrm>
            <a:off x="1554163" y="1524000"/>
            <a:ext cx="5989637" cy="4602163"/>
          </a:xfrm>
        </p:spPr>
      </p:pic>
      <p:sp>
        <p:nvSpPr>
          <p:cNvPr id="9220" name="WordArt 3"/>
          <p:cNvSpPr>
            <a:spLocks noChangeArrowheads="1" noChangeShapeType="1" noTextEdit="1"/>
          </p:cNvSpPr>
          <p:nvPr/>
        </p:nvSpPr>
        <p:spPr bwMode="auto">
          <a:xfrm rot="5400000">
            <a:off x="-1495425" y="3552825"/>
            <a:ext cx="4800600" cy="74295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000000"/>
                </a:solidFill>
                <a:latin typeface="Algerian"/>
              </a:rPr>
              <a:t>Alexandra</a:t>
            </a:r>
          </a:p>
        </p:txBody>
      </p:sp>
      <p:sp>
        <p:nvSpPr>
          <p:cNvPr id="9221" name="WordArt 3"/>
          <p:cNvSpPr>
            <a:spLocks noChangeArrowheads="1" noChangeShapeType="1" noTextEdit="1"/>
          </p:cNvSpPr>
          <p:nvPr/>
        </p:nvSpPr>
        <p:spPr bwMode="auto">
          <a:xfrm rot="5400000">
            <a:off x="5972175" y="2409825"/>
            <a:ext cx="4800600" cy="74295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9525">
                  <a:solidFill>
                    <a:srgbClr val="000000"/>
                  </a:solidFill>
                  <a:round/>
                  <a:headEnd/>
                  <a:tailEnd/>
                </a:ln>
                <a:solidFill>
                  <a:srgbClr val="000000"/>
                </a:solidFill>
                <a:latin typeface="Algerian"/>
              </a:rPr>
              <a:t>Second </a:t>
            </a:r>
            <a:r>
              <a:rPr lang="en-US" sz="3600" kern="10" dirty="0">
                <a:ln w="9525">
                  <a:solidFill>
                    <a:srgbClr val="000000"/>
                  </a:solidFill>
                  <a:round/>
                  <a:headEnd/>
                  <a:tailEnd/>
                </a:ln>
                <a:solidFill>
                  <a:srgbClr val="000000"/>
                </a:solidFill>
                <a:latin typeface="Algerian"/>
              </a:rPr>
              <a:t>year army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How many animals do I have?</a:t>
            </a:r>
          </a:p>
        </p:txBody>
      </p:sp>
      <p:sp>
        <p:nvSpPr>
          <p:cNvPr id="10243" name="Rectangle 3"/>
          <p:cNvSpPr>
            <a:spLocks noGrp="1" noChangeArrowheads="1"/>
          </p:cNvSpPr>
          <p:nvPr>
            <p:ph type="body" idx="1"/>
          </p:nvPr>
        </p:nvSpPr>
        <p:spPr>
          <a:xfrm>
            <a:off x="2514600" y="1600200"/>
            <a:ext cx="6172200" cy="4525963"/>
          </a:xfrm>
        </p:spPr>
        <p:txBody>
          <a:bodyPr/>
          <a:lstStyle/>
          <a:p>
            <a:pPr marL="609600" indent="-609600" eaLnBrk="1" hangingPunct="1">
              <a:buFontTx/>
              <a:buAutoNum type="arabicParenR"/>
            </a:pPr>
            <a:r>
              <a:rPr lang="en-US" sz="4400" smtClean="0"/>
              <a:t>  1 bird</a:t>
            </a:r>
          </a:p>
          <a:p>
            <a:pPr marL="609600" indent="-609600" eaLnBrk="1" hangingPunct="1">
              <a:buFontTx/>
              <a:buAutoNum type="arabicParenR"/>
            </a:pPr>
            <a:r>
              <a:rPr lang="en-US" sz="4400" smtClean="0"/>
              <a:t>  1 dog</a:t>
            </a:r>
          </a:p>
          <a:p>
            <a:pPr marL="609600" indent="-609600" eaLnBrk="1" hangingPunct="1">
              <a:buFontTx/>
              <a:buAutoNum type="arabicParenR"/>
            </a:pPr>
            <a:r>
              <a:rPr lang="en-US" sz="4400" smtClean="0"/>
              <a:t>  1 cat</a:t>
            </a:r>
          </a:p>
          <a:p>
            <a:pPr marL="609600" indent="-609600" eaLnBrk="1" hangingPunct="1">
              <a:buFontTx/>
              <a:buAutoNum type="arabicParenR"/>
            </a:pPr>
            <a:r>
              <a:rPr lang="en-US" sz="4400" smtClean="0"/>
              <a:t>  1 cat and 1 dog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smtClean="0"/>
          </a:p>
        </p:txBody>
      </p:sp>
      <p:pic>
        <p:nvPicPr>
          <p:cNvPr id="11267" name="Content Placeholder 3" descr="scooter.jpg"/>
          <p:cNvPicPr>
            <a:picLocks noGrp="1" noChangeAspect="1"/>
          </p:cNvPicPr>
          <p:nvPr>
            <p:ph idx="1"/>
          </p:nvPr>
        </p:nvPicPr>
        <p:blipFill>
          <a:blip r:embed="rId2" cstate="print"/>
          <a:srcRect/>
          <a:stretch>
            <a:fillRect/>
          </a:stretch>
        </p:blipFill>
        <p:spPr>
          <a:xfrm>
            <a:off x="1524000" y="304800"/>
            <a:ext cx="7162800" cy="6096000"/>
          </a:xfrm>
        </p:spPr>
      </p:pic>
      <p:sp>
        <p:nvSpPr>
          <p:cNvPr id="11268" name="WordArt 3"/>
          <p:cNvSpPr>
            <a:spLocks noChangeArrowheads="1" noChangeShapeType="1" noTextEdit="1"/>
          </p:cNvSpPr>
          <p:nvPr/>
        </p:nvSpPr>
        <p:spPr bwMode="auto">
          <a:xfrm rot="5400000">
            <a:off x="-2105025" y="2943225"/>
            <a:ext cx="6019800" cy="74295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000000"/>
                </a:solidFill>
                <a:latin typeface="Algerian"/>
              </a:rPr>
              <a:t>SCOOTER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2800" smtClean="0"/>
              <a:t>How many years have I been teaching?</a:t>
            </a:r>
          </a:p>
        </p:txBody>
      </p:sp>
      <p:sp>
        <p:nvSpPr>
          <p:cNvPr id="12291" name="Rectangle 3"/>
          <p:cNvSpPr>
            <a:spLocks noGrp="1" noChangeArrowheads="1"/>
          </p:cNvSpPr>
          <p:nvPr>
            <p:ph type="body" idx="1"/>
          </p:nvPr>
        </p:nvSpPr>
        <p:spPr>
          <a:xfrm>
            <a:off x="2514600" y="1600200"/>
            <a:ext cx="6172200" cy="4525963"/>
          </a:xfrm>
        </p:spPr>
        <p:txBody>
          <a:bodyPr/>
          <a:lstStyle/>
          <a:p>
            <a:pPr marL="609600" indent="-609600" eaLnBrk="1" hangingPunct="1">
              <a:buFontTx/>
              <a:buAutoNum type="arabicParenR"/>
            </a:pPr>
            <a:r>
              <a:rPr lang="en-US" sz="4400" dirty="0" smtClean="0"/>
              <a:t>  6 years</a:t>
            </a:r>
          </a:p>
          <a:p>
            <a:pPr marL="609600" indent="-609600" eaLnBrk="1" hangingPunct="1">
              <a:buFontTx/>
              <a:buAutoNum type="arabicParenR"/>
            </a:pPr>
            <a:r>
              <a:rPr lang="en-US" sz="4400" dirty="0" smtClean="0"/>
              <a:t>  5 years</a:t>
            </a:r>
          </a:p>
          <a:p>
            <a:pPr marL="609600" indent="-609600" eaLnBrk="1" hangingPunct="1">
              <a:buFontTx/>
              <a:buAutoNum type="arabicParenR"/>
            </a:pPr>
            <a:r>
              <a:rPr lang="en-US" sz="4400" dirty="0" smtClean="0"/>
              <a:t>  4 years</a:t>
            </a:r>
          </a:p>
          <a:p>
            <a:pPr marL="609600" indent="-609600" eaLnBrk="1" hangingPunct="1">
              <a:buFontTx/>
              <a:buAutoNum type="arabicParenR"/>
            </a:pPr>
            <a:r>
              <a:rPr lang="en-US" sz="4400" dirty="0" smtClean="0"/>
              <a:t>  3 years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6"/>
          <p:cNvSpPr>
            <a:spLocks noChangeArrowheads="1" noChangeShapeType="1" noTextEdit="1"/>
          </p:cNvSpPr>
          <p:nvPr/>
        </p:nvSpPr>
        <p:spPr bwMode="auto">
          <a:xfrm>
            <a:off x="2057400" y="2438400"/>
            <a:ext cx="5095875" cy="2895600"/>
          </a:xfrm>
          <a:prstGeom prst="rect">
            <a:avLst/>
          </a:prstGeom>
        </p:spPr>
        <p:txBody>
          <a:bodyPr wrap="none" fromWordArt="1">
            <a:prstTxWarp prst="textPlain">
              <a:avLst>
                <a:gd name="adj" fmla="val 50000"/>
              </a:avLst>
            </a:prstTxWarp>
          </a:bodyPr>
          <a:lstStyle/>
          <a:p>
            <a:pPr algn="ctr"/>
            <a:r>
              <a:rPr lang="en-US" sz="3600" kern="10" dirty="0">
                <a:ln w="47625">
                  <a:solidFill>
                    <a:srgbClr val="000000"/>
                  </a:solidFill>
                  <a:round/>
                  <a:headEnd/>
                  <a:tailEnd/>
                </a:ln>
                <a:solidFill>
                  <a:srgbClr val="FF0000"/>
                </a:solidFill>
                <a:latin typeface="Arial Black"/>
              </a:rPr>
              <a:t>Starting my</a:t>
            </a:r>
          </a:p>
          <a:p>
            <a:pPr algn="ctr"/>
            <a:r>
              <a:rPr lang="en-US" sz="3600" kern="10" dirty="0">
                <a:ln w="47625">
                  <a:solidFill>
                    <a:srgbClr val="000000"/>
                  </a:solidFill>
                  <a:round/>
                  <a:headEnd/>
                  <a:tailEnd/>
                </a:ln>
                <a:solidFill>
                  <a:srgbClr val="FF0000"/>
                </a:solidFill>
                <a:latin typeface="Arial Black"/>
              </a:rPr>
              <a:t>6</a:t>
            </a:r>
            <a:r>
              <a:rPr lang="en-US" sz="3600" kern="10" dirty="0" smtClean="0">
                <a:ln w="47625">
                  <a:solidFill>
                    <a:srgbClr val="000000"/>
                  </a:solidFill>
                  <a:round/>
                  <a:headEnd/>
                  <a:tailEnd/>
                </a:ln>
                <a:solidFill>
                  <a:srgbClr val="FF0000"/>
                </a:solidFill>
                <a:latin typeface="Arial Black"/>
              </a:rPr>
              <a:t>th </a:t>
            </a:r>
            <a:r>
              <a:rPr lang="en-US" sz="3600" kern="10" dirty="0">
                <a:ln w="47625">
                  <a:solidFill>
                    <a:srgbClr val="000000"/>
                  </a:solidFill>
                  <a:round/>
                  <a:headEnd/>
                  <a:tailEnd/>
                </a:ln>
                <a:solidFill>
                  <a:srgbClr val="FF0000"/>
                </a:solidFill>
                <a:latin typeface="Arial Black"/>
              </a:rPr>
              <a:t>year!</a:t>
            </a:r>
          </a:p>
        </p:txBody>
      </p:sp>
      <p:pic>
        <p:nvPicPr>
          <p:cNvPr id="4" name="Picture 3" descr="encore.png"/>
          <p:cNvPicPr>
            <a:picLocks noChangeAspect="1"/>
          </p:cNvPicPr>
          <p:nvPr/>
        </p:nvPicPr>
        <p:blipFill>
          <a:blip r:embed="rId2" cstate="print"/>
          <a:stretch>
            <a:fillRect/>
          </a:stretch>
        </p:blipFill>
        <p:spPr>
          <a:xfrm>
            <a:off x="304800" y="228600"/>
            <a:ext cx="8686800" cy="1981200"/>
          </a:xfrm>
          <a:prstGeom prst="rect">
            <a:avLst/>
          </a:prstGeom>
        </p:spPr>
      </p:pic>
      <p:sp>
        <p:nvSpPr>
          <p:cNvPr id="5" name="Rectangle 4"/>
          <p:cNvSpPr/>
          <p:nvPr/>
        </p:nvSpPr>
        <p:spPr>
          <a:xfrm>
            <a:off x="304800" y="1371600"/>
            <a:ext cx="88392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762000"/>
            <a:ext cx="8229600" cy="1143000"/>
          </a:xfrm>
        </p:spPr>
        <p:txBody>
          <a:bodyPr/>
          <a:lstStyle/>
          <a:p>
            <a:pPr eaLnBrk="1" hangingPunct="1"/>
            <a:r>
              <a:rPr lang="en-US" sz="4000" smtClean="0"/>
              <a:t>Three are true (facts), one is false, which one is the false answer?</a:t>
            </a:r>
          </a:p>
        </p:txBody>
      </p:sp>
      <p:sp>
        <p:nvSpPr>
          <p:cNvPr id="40963" name="Rectangle 3"/>
          <p:cNvSpPr>
            <a:spLocks noGrp="1" noChangeArrowheads="1"/>
          </p:cNvSpPr>
          <p:nvPr>
            <p:ph type="body" idx="1"/>
          </p:nvPr>
        </p:nvSpPr>
        <p:spPr>
          <a:xfrm>
            <a:off x="1066800" y="2332038"/>
            <a:ext cx="7620000" cy="4525962"/>
          </a:xfrm>
        </p:spPr>
        <p:txBody>
          <a:bodyPr/>
          <a:lstStyle/>
          <a:p>
            <a:pPr eaLnBrk="1" hangingPunct="1">
              <a:lnSpc>
                <a:spcPct val="125000"/>
              </a:lnSpc>
              <a:buFontTx/>
              <a:buNone/>
            </a:pPr>
            <a:r>
              <a:rPr lang="en-US" sz="2400" dirty="0" smtClean="0">
                <a:solidFill>
                  <a:srgbClr val="FF0066"/>
                </a:solidFill>
                <a:latin typeface="Algerian" pitchFamily="82" charset="0"/>
              </a:rPr>
              <a:t>Fact or fiction?</a:t>
            </a:r>
            <a:endParaRPr lang="en-US" sz="2400" dirty="0" smtClean="0"/>
          </a:p>
          <a:p>
            <a:pPr eaLnBrk="1" hangingPunct="1">
              <a:lnSpc>
                <a:spcPct val="125000"/>
              </a:lnSpc>
              <a:buFontTx/>
              <a:buNone/>
            </a:pPr>
            <a:r>
              <a:rPr lang="en-US" sz="2400" dirty="0" smtClean="0"/>
              <a:t>I had cancer.</a:t>
            </a:r>
          </a:p>
          <a:p>
            <a:pPr eaLnBrk="1" hangingPunct="1">
              <a:lnSpc>
                <a:spcPct val="125000"/>
              </a:lnSpc>
              <a:buFontTx/>
              <a:buNone/>
            </a:pPr>
            <a:r>
              <a:rPr lang="en-US" sz="2400" dirty="0" smtClean="0"/>
              <a:t>I don’t allow the word ‘shut up’ in my room.</a:t>
            </a:r>
          </a:p>
          <a:p>
            <a:pPr eaLnBrk="1" hangingPunct="1">
              <a:lnSpc>
                <a:spcPct val="125000"/>
              </a:lnSpc>
              <a:buFontTx/>
              <a:buNone/>
            </a:pPr>
            <a:r>
              <a:rPr lang="en-US" sz="2400" dirty="0" smtClean="0"/>
              <a:t>I never give homework. </a:t>
            </a:r>
          </a:p>
          <a:p>
            <a:pPr eaLnBrk="1" hangingPunct="1">
              <a:lnSpc>
                <a:spcPct val="125000"/>
              </a:lnSpc>
              <a:buFontTx/>
              <a:buNone/>
            </a:pPr>
            <a:r>
              <a:rPr lang="en-US" sz="2400" dirty="0" smtClean="0"/>
              <a:t>I have had a professional song recorded about me.</a:t>
            </a:r>
          </a:p>
          <a:p>
            <a:pPr eaLnBrk="1" hangingPunct="1">
              <a:lnSpc>
                <a:spcPct val="125000"/>
              </a:lnSpc>
              <a:buFontTx/>
              <a:buNone/>
            </a:pPr>
            <a:endParaRPr lang="en-US" sz="2400" dirty="0" smtClean="0"/>
          </a:p>
          <a:p>
            <a:pPr eaLnBrk="1" hangingPunct="1">
              <a:lnSpc>
                <a:spcPct val="125000"/>
              </a:lnSpc>
              <a:buFontTx/>
              <a:buNone/>
            </a:pPr>
            <a:r>
              <a:rPr lang="en-US" sz="2400" dirty="0" smtClean="0">
                <a:solidFill>
                  <a:srgbClr val="FF0066"/>
                </a:solidFill>
              </a:rPr>
              <a:t>Fiction:</a:t>
            </a:r>
            <a:r>
              <a:rPr lang="en-US" sz="2400" dirty="0" smtClean="0"/>
              <a:t> I never give homework. </a:t>
            </a:r>
          </a:p>
          <a:p>
            <a:pPr eaLnBrk="1" hangingPunct="1">
              <a:lnSpc>
                <a:spcPct val="125000"/>
              </a:lnSpc>
              <a:buFontTx/>
              <a:buNone/>
            </a:pPr>
            <a:endParaRPr lang="en-US" sz="2400" dirty="0" smtClean="0"/>
          </a:p>
          <a:p>
            <a:pPr eaLnBrk="1" hangingPunct="1">
              <a:buFontTx/>
              <a:buNone/>
            </a:pPr>
            <a:endParaRPr lang="en-US" sz="2400" dirty="0" smtClean="0"/>
          </a:p>
          <a:p>
            <a:pPr eaLnBrk="1" hangingPunct="1">
              <a:buFontTx/>
              <a:buNone/>
            </a:pPr>
            <a:endParaRPr lang="en-US" sz="2400" dirty="0" smtClean="0"/>
          </a:p>
          <a:p>
            <a:pPr eaLnBrk="1" hangingPunct="1">
              <a:buFontTx/>
              <a:buNone/>
            </a:pPr>
            <a:endParaRPr lang="en-US" dirty="0" smtClean="0"/>
          </a:p>
          <a:p>
            <a:pPr eaLnBrk="1" hangingPunct="1">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62000"/>
            <a:ext cx="8229600" cy="1143000"/>
          </a:xfrm>
        </p:spPr>
        <p:txBody>
          <a:bodyPr/>
          <a:lstStyle/>
          <a:p>
            <a:pPr eaLnBrk="1" hangingPunct="1"/>
            <a:r>
              <a:rPr lang="en-US" sz="3200" smtClean="0">
                <a:solidFill>
                  <a:srgbClr val="FF0066"/>
                </a:solidFill>
                <a:latin typeface="Algerian" pitchFamily="82" charset="0"/>
              </a:rPr>
              <a:t>Fact or fiction?</a:t>
            </a:r>
            <a:r>
              <a:rPr lang="en-US" sz="3600" smtClean="0">
                <a:solidFill>
                  <a:srgbClr val="FF0066"/>
                </a:solidFill>
              </a:rPr>
              <a:t> </a:t>
            </a:r>
            <a:br>
              <a:rPr lang="en-US" sz="3600" smtClean="0">
                <a:solidFill>
                  <a:srgbClr val="FF0066"/>
                </a:solidFill>
              </a:rPr>
            </a:br>
            <a:endParaRPr lang="en-US" sz="3600" smtClean="0">
              <a:solidFill>
                <a:srgbClr val="FF0066"/>
              </a:solidFill>
            </a:endParaRPr>
          </a:p>
        </p:txBody>
      </p:sp>
      <p:sp>
        <p:nvSpPr>
          <p:cNvPr id="41987" name="Rectangle 3"/>
          <p:cNvSpPr>
            <a:spLocks noGrp="1" noChangeArrowheads="1"/>
          </p:cNvSpPr>
          <p:nvPr>
            <p:ph type="body" idx="1"/>
          </p:nvPr>
        </p:nvSpPr>
        <p:spPr>
          <a:xfrm>
            <a:off x="609600" y="1676400"/>
            <a:ext cx="7924800" cy="4830763"/>
          </a:xfrm>
        </p:spPr>
        <p:txBody>
          <a:bodyPr/>
          <a:lstStyle/>
          <a:p>
            <a:pPr eaLnBrk="1" hangingPunct="1">
              <a:lnSpc>
                <a:spcPct val="125000"/>
              </a:lnSpc>
              <a:buFontTx/>
              <a:buNone/>
            </a:pPr>
            <a:r>
              <a:rPr lang="en-US" sz="2800" dirty="0" smtClean="0"/>
              <a:t>I can eat 4 Taco Bell green burritos in one sitting.</a:t>
            </a:r>
          </a:p>
          <a:p>
            <a:pPr eaLnBrk="1" hangingPunct="1">
              <a:lnSpc>
                <a:spcPct val="125000"/>
              </a:lnSpc>
              <a:buFontTx/>
              <a:buNone/>
            </a:pPr>
            <a:r>
              <a:rPr lang="en-US" sz="2800" dirty="0" smtClean="0"/>
              <a:t>My mom lives on the East Coast.</a:t>
            </a:r>
          </a:p>
          <a:p>
            <a:pPr eaLnBrk="1" hangingPunct="1">
              <a:lnSpc>
                <a:spcPct val="125000"/>
              </a:lnSpc>
              <a:buFontTx/>
              <a:buNone/>
            </a:pPr>
            <a:r>
              <a:rPr lang="en-US" sz="2800" dirty="0" smtClean="0"/>
              <a:t>I’ve only moved three times.</a:t>
            </a:r>
          </a:p>
          <a:p>
            <a:pPr eaLnBrk="1" hangingPunct="1">
              <a:lnSpc>
                <a:spcPct val="125000"/>
              </a:lnSpc>
              <a:buFontTx/>
              <a:buNone/>
            </a:pPr>
            <a:r>
              <a:rPr lang="en-US" sz="2800" dirty="0" smtClean="0"/>
              <a:t>Disneyland is one of my very favorite places.</a:t>
            </a:r>
          </a:p>
          <a:p>
            <a:pPr eaLnBrk="1" hangingPunct="1">
              <a:lnSpc>
                <a:spcPct val="125000"/>
              </a:lnSpc>
              <a:buFontTx/>
              <a:buNone/>
            </a:pPr>
            <a:endParaRPr lang="en-US" sz="2800" dirty="0" smtClean="0"/>
          </a:p>
          <a:p>
            <a:pPr eaLnBrk="1" hangingPunct="1">
              <a:lnSpc>
                <a:spcPct val="125000"/>
              </a:lnSpc>
              <a:buFontTx/>
              <a:buNone/>
            </a:pPr>
            <a:r>
              <a:rPr lang="en-US" sz="2800" dirty="0" smtClean="0">
                <a:solidFill>
                  <a:srgbClr val="FF0066"/>
                </a:solidFill>
              </a:rPr>
              <a:t>Fiction:</a:t>
            </a:r>
            <a:r>
              <a:rPr lang="en-US" sz="2800" dirty="0" smtClean="0"/>
              <a:t> I can eat 4 Taco Bell green burritos in one sitting. </a:t>
            </a:r>
            <a:r>
              <a:rPr lang="en-US" sz="2800" dirty="0" err="1" smtClean="0"/>
              <a:t>Ewwww</a:t>
            </a:r>
            <a:r>
              <a:rPr lang="en-US" sz="2800" dirty="0" smtClean="0"/>
              <a:t>! </a:t>
            </a:r>
          </a:p>
          <a:p>
            <a:pPr eaLnBrk="1" hangingPunct="1"/>
            <a:endParaRPr lang="en-US" sz="2400" dirty="0" smtClean="0"/>
          </a:p>
          <a:p>
            <a:pPr eaLnBrk="1" hangingPunct="1"/>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609600"/>
            <a:ext cx="8229600" cy="1143000"/>
          </a:xfrm>
        </p:spPr>
        <p:txBody>
          <a:bodyPr/>
          <a:lstStyle/>
          <a:p>
            <a:pPr eaLnBrk="1" hangingPunct="1"/>
            <a:r>
              <a:rPr lang="en-US" sz="3600" smtClean="0">
                <a:solidFill>
                  <a:srgbClr val="FF0066"/>
                </a:solidFill>
                <a:latin typeface="Algerian" pitchFamily="82" charset="0"/>
              </a:rPr>
              <a:t>Fact or fiction?</a:t>
            </a:r>
          </a:p>
        </p:txBody>
      </p:sp>
      <p:sp>
        <p:nvSpPr>
          <p:cNvPr id="43011" name="Rectangle 3"/>
          <p:cNvSpPr>
            <a:spLocks noGrp="1" noChangeArrowheads="1"/>
          </p:cNvSpPr>
          <p:nvPr>
            <p:ph type="body" idx="1"/>
          </p:nvPr>
        </p:nvSpPr>
        <p:spPr>
          <a:xfrm>
            <a:off x="914400" y="1600200"/>
            <a:ext cx="7772400" cy="4953000"/>
          </a:xfrm>
        </p:spPr>
        <p:txBody>
          <a:bodyPr/>
          <a:lstStyle/>
          <a:p>
            <a:pPr eaLnBrk="1" hangingPunct="1">
              <a:lnSpc>
                <a:spcPct val="125000"/>
              </a:lnSpc>
              <a:buFontTx/>
              <a:buNone/>
            </a:pPr>
            <a:r>
              <a:rPr lang="en-US" sz="2800" smtClean="0"/>
              <a:t>I absolutely love teaching and my students.</a:t>
            </a:r>
          </a:p>
          <a:p>
            <a:pPr eaLnBrk="1" hangingPunct="1">
              <a:lnSpc>
                <a:spcPct val="125000"/>
              </a:lnSpc>
              <a:buFontTx/>
              <a:buNone/>
            </a:pPr>
            <a:r>
              <a:rPr lang="en-US" sz="2800" smtClean="0"/>
              <a:t>I was in drama, choir and band in high school.</a:t>
            </a:r>
          </a:p>
          <a:p>
            <a:pPr eaLnBrk="1" hangingPunct="1">
              <a:lnSpc>
                <a:spcPct val="125000"/>
              </a:lnSpc>
              <a:buFontTx/>
              <a:buNone/>
            </a:pPr>
            <a:r>
              <a:rPr lang="en-US" sz="2800" smtClean="0"/>
              <a:t>I collect magnets from the places I’ve traveled to.</a:t>
            </a:r>
          </a:p>
          <a:p>
            <a:pPr eaLnBrk="1" hangingPunct="1">
              <a:lnSpc>
                <a:spcPct val="125000"/>
              </a:lnSpc>
              <a:buFontTx/>
              <a:buNone/>
            </a:pPr>
            <a:r>
              <a:rPr lang="en-US" sz="2800" smtClean="0"/>
              <a:t>I expect very little from my students.</a:t>
            </a:r>
          </a:p>
          <a:p>
            <a:pPr eaLnBrk="1" hangingPunct="1">
              <a:lnSpc>
                <a:spcPct val="125000"/>
              </a:lnSpc>
              <a:buFontTx/>
              <a:buNone/>
            </a:pPr>
            <a:endParaRPr lang="en-US" sz="2800" smtClean="0"/>
          </a:p>
          <a:p>
            <a:pPr eaLnBrk="1" hangingPunct="1">
              <a:lnSpc>
                <a:spcPct val="125000"/>
              </a:lnSpc>
              <a:buFontTx/>
              <a:buNone/>
            </a:pPr>
            <a:r>
              <a:rPr lang="en-US" sz="2800" smtClean="0">
                <a:solidFill>
                  <a:srgbClr val="FF0066"/>
                </a:solidFill>
              </a:rPr>
              <a:t>Fiction:</a:t>
            </a:r>
            <a:r>
              <a:rPr lang="en-US" sz="2800" smtClean="0"/>
              <a:t> I expect very little from my students.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685800"/>
            <a:ext cx="8229600" cy="1143000"/>
          </a:xfrm>
        </p:spPr>
        <p:txBody>
          <a:bodyPr/>
          <a:lstStyle/>
          <a:p>
            <a:pPr eaLnBrk="1" hangingPunct="1"/>
            <a:r>
              <a:rPr lang="en-US" sz="3600" smtClean="0">
                <a:solidFill>
                  <a:srgbClr val="FF0066"/>
                </a:solidFill>
                <a:latin typeface="Algerian" pitchFamily="82" charset="0"/>
              </a:rPr>
              <a:t>Fact or fiction?</a:t>
            </a:r>
          </a:p>
        </p:txBody>
      </p:sp>
      <p:sp>
        <p:nvSpPr>
          <p:cNvPr id="44035" name="Rectangle 3"/>
          <p:cNvSpPr>
            <a:spLocks noGrp="1" noChangeArrowheads="1"/>
          </p:cNvSpPr>
          <p:nvPr>
            <p:ph type="body" idx="1"/>
          </p:nvPr>
        </p:nvSpPr>
        <p:spPr>
          <a:xfrm>
            <a:off x="990600" y="1600200"/>
            <a:ext cx="7696200" cy="4525963"/>
          </a:xfrm>
        </p:spPr>
        <p:txBody>
          <a:bodyPr/>
          <a:lstStyle/>
          <a:p>
            <a:pPr eaLnBrk="1" hangingPunct="1">
              <a:lnSpc>
                <a:spcPct val="125000"/>
              </a:lnSpc>
              <a:buFontTx/>
              <a:buNone/>
            </a:pPr>
            <a:r>
              <a:rPr lang="en-US" sz="2800" smtClean="0"/>
              <a:t>I love Knott’s Scary Farm.</a:t>
            </a:r>
          </a:p>
          <a:p>
            <a:pPr eaLnBrk="1" hangingPunct="1">
              <a:lnSpc>
                <a:spcPct val="125000"/>
              </a:lnSpc>
              <a:buFontTx/>
              <a:buNone/>
            </a:pPr>
            <a:r>
              <a:rPr lang="en-US" sz="2800" smtClean="0"/>
              <a:t>I have owned a cat. </a:t>
            </a:r>
          </a:p>
          <a:p>
            <a:pPr eaLnBrk="1" hangingPunct="1">
              <a:lnSpc>
                <a:spcPct val="125000"/>
              </a:lnSpc>
              <a:buFontTx/>
              <a:buNone/>
            </a:pPr>
            <a:r>
              <a:rPr lang="en-US" sz="2800" smtClean="0"/>
              <a:t>I rarely get angry.</a:t>
            </a:r>
          </a:p>
          <a:p>
            <a:pPr eaLnBrk="1" hangingPunct="1">
              <a:lnSpc>
                <a:spcPct val="125000"/>
              </a:lnSpc>
              <a:buFontTx/>
              <a:buNone/>
            </a:pPr>
            <a:r>
              <a:rPr lang="en-US" sz="2800" smtClean="0"/>
              <a:t>I absolutely love ice cream.</a:t>
            </a:r>
          </a:p>
          <a:p>
            <a:pPr eaLnBrk="1" hangingPunct="1">
              <a:lnSpc>
                <a:spcPct val="125000"/>
              </a:lnSpc>
              <a:buFontTx/>
              <a:buNone/>
            </a:pPr>
            <a:endParaRPr lang="en-US" sz="2800" smtClean="0"/>
          </a:p>
          <a:p>
            <a:pPr eaLnBrk="1" hangingPunct="1">
              <a:lnSpc>
                <a:spcPct val="125000"/>
              </a:lnSpc>
              <a:buFontTx/>
              <a:buNone/>
            </a:pPr>
            <a:r>
              <a:rPr lang="en-US" sz="2800" smtClean="0">
                <a:solidFill>
                  <a:srgbClr val="FF0066"/>
                </a:solidFill>
              </a:rPr>
              <a:t>Fiction:</a:t>
            </a:r>
            <a:r>
              <a:rPr lang="en-US" sz="2800" smtClean="0"/>
              <a:t> I have owned a cat.</a:t>
            </a:r>
            <a:r>
              <a:rPr lang="en-US" sz="2000" smtClean="0"/>
              <a:t> </a:t>
            </a:r>
          </a:p>
          <a:p>
            <a:pPr eaLnBrk="1" hangingPunct="1">
              <a:lnSpc>
                <a:spcPct val="125000"/>
              </a:lnSpc>
              <a:buFontTx/>
              <a:buNone/>
            </a:pPr>
            <a:endParaRPr lang="en-US" sz="2000" smtClean="0"/>
          </a:p>
          <a:p>
            <a:pPr eaLnBrk="1" hangingPunct="1">
              <a:buFontTx/>
              <a:buNone/>
            </a:pP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Getting to Know Me</a:t>
            </a:r>
            <a:endParaRPr lang="en-US" sz="2000" dirty="0"/>
          </a:p>
        </p:txBody>
      </p:sp>
      <p:sp>
        <p:nvSpPr>
          <p:cNvPr id="3" name="Content Placeholder 2"/>
          <p:cNvSpPr>
            <a:spLocks noGrp="1"/>
          </p:cNvSpPr>
          <p:nvPr>
            <p:ph sz="half" idx="1"/>
          </p:nvPr>
        </p:nvSpPr>
        <p:spPr>
          <a:xfrm>
            <a:off x="152400" y="1143000"/>
            <a:ext cx="4038600" cy="4983163"/>
          </a:xfrm>
        </p:spPr>
        <p:txBody>
          <a:bodyPr/>
          <a:lstStyle/>
          <a:p>
            <a:pPr marL="514350" indent="-514350">
              <a:buNone/>
            </a:pPr>
            <a:r>
              <a:rPr lang="en-US" sz="1200" dirty="0" smtClean="0"/>
              <a:t>Instructions: Fill in the blank or circle the best answer for you. </a:t>
            </a:r>
          </a:p>
          <a:p>
            <a:pPr marL="514350" indent="-514350">
              <a:buNone/>
            </a:pPr>
            <a:endParaRPr lang="en-US" sz="1200" dirty="0" smtClean="0"/>
          </a:p>
          <a:p>
            <a:pPr marL="514350" indent="-514350">
              <a:buFont typeface="+mj-lt"/>
              <a:buAutoNum type="arabicPeriod"/>
            </a:pPr>
            <a:r>
              <a:rPr lang="en-US" sz="1200" dirty="0" smtClean="0"/>
              <a:t>My favorite sport or game or activity is ______________________________________________________________________________.</a:t>
            </a:r>
          </a:p>
          <a:p>
            <a:pPr marL="514350" indent="-514350">
              <a:buFont typeface="+mj-lt"/>
              <a:buAutoNum type="arabicPeriod"/>
            </a:pPr>
            <a:r>
              <a:rPr lang="en-US" sz="1200" dirty="0" smtClean="0"/>
              <a:t>There are a lot of things I would for $1,000,000 (one million). But one I would never do is _______________________________________.</a:t>
            </a:r>
          </a:p>
          <a:p>
            <a:pPr marL="514350" indent="-514350">
              <a:buFont typeface="+mj-lt"/>
              <a:buAutoNum type="arabicPeriod"/>
            </a:pPr>
            <a:r>
              <a:rPr lang="en-US" sz="1200" dirty="0" smtClean="0"/>
              <a:t>In my free time, I would rather:</a:t>
            </a:r>
          </a:p>
          <a:p>
            <a:pPr marL="914400" lvl="1" indent="-514350">
              <a:buFont typeface="+mj-lt"/>
              <a:buAutoNum type="alphaLcParenR"/>
            </a:pPr>
            <a:r>
              <a:rPr lang="en-US" sz="1200" dirty="0" smtClean="0"/>
              <a:t>Watch a movie</a:t>
            </a:r>
          </a:p>
          <a:p>
            <a:pPr marL="914400" lvl="1" indent="-514350">
              <a:buFont typeface="+mj-lt"/>
              <a:buAutoNum type="alphaLcParenR"/>
            </a:pPr>
            <a:r>
              <a:rPr lang="en-US" sz="1200" dirty="0" smtClean="0"/>
              <a:t>Listen to goo music</a:t>
            </a:r>
          </a:p>
          <a:p>
            <a:pPr marL="914400" lvl="1" indent="-514350">
              <a:buFont typeface="+mj-lt"/>
              <a:buAutoNum type="alphaLcParenR"/>
            </a:pPr>
            <a:r>
              <a:rPr lang="en-US" sz="1200" dirty="0" smtClean="0"/>
              <a:t>Play a sport or game</a:t>
            </a:r>
          </a:p>
          <a:p>
            <a:pPr marL="914400" lvl="1" indent="-514350">
              <a:buFont typeface="+mj-lt"/>
              <a:buAutoNum type="alphaLcParenR"/>
            </a:pPr>
            <a:r>
              <a:rPr lang="en-US" sz="1200" dirty="0" smtClean="0"/>
              <a:t>Read a book or magazine</a:t>
            </a:r>
          </a:p>
          <a:p>
            <a:pPr marL="514350" indent="-514350">
              <a:buFont typeface="+mj-lt"/>
              <a:buAutoNum type="arabicPeriod"/>
            </a:pPr>
            <a:r>
              <a:rPr lang="en-US" sz="1200" dirty="0" smtClean="0"/>
              <a:t>The best thing about me is ______________________________________________________________________________.</a:t>
            </a:r>
          </a:p>
          <a:p>
            <a:pPr marL="514350" indent="-514350">
              <a:buFont typeface="+mj-lt"/>
              <a:buAutoNum type="arabicPeriod"/>
            </a:pPr>
            <a:r>
              <a:rPr lang="en-US" sz="1200" dirty="0" smtClean="0"/>
              <a:t>I had to choose to be just one, I’d rather be:</a:t>
            </a:r>
          </a:p>
          <a:p>
            <a:pPr marL="914400" lvl="1" indent="-514350">
              <a:buFont typeface="+mj-lt"/>
              <a:buAutoNum type="alphaLcParenR"/>
            </a:pPr>
            <a:r>
              <a:rPr lang="en-US" sz="1200" dirty="0" smtClean="0"/>
              <a:t>Good-looking</a:t>
            </a:r>
          </a:p>
          <a:p>
            <a:pPr marL="914400" lvl="1" indent="-514350">
              <a:buFont typeface="+mj-lt"/>
              <a:buAutoNum type="alphaLcParenR"/>
            </a:pPr>
            <a:r>
              <a:rPr lang="en-US" sz="1200" dirty="0" smtClean="0"/>
              <a:t>Popular </a:t>
            </a:r>
          </a:p>
          <a:p>
            <a:pPr marL="914400" lvl="1" indent="-514350">
              <a:buFont typeface="+mj-lt"/>
              <a:buAutoNum type="alphaLcParenR"/>
            </a:pPr>
            <a:r>
              <a:rPr lang="en-US" sz="1200" dirty="0" smtClean="0"/>
              <a:t>Smart</a:t>
            </a:r>
          </a:p>
          <a:p>
            <a:pPr marL="914400" lvl="1" indent="-514350">
              <a:buFont typeface="+mj-lt"/>
              <a:buAutoNum type="alphaLcParenR"/>
            </a:pPr>
            <a:r>
              <a:rPr lang="en-US" sz="1200" dirty="0" smtClean="0"/>
              <a:t>Talent </a:t>
            </a:r>
          </a:p>
          <a:p>
            <a:pPr marL="914400" lvl="1" indent="-514350">
              <a:buFont typeface="+mj-lt"/>
              <a:buAutoNum type="alphaLcParenR"/>
            </a:pPr>
            <a:endParaRPr lang="en-US" sz="1600" dirty="0" smtClean="0"/>
          </a:p>
          <a:p>
            <a:pPr marL="914400" lvl="1" indent="-514350">
              <a:buFont typeface="+mj-lt"/>
              <a:buAutoNum type="alphaLcParenR"/>
            </a:pPr>
            <a:endParaRPr lang="en-US" sz="800" dirty="0"/>
          </a:p>
        </p:txBody>
      </p:sp>
      <p:sp>
        <p:nvSpPr>
          <p:cNvPr id="4" name="Content Placeholder 3"/>
          <p:cNvSpPr>
            <a:spLocks noGrp="1"/>
          </p:cNvSpPr>
          <p:nvPr>
            <p:ph sz="half" idx="2"/>
          </p:nvPr>
        </p:nvSpPr>
        <p:spPr>
          <a:xfrm>
            <a:off x="4267200" y="1066800"/>
            <a:ext cx="4572000" cy="5562600"/>
          </a:xfrm>
        </p:spPr>
        <p:txBody>
          <a:bodyPr/>
          <a:lstStyle/>
          <a:p>
            <a:pPr marL="514350" indent="-514350">
              <a:buFont typeface="+mj-lt"/>
              <a:buAutoNum type="arabicPeriod" startAt="6"/>
            </a:pPr>
            <a:r>
              <a:rPr lang="en-US" sz="1200" dirty="0" smtClean="0"/>
              <a:t>Usually, my homework habit is:</a:t>
            </a:r>
          </a:p>
          <a:p>
            <a:pPr marL="914400" lvl="1" indent="-514350">
              <a:buFont typeface="+mj-lt"/>
              <a:buAutoNum type="alphaLcParenR"/>
            </a:pPr>
            <a:r>
              <a:rPr lang="en-US" sz="1200" dirty="0" smtClean="0"/>
              <a:t>I do it right away to get it over with</a:t>
            </a:r>
          </a:p>
          <a:p>
            <a:pPr marL="914400" lvl="1" indent="-514350">
              <a:buFont typeface="+mj-lt"/>
              <a:buAutoNum type="alphaLcParenR"/>
            </a:pPr>
            <a:r>
              <a:rPr lang="en-US" sz="1200" dirty="0" smtClean="0"/>
              <a:t>I usually forget about it</a:t>
            </a:r>
          </a:p>
          <a:p>
            <a:pPr marL="914400" lvl="1" indent="-514350">
              <a:buFont typeface="+mj-lt"/>
              <a:buAutoNum type="alphaLcParenR"/>
            </a:pPr>
            <a:r>
              <a:rPr lang="en-US" sz="1200" dirty="0" smtClean="0"/>
              <a:t>I ignore it</a:t>
            </a:r>
          </a:p>
          <a:p>
            <a:pPr marL="914400" lvl="1" indent="-514350">
              <a:buFont typeface="+mj-lt"/>
              <a:buAutoNum type="alphaLcParenR"/>
            </a:pPr>
            <a:r>
              <a:rPr lang="en-US" sz="1200" dirty="0" smtClean="0"/>
              <a:t>If I don’t have time, I’ll copy off of a friend</a:t>
            </a:r>
          </a:p>
          <a:p>
            <a:pPr marL="514350" indent="-514350">
              <a:buFont typeface="+mj-lt"/>
              <a:buAutoNum type="arabicPeriod" startAt="6"/>
            </a:pPr>
            <a:r>
              <a:rPr lang="en-US" sz="1200" dirty="0" smtClean="0"/>
              <a:t>I’d rather:</a:t>
            </a:r>
          </a:p>
          <a:p>
            <a:pPr marL="914400" lvl="1" indent="-514350">
              <a:buFont typeface="+mj-lt"/>
              <a:buAutoNum type="alphaLcParenR"/>
            </a:pPr>
            <a:r>
              <a:rPr lang="en-US" sz="1200" dirty="0" smtClean="0"/>
              <a:t>Read silently</a:t>
            </a:r>
          </a:p>
          <a:p>
            <a:pPr marL="914400" lvl="1" indent="-514350">
              <a:buFont typeface="+mj-lt"/>
              <a:buAutoNum type="alphaLcParenR"/>
            </a:pPr>
            <a:r>
              <a:rPr lang="en-US" sz="1200" dirty="0" smtClean="0"/>
              <a:t>Read out loud</a:t>
            </a:r>
          </a:p>
          <a:p>
            <a:pPr marL="914400" lvl="1" indent="-514350">
              <a:buFont typeface="+mj-lt"/>
              <a:buAutoNum type="alphaLcParenR"/>
            </a:pPr>
            <a:r>
              <a:rPr lang="en-US" sz="1200" dirty="0" smtClean="0"/>
              <a:t>Listen to someone else read</a:t>
            </a:r>
          </a:p>
          <a:p>
            <a:pPr marL="914400" lvl="1" indent="-514350">
              <a:buFont typeface="+mj-lt"/>
              <a:buAutoNum type="alphaLcParenR"/>
            </a:pPr>
            <a:r>
              <a:rPr lang="en-US" sz="1200" dirty="0" smtClean="0"/>
              <a:t>Read with a partner</a:t>
            </a:r>
          </a:p>
          <a:p>
            <a:pPr marL="514350" indent="-514350">
              <a:buFont typeface="+mj-lt"/>
              <a:buAutoNum type="arabicPeriod" startAt="6"/>
            </a:pPr>
            <a:r>
              <a:rPr lang="en-US" sz="1200" dirty="0" smtClean="0"/>
              <a:t>If I could be invisible for the day, I would ______________________________________________________________________________. </a:t>
            </a:r>
          </a:p>
          <a:p>
            <a:pPr marL="514350" indent="-514350">
              <a:buFont typeface="+mj-lt"/>
              <a:buAutoNum type="arabicPeriod" startAt="6"/>
            </a:pPr>
            <a:r>
              <a:rPr lang="en-US" sz="1200" dirty="0" smtClean="0"/>
              <a:t>How willing are you to get extra help from me when you are struggling (circle all that apply)</a:t>
            </a:r>
          </a:p>
          <a:p>
            <a:pPr marL="914400" lvl="1" indent="-514350">
              <a:buFont typeface="+mj-lt"/>
              <a:buAutoNum type="alphaLcParenR"/>
            </a:pPr>
            <a:r>
              <a:rPr lang="en-US" sz="1200" dirty="0" smtClean="0"/>
              <a:t>I’ll come in for help at lunch</a:t>
            </a:r>
          </a:p>
          <a:p>
            <a:pPr marL="914400" lvl="1" indent="-514350">
              <a:buFont typeface="+mj-lt"/>
              <a:buAutoNum type="alphaLcParenR"/>
            </a:pPr>
            <a:r>
              <a:rPr lang="en-US" sz="1200" dirty="0" smtClean="0"/>
              <a:t>I’d stay after school</a:t>
            </a:r>
          </a:p>
          <a:p>
            <a:pPr marL="914400" lvl="1" indent="-514350">
              <a:buFont typeface="+mj-lt"/>
              <a:buAutoNum type="alphaLcParenR"/>
            </a:pPr>
            <a:r>
              <a:rPr lang="en-US" sz="1200" dirty="0" smtClean="0"/>
              <a:t>I’d message questions on </a:t>
            </a:r>
            <a:r>
              <a:rPr lang="en-US" sz="1200" dirty="0" err="1" smtClean="0"/>
              <a:t>Facebook</a:t>
            </a:r>
            <a:endParaRPr lang="en-US" sz="1200" dirty="0" smtClean="0"/>
          </a:p>
          <a:p>
            <a:pPr marL="914400" lvl="1" indent="-514350">
              <a:buFont typeface="+mj-lt"/>
              <a:buAutoNum type="alphaLcParenR"/>
            </a:pPr>
            <a:r>
              <a:rPr lang="en-US" sz="1200" dirty="0" smtClean="0"/>
              <a:t>I’ll check your website</a:t>
            </a:r>
          </a:p>
          <a:p>
            <a:pPr marL="514350" indent="-514350">
              <a:buFont typeface="+mj-lt"/>
              <a:buAutoNum type="arabicPeriod" startAt="6"/>
            </a:pPr>
            <a:r>
              <a:rPr lang="en-US" sz="1200" dirty="0" smtClean="0"/>
              <a:t>The best way you can help me is (circle all that apply):</a:t>
            </a:r>
          </a:p>
          <a:p>
            <a:pPr marL="914400" lvl="1" indent="-514350">
              <a:buFont typeface="+mj-lt"/>
              <a:buAutoNum type="alphaLcParenR"/>
            </a:pPr>
            <a:r>
              <a:rPr lang="en-US" sz="1200" dirty="0" smtClean="0"/>
              <a:t>Give me space</a:t>
            </a:r>
          </a:p>
          <a:p>
            <a:pPr marL="914400" lvl="1" indent="-514350">
              <a:buFont typeface="+mj-lt"/>
              <a:buAutoNum type="alphaLcParenR"/>
            </a:pPr>
            <a:r>
              <a:rPr lang="en-US" sz="1200" dirty="0" smtClean="0"/>
              <a:t>Talk to me</a:t>
            </a:r>
          </a:p>
          <a:p>
            <a:pPr marL="914400" lvl="1" indent="-514350">
              <a:buFont typeface="+mj-lt"/>
              <a:buAutoNum type="alphaLcParenR"/>
            </a:pPr>
            <a:r>
              <a:rPr lang="en-US" sz="1200" dirty="0" smtClean="0"/>
              <a:t>Make sure I get extra help when I am struggling</a:t>
            </a:r>
          </a:p>
          <a:p>
            <a:pPr marL="914400" lvl="1" indent="-514350">
              <a:buFont typeface="+mj-lt"/>
              <a:buAutoNum type="alphaLcParenR"/>
            </a:pPr>
            <a:r>
              <a:rPr lang="en-US" sz="1200" dirty="0" smtClean="0"/>
              <a:t>Encourage me</a:t>
            </a:r>
          </a:p>
          <a:p>
            <a:pPr marL="914400" lvl="1" indent="-514350">
              <a:buFont typeface="+mj-lt"/>
              <a:buAutoNum type="alphaLcParenR"/>
            </a:pPr>
            <a:endParaRPr lang="en-US" sz="1200" dirty="0" smtClean="0"/>
          </a:p>
          <a:p>
            <a:pPr marL="914400" lvl="1" indent="-514350">
              <a:buFont typeface="+mj-lt"/>
              <a:buAutoNum type="alphaLcParenR"/>
            </a:pPr>
            <a:endParaRPr lang="en-US" sz="1200" dirty="0" smtClean="0"/>
          </a:p>
          <a:p>
            <a:pPr marL="914400" lvl="1" indent="-514350">
              <a:buFont typeface="+mj-lt"/>
              <a:buAutoNum type="alphaLcParenR"/>
            </a:pPr>
            <a:endParaRPr lang="en-US" sz="1200" dirty="0" smtClean="0"/>
          </a:p>
          <a:p>
            <a:pPr marL="514350" indent="-514350">
              <a:buFont typeface="+mj-lt"/>
              <a:buAutoNum type="arabicPeriod" startAt="6"/>
            </a:pPr>
            <a:endParaRPr lang="en-US" sz="1600" dirty="0" smtClean="0"/>
          </a:p>
          <a:p>
            <a:pPr marL="514350" indent="-514350">
              <a:buNone/>
            </a:pPr>
            <a:endParaRPr lang="en-US" sz="1600" dirty="0" smtClean="0"/>
          </a:p>
          <a:p>
            <a:pPr marL="914400" lvl="1" indent="-514350">
              <a:buFont typeface="+mj-lt"/>
              <a:buAutoNum type="alphaLcParenR"/>
            </a:pPr>
            <a:endParaRPr lang="en-US" sz="1200" dirty="0" smtClean="0"/>
          </a:p>
          <a:p>
            <a:pPr marL="514350" indent="-514350">
              <a:buFont typeface="+mj-lt"/>
              <a:buAutoNum type="arabicPeriod" startAt="6"/>
            </a:pPr>
            <a:endParaRPr lang="en-US" sz="1200" dirty="0" smtClean="0"/>
          </a:p>
          <a:p>
            <a:pPr marL="514350" indent="-514350">
              <a:buFont typeface="+mj-lt"/>
              <a:buAutoNum type="arabicPeriod" startAt="6"/>
            </a:pPr>
            <a:endParaRPr lang="en-US" sz="1200" dirty="0" smtClean="0"/>
          </a:p>
          <a:p>
            <a:pPr marL="914400" lvl="1" indent="-514350">
              <a:buFont typeface="+mj-lt"/>
              <a:buAutoNum type="alphaLcParenR"/>
            </a:pPr>
            <a:endParaRPr lang="en-US" sz="1200" dirty="0" smtClean="0"/>
          </a:p>
          <a:p>
            <a:endParaRPr lang="en-US" dirty="0"/>
          </a:p>
        </p:txBody>
      </p:sp>
      <p:sp>
        <p:nvSpPr>
          <p:cNvPr id="5" name="Rectangle 4"/>
          <p:cNvSpPr/>
          <p:nvPr/>
        </p:nvSpPr>
        <p:spPr>
          <a:xfrm>
            <a:off x="838200" y="381000"/>
            <a:ext cx="2571538" cy="261610"/>
          </a:xfrm>
          <a:prstGeom prst="rect">
            <a:avLst/>
          </a:prstGeom>
          <a:noFill/>
        </p:spPr>
        <p:txBody>
          <a:bodyPr wrap="none" lIns="91440" tIns="45720" rIns="91440" bIns="45720">
            <a:spAutoFit/>
          </a:bodyPr>
          <a:lstStyle/>
          <a:p>
            <a:pPr algn="ctr"/>
            <a:r>
              <a:rPr lang="en-US" sz="11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Name: ________________________</a:t>
            </a:r>
            <a:endParaRPr lang="en-US" sz="11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7391400" y="304800"/>
            <a:ext cx="1282723" cy="261610"/>
          </a:xfrm>
          <a:prstGeom prst="rect">
            <a:avLst/>
          </a:prstGeom>
          <a:noFill/>
        </p:spPr>
        <p:txBody>
          <a:bodyPr wrap="none" lIns="91440" tIns="45720" rIns="91440" bIns="45720">
            <a:spAutoFit/>
          </a:bodyPr>
          <a:lstStyle/>
          <a:p>
            <a:pPr algn="ctr"/>
            <a:r>
              <a:rPr lang="en-US" sz="1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Period</a:t>
            </a:r>
            <a:r>
              <a:rPr lang="en-US" sz="11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______</a:t>
            </a:r>
            <a:endParaRPr lang="en-US" sz="11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en-US" sz="4000" dirty="0"/>
              <a:t>Cornell Notes</a:t>
            </a:r>
            <a:br>
              <a:rPr lang="en-US" sz="4000" dirty="0"/>
            </a:br>
            <a:r>
              <a:rPr lang="en-US" sz="4000" dirty="0"/>
              <a:t>All About Mrs. </a:t>
            </a:r>
            <a:r>
              <a:rPr lang="en-US" sz="4000" dirty="0" smtClean="0"/>
              <a:t>Swank</a:t>
            </a:r>
            <a:endParaRPr lang="en-US" sz="4000" dirty="0"/>
          </a:p>
        </p:txBody>
      </p:sp>
      <p:graphicFrame>
        <p:nvGraphicFramePr>
          <p:cNvPr id="62467" name="Group 3"/>
          <p:cNvGraphicFramePr>
            <a:graphicFrameLocks noGrp="1"/>
          </p:cNvGraphicFramePr>
          <p:nvPr>
            <p:ph idx="1"/>
          </p:nvPr>
        </p:nvGraphicFramePr>
        <p:xfrm>
          <a:off x="381000" y="1600200"/>
          <a:ext cx="8229600" cy="4987989"/>
        </p:xfrm>
        <a:graphic>
          <a:graphicData uri="http://schemas.openxmlformats.org/drawingml/2006/table">
            <a:tbl>
              <a:tblPr/>
              <a:tblGrid>
                <a:gridCol w="2514600"/>
                <a:gridCol w="57150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Topic: ____</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Name: _______</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903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96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Summary: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62480" name="Rectangle 16"/>
          <p:cNvSpPr>
            <a:spLocks noChangeArrowheads="1"/>
          </p:cNvSpPr>
          <p:nvPr/>
        </p:nvSpPr>
        <p:spPr bwMode="auto">
          <a:xfrm>
            <a:off x="1600200" y="2057400"/>
            <a:ext cx="5562600" cy="3657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2481" name="WordArt 17"/>
          <p:cNvSpPr>
            <a:spLocks noChangeArrowheads="1" noChangeShapeType="1" noTextEdit="1"/>
          </p:cNvSpPr>
          <p:nvPr/>
        </p:nvSpPr>
        <p:spPr bwMode="auto">
          <a:xfrm>
            <a:off x="2209800" y="2819400"/>
            <a:ext cx="4381500" cy="1943100"/>
          </a:xfrm>
          <a:prstGeom prst="rect">
            <a:avLst/>
          </a:prstGeom>
        </p:spPr>
        <p:txBody>
          <a:bodyPr wrap="none" fromWordArt="1">
            <a:prstTxWarp prst="textPlain">
              <a:avLst>
                <a:gd name="adj" fmla="val 50000"/>
              </a:avLst>
            </a:prstTxWarp>
          </a:bodyPr>
          <a:lstStyle/>
          <a:p>
            <a:pPr algn="ctr"/>
            <a:r>
              <a:rPr lang="en-US" sz="3600" kern="10">
                <a:ln w="22225">
                  <a:solidFill>
                    <a:srgbClr val="000000"/>
                  </a:solidFill>
                  <a:round/>
                  <a:headEnd/>
                  <a:tailEnd/>
                </a:ln>
                <a:solidFill>
                  <a:srgbClr val="FF00FF"/>
                </a:solidFill>
                <a:latin typeface="Arial Black"/>
              </a:rPr>
              <a:t>Save your notes</a:t>
            </a:r>
          </a:p>
          <a:p>
            <a:pPr algn="ctr"/>
            <a:r>
              <a:rPr lang="en-US" sz="3600" kern="10">
                <a:ln w="22225">
                  <a:solidFill>
                    <a:srgbClr val="000000"/>
                  </a:solidFill>
                  <a:round/>
                  <a:headEnd/>
                  <a:tailEnd/>
                </a:ln>
                <a:solidFill>
                  <a:srgbClr val="FF00FF"/>
                </a:solidFill>
                <a:latin typeface="Arial Black"/>
              </a:rPr>
              <a:t>until tomorrow.</a:t>
            </a:r>
          </a:p>
          <a:p>
            <a:pPr algn="ctr"/>
            <a:r>
              <a:rPr lang="en-US" sz="3600" kern="10">
                <a:ln w="22225">
                  <a:solidFill>
                    <a:srgbClr val="000000"/>
                  </a:solidFill>
                  <a:round/>
                  <a:headEnd/>
                  <a:tailEnd/>
                </a:ln>
                <a:solidFill>
                  <a:srgbClr val="FF00FF"/>
                </a:solidFill>
                <a:latin typeface="Arial Black"/>
              </a:rPr>
              <a:t>Do not lose them!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685800"/>
            <a:ext cx="8229600" cy="1143000"/>
          </a:xfrm>
        </p:spPr>
        <p:txBody>
          <a:bodyPr/>
          <a:lstStyle/>
          <a:p>
            <a:r>
              <a:rPr lang="en-US"/>
              <a:t>Now it’s all about you!</a:t>
            </a:r>
          </a:p>
        </p:txBody>
      </p:sp>
      <p:sp>
        <p:nvSpPr>
          <p:cNvPr id="65539" name="Rectangle 3"/>
          <p:cNvSpPr>
            <a:spLocks noGrp="1" noChangeArrowheads="1"/>
          </p:cNvSpPr>
          <p:nvPr>
            <p:ph type="body" idx="1"/>
          </p:nvPr>
        </p:nvSpPr>
        <p:spPr>
          <a:xfrm>
            <a:off x="457200" y="2667000"/>
            <a:ext cx="8229600" cy="3459163"/>
          </a:xfrm>
        </p:spPr>
        <p:txBody>
          <a:bodyPr/>
          <a:lstStyle/>
          <a:p>
            <a:endParaRPr lang="en-US"/>
          </a:p>
        </p:txBody>
      </p:sp>
      <p:pic>
        <p:nvPicPr>
          <p:cNvPr id="65540" name="Picture 4" descr="San Juan Island 157 - Copy - Copy"/>
          <p:cNvPicPr>
            <a:picLocks noChangeAspect="1" noChangeArrowheads="1"/>
          </p:cNvPicPr>
          <p:nvPr/>
        </p:nvPicPr>
        <p:blipFill>
          <a:blip r:embed="rId6" cstate="print"/>
          <a:srcRect/>
          <a:stretch>
            <a:fillRect/>
          </a:stretch>
        </p:blipFill>
        <p:spPr bwMode="auto">
          <a:xfrm>
            <a:off x="990600" y="1600200"/>
            <a:ext cx="7010400" cy="5257800"/>
          </a:xfrm>
          <a:prstGeom prst="rect">
            <a:avLst/>
          </a:prstGeom>
          <a:noFill/>
        </p:spPr>
      </p:pic>
      <p:pic>
        <p:nvPicPr>
          <p:cNvPr id="65541" name="MS900074250[1].mid">
            <a:hlinkClick r:id="" action="ppaction://media"/>
          </p:cNvPr>
          <p:cNvPicPr>
            <a:picLocks noRot="1" noChangeAspect="1" noChangeArrowheads="1"/>
          </p:cNvPicPr>
          <p:nvPr>
            <a:audioFile r:link="rId1"/>
          </p:nvPr>
        </p:nvPicPr>
        <p:blipFill>
          <a:blip r:embed="rId7" cstate="print"/>
          <a:srcRect/>
          <a:stretch>
            <a:fillRect/>
          </a:stretch>
        </p:blipFill>
        <p:spPr bwMode="auto">
          <a:xfrm>
            <a:off x="457200" y="6324600"/>
            <a:ext cx="304800" cy="304800"/>
          </a:xfrm>
          <a:prstGeom prst="rect">
            <a:avLst/>
          </a:prstGeom>
          <a:noFill/>
        </p:spPr>
      </p:pic>
      <p:sp>
        <p:nvSpPr>
          <p:cNvPr id="65542" name="Rectangle 6"/>
          <p:cNvSpPr>
            <a:spLocks noChangeArrowheads="1"/>
          </p:cNvSpPr>
          <p:nvPr/>
        </p:nvSpPr>
        <p:spPr bwMode="auto">
          <a:xfrm>
            <a:off x="304800" y="6172200"/>
            <a:ext cx="609600" cy="685800"/>
          </a:xfrm>
          <a:prstGeom prst="rect">
            <a:avLst/>
          </a:prstGeom>
          <a:solidFill>
            <a:schemeClr val="bg1"/>
          </a:solidFill>
          <a:ln w="9525">
            <a:noFill/>
            <a:miter lim="800000"/>
            <a:headEnd/>
            <a:tailEnd/>
          </a:ln>
          <a:effectLst/>
        </p:spPr>
        <p:txBody>
          <a:bodyPr wrap="none" anchor="ctr"/>
          <a:lstStyle/>
          <a:p>
            <a:endParaRPr lang="en-US"/>
          </a:p>
        </p:txBody>
      </p:sp>
      <p:pic>
        <p:nvPicPr>
          <p:cNvPr id="65543" name="MS900074319[1].mid">
            <a:hlinkClick r:id="" action="ppaction://media"/>
          </p:cNvPr>
          <p:cNvPicPr>
            <a:picLocks noRot="1" noChangeAspect="1" noChangeArrowheads="1"/>
          </p:cNvPicPr>
          <p:nvPr>
            <a:audioFile r:link="rId2"/>
          </p:nvPr>
        </p:nvPicPr>
        <p:blipFill>
          <a:blip r:embed="rId7" cstate="print"/>
          <a:srcRect/>
          <a:stretch>
            <a:fillRect/>
          </a:stretch>
        </p:blipFill>
        <p:spPr bwMode="auto">
          <a:xfrm>
            <a:off x="609600" y="6096000"/>
            <a:ext cx="304800" cy="304800"/>
          </a:xfrm>
          <a:prstGeom prst="rect">
            <a:avLst/>
          </a:prstGeom>
          <a:noFill/>
        </p:spPr>
      </p:pic>
      <p:sp>
        <p:nvSpPr>
          <p:cNvPr id="65544" name="Rectangle 8"/>
          <p:cNvSpPr>
            <a:spLocks noChangeArrowheads="1"/>
          </p:cNvSpPr>
          <p:nvPr/>
        </p:nvSpPr>
        <p:spPr bwMode="auto">
          <a:xfrm>
            <a:off x="457200" y="5867400"/>
            <a:ext cx="457200" cy="685800"/>
          </a:xfrm>
          <a:prstGeom prst="rect">
            <a:avLst/>
          </a:prstGeom>
          <a:solidFill>
            <a:schemeClr val="bg1"/>
          </a:solidFill>
          <a:ln w="9525">
            <a:noFill/>
            <a:miter lim="800000"/>
            <a:headEnd/>
            <a:tailEnd/>
          </a:ln>
          <a:effectLst/>
        </p:spPr>
        <p:txBody>
          <a:bodyPr wrap="none" anchor="ctr"/>
          <a:lstStyle/>
          <a:p>
            <a:endParaRPr lang="en-US"/>
          </a:p>
        </p:txBody>
      </p:sp>
      <p:pic>
        <p:nvPicPr>
          <p:cNvPr id="65545" name="Picture 9">
            <a:hlinkClick r:id="" action="ppaction://media"/>
          </p:cNvPr>
          <p:cNvPicPr>
            <a:picLocks noRot="1" noChangeAspect="1" noChangeArrowheads="1"/>
          </p:cNvPicPr>
          <p:nvPr>
            <a:wavAudioFile r:embed="rId3" name="MS900074707[1].wav"/>
          </p:nvPr>
        </p:nvPicPr>
        <p:blipFill>
          <a:blip r:embed="rId7" cstate="print"/>
          <a:srcRect/>
          <a:stretch>
            <a:fillRect/>
          </a:stretch>
        </p:blipFill>
        <p:spPr bwMode="auto">
          <a:xfrm>
            <a:off x="457200" y="5638800"/>
            <a:ext cx="304800" cy="304800"/>
          </a:xfrm>
          <a:prstGeom prst="rect">
            <a:avLst/>
          </a:prstGeom>
          <a:noFill/>
        </p:spPr>
      </p:pic>
      <p:pic>
        <p:nvPicPr>
          <p:cNvPr id="65548" name="Picture 12">
            <a:hlinkClick r:id="" action="ppaction://media"/>
          </p:cNvPr>
          <p:cNvPicPr>
            <a:picLocks noRot="1" noChangeAspect="1" noChangeArrowheads="1"/>
          </p:cNvPicPr>
          <p:nvPr>
            <a:wavAudioFile r:embed="rId4" name="MS900388507[1].wav"/>
          </p:nvPr>
        </p:nvPicPr>
        <p:blipFill>
          <a:blip r:embed="rId7" cstate="print"/>
          <a:srcRect/>
          <a:stretch>
            <a:fillRect/>
          </a:stretch>
        </p:blipFill>
        <p:spPr bwMode="auto">
          <a:xfrm>
            <a:off x="457200" y="6096000"/>
            <a:ext cx="304800" cy="304800"/>
          </a:xfrm>
          <a:prstGeom prst="rect">
            <a:avLst/>
          </a:prstGeom>
          <a:noFill/>
        </p:spPr>
      </p:pic>
      <p:sp>
        <p:nvSpPr>
          <p:cNvPr id="65549" name="Rectangle 13"/>
          <p:cNvSpPr>
            <a:spLocks noChangeArrowheads="1"/>
          </p:cNvSpPr>
          <p:nvPr/>
        </p:nvSpPr>
        <p:spPr bwMode="auto">
          <a:xfrm>
            <a:off x="381000" y="5486400"/>
            <a:ext cx="533400" cy="13716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975" fill="hold"/>
                                        <p:tgtEl>
                                          <p:spTgt spid="65541"/>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39955" fill="hold"/>
                                        <p:tgtEl>
                                          <p:spTgt spid="65543"/>
                                        </p:tgtEl>
                                      </p:cBhvr>
                                    </p:cmd>
                                  </p:childTnLst>
                                </p:cTn>
                              </p:par>
                            </p:childTnLst>
                          </p:cTn>
                        </p:par>
                        <p:par>
                          <p:cTn id="10" fill="hold">
                            <p:stCondLst>
                              <p:cond delay="2"/>
                            </p:stCondLst>
                            <p:childTnLst>
                              <p:par>
                                <p:cTn id="11" presetID="1" presetClass="mediacall" presetSubtype="0" fill="hold" nodeType="afterEffect">
                                  <p:stCondLst>
                                    <p:cond delay="0"/>
                                  </p:stCondLst>
                                  <p:childTnLst>
                                    <p:cmd type="call" cmd="playFrom(0.0)">
                                      <p:cBhvr>
                                        <p:cTn id="12" dur="2359" fill="hold"/>
                                        <p:tgtEl>
                                          <p:spTgt spid="65545"/>
                                        </p:tgtEl>
                                      </p:cBhvr>
                                    </p:cmd>
                                  </p:childTnLst>
                                </p:cTn>
                              </p:par>
                            </p:childTnLst>
                          </p:cTn>
                        </p:par>
                        <p:par>
                          <p:cTn id="13" fill="hold">
                            <p:stCondLst>
                              <p:cond delay="2361"/>
                            </p:stCondLst>
                            <p:childTnLst>
                              <p:par>
                                <p:cTn id="14" presetID="1" presetClass="mediacall" presetSubtype="0" fill="hold" nodeType="afterEffect">
                                  <p:stCondLst>
                                    <p:cond delay="0"/>
                                  </p:stCondLst>
                                  <p:childTnLst>
                                    <p:cmd type="call" cmd="playFrom(0.0)">
                                      <p:cBhvr>
                                        <p:cTn id="15" dur="814" fill="hold"/>
                                        <p:tgtEl>
                                          <p:spTgt spid="655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65541"/>
                </p:tgtEl>
              </p:cMediaNode>
            </p:audio>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65543"/>
                </p:tgtEl>
              </p:cMediaNode>
            </p:audio>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65545"/>
                </p:tgtEl>
              </p:cMediaNode>
            </p:audio>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65548"/>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
          <p:cNvSpPr>
            <a:spLocks noGrp="1" noChangeArrowheads="1"/>
          </p:cNvSpPr>
          <p:nvPr>
            <p:ph type="title"/>
          </p:nvPr>
        </p:nvSpPr>
        <p:spPr>
          <a:xfrm>
            <a:off x="381000" y="457200"/>
            <a:ext cx="8229600" cy="1143000"/>
          </a:xfrm>
        </p:spPr>
        <p:txBody>
          <a:bodyPr/>
          <a:lstStyle/>
          <a:p>
            <a:pPr eaLnBrk="1" hangingPunct="1"/>
            <a:endParaRPr lang="en-US" smtClean="0"/>
          </a:p>
        </p:txBody>
      </p:sp>
      <p:sp>
        <p:nvSpPr>
          <p:cNvPr id="18435" name="Rectangle 11"/>
          <p:cNvSpPr>
            <a:spLocks noGrp="1" noChangeArrowheads="1"/>
          </p:cNvSpPr>
          <p:nvPr>
            <p:ph type="body" idx="1"/>
          </p:nvPr>
        </p:nvSpPr>
        <p:spPr>
          <a:xfrm>
            <a:off x="457200" y="1981200"/>
            <a:ext cx="8229600" cy="4525963"/>
          </a:xfrm>
        </p:spPr>
        <p:txBody>
          <a:bodyPr/>
          <a:lstStyle/>
          <a:p>
            <a:pPr eaLnBrk="1" hangingPunct="1"/>
            <a:r>
              <a:rPr lang="en-US" smtClean="0"/>
              <a:t>Your name: ____________  Period: ____</a:t>
            </a:r>
          </a:p>
          <a:p>
            <a:pPr eaLnBrk="1" hangingPunct="1"/>
            <a:r>
              <a:rPr lang="en-US" smtClean="0"/>
              <a:t>Fact #1:_______________________ ----</a:t>
            </a:r>
          </a:p>
          <a:p>
            <a:pPr eaLnBrk="1" hangingPunct="1"/>
            <a:r>
              <a:rPr lang="en-US" smtClean="0"/>
              <a:t>Fact #2________________________ ----</a:t>
            </a:r>
          </a:p>
          <a:p>
            <a:pPr eaLnBrk="1" hangingPunct="1"/>
            <a:r>
              <a:rPr lang="en-US" smtClean="0"/>
              <a:t>Fact #3: _______________________ ----</a:t>
            </a:r>
          </a:p>
          <a:p>
            <a:pPr eaLnBrk="1" hangingPunct="1"/>
            <a:r>
              <a:rPr lang="en-US" smtClean="0"/>
              <a:t>Fiction: ________________________ ----</a:t>
            </a:r>
          </a:p>
        </p:txBody>
      </p:sp>
      <p:pic>
        <p:nvPicPr>
          <p:cNvPr id="18436" name="Picture 5" descr="http://images-partners.google.com/images?q=tbn:c_fGHvuJY0YsJM::4and20blackbirds.files.wordpress.com/2009/05/bugs-bunny.jpg"/>
          <p:cNvPicPr>
            <a:picLocks noChangeAspect="1" noChangeArrowheads="1"/>
          </p:cNvPicPr>
          <p:nvPr/>
        </p:nvPicPr>
        <p:blipFill>
          <a:blip r:embed="rId2" r:link="rId3" cstate="print"/>
          <a:srcRect/>
          <a:stretch>
            <a:fillRect/>
          </a:stretch>
        </p:blipFill>
        <p:spPr bwMode="auto">
          <a:xfrm>
            <a:off x="4495800" y="457200"/>
            <a:ext cx="1373188" cy="1676400"/>
          </a:xfrm>
          <a:prstGeom prst="rect">
            <a:avLst/>
          </a:prstGeom>
          <a:noFill/>
          <a:ln w="9525">
            <a:noFill/>
            <a:miter lim="800000"/>
            <a:headEnd/>
            <a:tailEnd/>
          </a:ln>
        </p:spPr>
      </p:pic>
      <p:pic>
        <p:nvPicPr>
          <p:cNvPr id="18437" name="Picture 6" descr="http://images-partners.google.com/images?q=tbn:Lb-8JEMLKsP5UM::adegarcia.files.wordpress.com/2009/07/bugs-bunny-neener.jpg"/>
          <p:cNvPicPr>
            <a:picLocks noChangeAspect="1" noChangeArrowheads="1"/>
          </p:cNvPicPr>
          <p:nvPr/>
        </p:nvPicPr>
        <p:blipFill>
          <a:blip r:embed="rId4" r:link="rId5" cstate="print"/>
          <a:srcRect/>
          <a:stretch>
            <a:fillRect/>
          </a:stretch>
        </p:blipFill>
        <p:spPr bwMode="auto">
          <a:xfrm>
            <a:off x="2590800" y="457200"/>
            <a:ext cx="1322388" cy="1524000"/>
          </a:xfrm>
          <a:prstGeom prst="rect">
            <a:avLst/>
          </a:prstGeom>
          <a:noFill/>
          <a:ln w="9525">
            <a:noFill/>
            <a:miter lim="800000"/>
            <a:headEnd/>
            <a:tailEnd/>
          </a:ln>
        </p:spPr>
      </p:pic>
      <p:sp>
        <p:nvSpPr>
          <p:cNvPr id="18438" name="Rectangle 8"/>
          <p:cNvSpPr>
            <a:spLocks noChangeArrowheads="1"/>
          </p:cNvSpPr>
          <p:nvPr/>
        </p:nvSpPr>
        <p:spPr bwMode="auto">
          <a:xfrm>
            <a:off x="0" y="3108325"/>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228600"/>
          <a:ext cx="8686800" cy="6446520"/>
        </p:xfrm>
        <a:graphic>
          <a:graphicData uri="http://schemas.openxmlformats.org/drawingml/2006/table">
            <a:tbl>
              <a:tblPr firstRow="1" bandRow="1">
                <a:tableStyleId>{5940675A-B579-460E-94D1-54222C63F5DA}</a:tableStyleId>
              </a:tblPr>
              <a:tblGrid>
                <a:gridCol w="8686800"/>
              </a:tblGrid>
              <a:tr h="3223260">
                <a:tc>
                  <a:txBody>
                    <a:bodyPr/>
                    <a:lstStyle/>
                    <a:p>
                      <a:pPr>
                        <a:lnSpc>
                          <a:spcPct val="250000"/>
                        </a:lnSpc>
                      </a:pPr>
                      <a:r>
                        <a:rPr lang="en-US" dirty="0" smtClean="0"/>
                        <a:t>Your name: ____________  Period: ____</a:t>
                      </a:r>
                    </a:p>
                    <a:p>
                      <a:pPr>
                        <a:lnSpc>
                          <a:spcPct val="250000"/>
                        </a:lnSpc>
                      </a:pPr>
                      <a:r>
                        <a:rPr lang="en-US" sz="1800" dirty="0" smtClean="0"/>
                        <a:t>Fact #1:________________________________________________________ ----</a:t>
                      </a:r>
                    </a:p>
                    <a:p>
                      <a:pPr>
                        <a:lnSpc>
                          <a:spcPct val="250000"/>
                        </a:lnSpc>
                      </a:pPr>
                      <a:r>
                        <a:rPr lang="en-US" sz="1800" dirty="0" smtClean="0"/>
                        <a:t>Fact #2_________________________________________________________ ----</a:t>
                      </a:r>
                    </a:p>
                    <a:p>
                      <a:pPr>
                        <a:lnSpc>
                          <a:spcPct val="250000"/>
                        </a:lnSpc>
                      </a:pPr>
                      <a:r>
                        <a:rPr lang="en-US" sz="1800" dirty="0" smtClean="0"/>
                        <a:t>Fiction: ________________________________________________________ ----</a:t>
                      </a:r>
                    </a:p>
                    <a:p>
                      <a:endParaRPr lang="en-US" dirty="0"/>
                    </a:p>
                  </a:txBody>
                  <a:tcPr/>
                </a:tc>
              </a:tr>
              <a:tr h="3223260">
                <a:tc>
                  <a:txBody>
                    <a:bodyPr/>
                    <a:lstStyle/>
                    <a:p>
                      <a:pPr>
                        <a:lnSpc>
                          <a:spcPct val="250000"/>
                        </a:lnSpc>
                      </a:pPr>
                      <a:r>
                        <a:rPr lang="en-US" dirty="0" smtClean="0"/>
                        <a:t>Your name: ____________  Period: ____</a:t>
                      </a:r>
                    </a:p>
                    <a:p>
                      <a:pPr>
                        <a:lnSpc>
                          <a:spcPct val="250000"/>
                        </a:lnSpc>
                      </a:pPr>
                      <a:r>
                        <a:rPr lang="en-US" sz="1800" dirty="0" smtClean="0"/>
                        <a:t>Fact #1:________________________________________________________ ----</a:t>
                      </a:r>
                    </a:p>
                    <a:p>
                      <a:pPr>
                        <a:lnSpc>
                          <a:spcPct val="250000"/>
                        </a:lnSpc>
                      </a:pPr>
                      <a:r>
                        <a:rPr lang="en-US" sz="1800" dirty="0" smtClean="0"/>
                        <a:t>Fact #2_________________________________________________________ ----</a:t>
                      </a:r>
                    </a:p>
                    <a:p>
                      <a:pPr>
                        <a:lnSpc>
                          <a:spcPct val="250000"/>
                        </a:lnSpc>
                      </a:pPr>
                      <a:r>
                        <a:rPr lang="en-US" sz="1800" dirty="0" smtClean="0"/>
                        <a:t>Fiction: _________________________________________________________ ----</a:t>
                      </a:r>
                    </a:p>
                    <a:p>
                      <a:endParaRPr lang="en-US" dirty="0"/>
                    </a:p>
                  </a:txBody>
                  <a:tcPr/>
                </a:tc>
              </a:tr>
            </a:tbl>
          </a:graphicData>
        </a:graphic>
      </p:graphicFrame>
      <p:pic>
        <p:nvPicPr>
          <p:cNvPr id="5" name="Picture 5" descr="http://images-partners.google.com/images?q=tbn:c_fGHvuJY0YsJM::4and20blackbirds.files.wordpress.com/2009/05/bugs-bunny.jpg"/>
          <p:cNvPicPr>
            <a:picLocks noChangeAspect="1" noChangeArrowheads="1"/>
          </p:cNvPicPr>
          <p:nvPr/>
        </p:nvPicPr>
        <p:blipFill>
          <a:blip r:embed="rId2" r:link="rId3" cstate="print"/>
          <a:srcRect/>
          <a:stretch>
            <a:fillRect/>
          </a:stretch>
        </p:blipFill>
        <p:spPr bwMode="auto">
          <a:xfrm>
            <a:off x="7620000" y="457200"/>
            <a:ext cx="686594" cy="838200"/>
          </a:xfrm>
          <a:prstGeom prst="rect">
            <a:avLst/>
          </a:prstGeom>
          <a:noFill/>
        </p:spPr>
      </p:pic>
      <p:pic>
        <p:nvPicPr>
          <p:cNvPr id="6" name="Picture 6" descr="http://images-partners.google.com/images?q=tbn:Lb-8JEMLKsP5UM::adegarcia.files.wordpress.com/2009/07/bugs-bunny-neener.jpg"/>
          <p:cNvPicPr>
            <a:picLocks noChangeAspect="1" noChangeArrowheads="1"/>
          </p:cNvPicPr>
          <p:nvPr/>
        </p:nvPicPr>
        <p:blipFill>
          <a:blip r:embed="rId4" r:link="rId5" cstate="print"/>
          <a:srcRect/>
          <a:stretch>
            <a:fillRect/>
          </a:stretch>
        </p:blipFill>
        <p:spPr bwMode="auto">
          <a:xfrm>
            <a:off x="6705600" y="304800"/>
            <a:ext cx="727313" cy="838200"/>
          </a:xfrm>
          <a:prstGeom prst="rect">
            <a:avLst/>
          </a:prstGeom>
          <a:noFill/>
        </p:spPr>
      </p:pic>
      <p:pic>
        <p:nvPicPr>
          <p:cNvPr id="7" name="Picture 5" descr="http://images-partners.google.com/images?q=tbn:c_fGHvuJY0YsJM::4and20blackbirds.files.wordpress.com/2009/05/bugs-bunny.jpg"/>
          <p:cNvPicPr>
            <a:picLocks noChangeAspect="1" noChangeArrowheads="1"/>
          </p:cNvPicPr>
          <p:nvPr/>
        </p:nvPicPr>
        <p:blipFill>
          <a:blip r:embed="rId2" r:link="rId3" cstate="print"/>
          <a:srcRect/>
          <a:stretch>
            <a:fillRect/>
          </a:stretch>
        </p:blipFill>
        <p:spPr bwMode="auto">
          <a:xfrm>
            <a:off x="7696200" y="3733800"/>
            <a:ext cx="686594" cy="838200"/>
          </a:xfrm>
          <a:prstGeom prst="rect">
            <a:avLst/>
          </a:prstGeom>
          <a:noFill/>
        </p:spPr>
      </p:pic>
      <p:pic>
        <p:nvPicPr>
          <p:cNvPr id="8" name="Picture 6" descr="http://images-partners.google.com/images?q=tbn:Lb-8JEMLKsP5UM::adegarcia.files.wordpress.com/2009/07/bugs-bunny-neener.jpg"/>
          <p:cNvPicPr>
            <a:picLocks noChangeAspect="1" noChangeArrowheads="1"/>
          </p:cNvPicPr>
          <p:nvPr/>
        </p:nvPicPr>
        <p:blipFill>
          <a:blip r:embed="rId4" r:link="rId5" cstate="print"/>
          <a:srcRect/>
          <a:stretch>
            <a:fillRect/>
          </a:stretch>
        </p:blipFill>
        <p:spPr bwMode="auto">
          <a:xfrm>
            <a:off x="6781800" y="3581400"/>
            <a:ext cx="727313" cy="8382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And now for ending our hour…</a:t>
            </a:r>
          </a:p>
        </p:txBody>
      </p:sp>
      <p:sp>
        <p:nvSpPr>
          <p:cNvPr id="15363" name="Rectangle 3"/>
          <p:cNvSpPr>
            <a:spLocks noGrp="1" noChangeArrowheads="1"/>
          </p:cNvSpPr>
          <p:nvPr>
            <p:ph type="body" idx="1"/>
          </p:nvPr>
        </p:nvSpPr>
        <p:spPr/>
        <p:txBody>
          <a:bodyPr/>
          <a:lstStyle/>
          <a:p>
            <a:pPr marL="609600" indent="-609600">
              <a:lnSpc>
                <a:spcPct val="90000"/>
              </a:lnSpc>
              <a:buFontTx/>
              <a:buNone/>
            </a:pPr>
            <a:r>
              <a:rPr lang="en-US" sz="2400" dirty="0"/>
              <a:t>You are to work on two tasks:</a:t>
            </a:r>
          </a:p>
          <a:p>
            <a:pPr marL="609600" indent="-609600">
              <a:lnSpc>
                <a:spcPct val="90000"/>
              </a:lnSpc>
            </a:pPr>
            <a:r>
              <a:rPr lang="en-US" sz="2400" dirty="0"/>
              <a:t>Task 1: </a:t>
            </a:r>
            <a:r>
              <a:rPr lang="en-US" sz="2400" b="1" dirty="0">
                <a:solidFill>
                  <a:srgbClr val="FF0066"/>
                </a:solidFill>
              </a:rPr>
              <a:t>Fact VS Fiction</a:t>
            </a:r>
            <a:br>
              <a:rPr lang="en-US" sz="2400" b="1" dirty="0">
                <a:solidFill>
                  <a:srgbClr val="FF0066"/>
                </a:solidFill>
              </a:rPr>
            </a:br>
            <a:r>
              <a:rPr lang="en-US" sz="2400" dirty="0"/>
              <a:t>Start thinking about </a:t>
            </a:r>
            <a:r>
              <a:rPr lang="en-US" sz="2400" dirty="0" smtClean="0"/>
              <a:t>2 </a:t>
            </a:r>
            <a:r>
              <a:rPr lang="en-US" sz="2400" dirty="0"/>
              <a:t>facts about yourself that prove to be interesting, and one piece of fiction.</a:t>
            </a:r>
          </a:p>
          <a:p>
            <a:pPr marL="990600" lvl="1" indent="-533400">
              <a:lnSpc>
                <a:spcPct val="90000"/>
              </a:lnSpc>
              <a:buFontTx/>
              <a:buAutoNum type="arabicPeriod"/>
            </a:pPr>
            <a:r>
              <a:rPr lang="en-US" sz="2000" dirty="0"/>
              <a:t>Secretly write your information the handout provided.</a:t>
            </a:r>
          </a:p>
          <a:p>
            <a:pPr marL="990600" lvl="1" indent="-533400">
              <a:lnSpc>
                <a:spcPct val="90000"/>
              </a:lnSpc>
              <a:buFontTx/>
              <a:buAutoNum type="arabicPeriod"/>
            </a:pPr>
            <a:r>
              <a:rPr lang="en-US" sz="2000" dirty="0"/>
              <a:t>Be ready to share this information tomorrow. Can you stump any of us?</a:t>
            </a:r>
          </a:p>
          <a:p>
            <a:pPr marL="609600" indent="-609600">
              <a:lnSpc>
                <a:spcPct val="90000"/>
              </a:lnSpc>
            </a:pPr>
            <a:r>
              <a:rPr lang="en-US" sz="2400" dirty="0"/>
              <a:t>Task 2: </a:t>
            </a:r>
            <a:r>
              <a:rPr lang="en-US" sz="2400" b="1" dirty="0">
                <a:solidFill>
                  <a:srgbClr val="FF0066"/>
                </a:solidFill>
              </a:rPr>
              <a:t>Seating Chart</a:t>
            </a:r>
          </a:p>
          <a:p>
            <a:pPr marL="609600" indent="-609600">
              <a:lnSpc>
                <a:spcPct val="90000"/>
              </a:lnSpc>
              <a:buFontTx/>
              <a:buNone/>
            </a:pPr>
            <a:r>
              <a:rPr lang="en-US" sz="2400" dirty="0"/>
              <a:t>	Give your </a:t>
            </a:r>
            <a:r>
              <a:rPr lang="en-US" sz="2400" b="1" u="sng" dirty="0"/>
              <a:t>first name and initial </a:t>
            </a:r>
            <a:r>
              <a:rPr lang="en-US" sz="2400" dirty="0"/>
              <a:t>of your last name to the ‘task master’ who will help create a temporary seating chart for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4942128"/>
          <p:cNvPicPr>
            <a:picLocks noChangeAspect="1" noChangeArrowheads="1" noCrop="1"/>
          </p:cNvPicPr>
          <p:nvPr/>
        </p:nvPicPr>
        <p:blipFill>
          <a:blip r:embed="rId4" cstate="print"/>
          <a:srcRect/>
          <a:stretch>
            <a:fillRect/>
          </a:stretch>
        </p:blipFill>
        <p:spPr bwMode="auto">
          <a:xfrm>
            <a:off x="5105400" y="2209800"/>
            <a:ext cx="3733800" cy="4267200"/>
          </a:xfrm>
          <a:prstGeom prst="rect">
            <a:avLst/>
          </a:prstGeom>
          <a:noFill/>
        </p:spPr>
      </p:pic>
      <p:sp>
        <p:nvSpPr>
          <p:cNvPr id="16387" name="Rectangle 3"/>
          <p:cNvSpPr>
            <a:spLocks noGrp="1" noChangeArrowheads="1"/>
          </p:cNvSpPr>
          <p:nvPr>
            <p:ph type="title"/>
          </p:nvPr>
        </p:nvSpPr>
        <p:spPr>
          <a:xfrm>
            <a:off x="0" y="0"/>
            <a:ext cx="9144000" cy="1828800"/>
          </a:xfrm>
          <a:gradFill rotWithShape="1">
            <a:gsLst>
              <a:gs pos="0">
                <a:schemeClr val="bg1"/>
              </a:gs>
              <a:gs pos="100000">
                <a:srgbClr val="FFCCFF"/>
              </a:gs>
            </a:gsLst>
            <a:path path="shape">
              <a:fillToRect l="50000" t="50000" r="50000" b="50000"/>
            </a:path>
          </a:gradFill>
        </p:spPr>
        <p:txBody>
          <a:bodyPr/>
          <a:lstStyle/>
          <a:p>
            <a:r>
              <a:rPr lang="en-US" sz="4800"/>
              <a:t>While you are working…</a:t>
            </a:r>
          </a:p>
        </p:txBody>
      </p:sp>
      <p:sp>
        <p:nvSpPr>
          <p:cNvPr id="16388" name="Rectangle 4"/>
          <p:cNvSpPr>
            <a:spLocks noGrp="1" noChangeArrowheads="1"/>
          </p:cNvSpPr>
          <p:nvPr>
            <p:ph type="body" idx="1"/>
          </p:nvPr>
        </p:nvSpPr>
        <p:spPr>
          <a:xfrm>
            <a:off x="990600" y="1828800"/>
            <a:ext cx="4419600" cy="5029200"/>
          </a:xfrm>
        </p:spPr>
        <p:txBody>
          <a:bodyPr/>
          <a:lstStyle/>
          <a:p>
            <a:pPr marL="609600" indent="-609600">
              <a:buFontTx/>
              <a:buAutoNum type="arabicPeriod"/>
            </a:pPr>
            <a:endParaRPr lang="en-US"/>
          </a:p>
          <a:p>
            <a:pPr marL="609600" indent="-609600">
              <a:buFontTx/>
              <a:buNone/>
            </a:pPr>
            <a:r>
              <a:rPr lang="en-US"/>
              <a:t>Smile for the camera! </a:t>
            </a:r>
          </a:p>
          <a:p>
            <a:pPr marL="609600" indent="-609600">
              <a:buFontTx/>
              <a:buNone/>
            </a:pPr>
            <a:r>
              <a:rPr lang="en-US"/>
              <a:t>You’ll never have a first day of 8</a:t>
            </a:r>
            <a:r>
              <a:rPr lang="en-US" baseline="30000"/>
              <a:t>th</a:t>
            </a:r>
            <a:r>
              <a:rPr lang="en-US"/>
              <a:t> grade again!</a:t>
            </a:r>
          </a:p>
          <a:p>
            <a:pPr marL="990600" lvl="1" indent="-533400">
              <a:buFontTx/>
              <a:buNone/>
            </a:pPr>
            <a:endParaRPr lang="en-US"/>
          </a:p>
        </p:txBody>
      </p:sp>
      <p:sp>
        <p:nvSpPr>
          <p:cNvPr id="16390" name="Freeform 6"/>
          <p:cNvSpPr>
            <a:spLocks/>
          </p:cNvSpPr>
          <p:nvPr/>
        </p:nvSpPr>
        <p:spPr bwMode="auto">
          <a:xfrm>
            <a:off x="8001000" y="2286000"/>
            <a:ext cx="817563" cy="2027238"/>
          </a:xfrm>
          <a:custGeom>
            <a:avLst/>
            <a:gdLst/>
            <a:ahLst/>
            <a:cxnLst>
              <a:cxn ang="0">
                <a:pos x="67" y="21"/>
              </a:cxn>
              <a:cxn ang="0">
                <a:pos x="110" y="384"/>
              </a:cxn>
              <a:cxn ang="0">
                <a:pos x="110" y="853"/>
              </a:cxn>
              <a:cxn ang="0">
                <a:pos x="35" y="907"/>
              </a:cxn>
              <a:cxn ang="0">
                <a:pos x="3" y="917"/>
              </a:cxn>
              <a:cxn ang="0">
                <a:pos x="14" y="1163"/>
              </a:cxn>
              <a:cxn ang="0">
                <a:pos x="206" y="1248"/>
              </a:cxn>
              <a:cxn ang="0">
                <a:pos x="355" y="1269"/>
              </a:cxn>
              <a:cxn ang="0">
                <a:pos x="494" y="1259"/>
              </a:cxn>
              <a:cxn ang="0">
                <a:pos x="505" y="1205"/>
              </a:cxn>
              <a:cxn ang="0">
                <a:pos x="515" y="971"/>
              </a:cxn>
              <a:cxn ang="0">
                <a:pos x="505" y="501"/>
              </a:cxn>
              <a:cxn ang="0">
                <a:pos x="473" y="427"/>
              </a:cxn>
              <a:cxn ang="0">
                <a:pos x="451" y="363"/>
              </a:cxn>
              <a:cxn ang="0">
                <a:pos x="259" y="160"/>
              </a:cxn>
              <a:cxn ang="0">
                <a:pos x="217" y="107"/>
              </a:cxn>
              <a:cxn ang="0">
                <a:pos x="195" y="75"/>
              </a:cxn>
              <a:cxn ang="0">
                <a:pos x="78" y="0"/>
              </a:cxn>
              <a:cxn ang="0">
                <a:pos x="67" y="21"/>
              </a:cxn>
            </a:cxnLst>
            <a:rect l="0" t="0" r="r" b="b"/>
            <a:pathLst>
              <a:path w="515" h="1277">
                <a:moveTo>
                  <a:pt x="67" y="21"/>
                </a:moveTo>
                <a:cubicBezTo>
                  <a:pt x="78" y="142"/>
                  <a:pt x="70" y="268"/>
                  <a:pt x="110" y="384"/>
                </a:cubicBezTo>
                <a:cubicBezTo>
                  <a:pt x="136" y="584"/>
                  <a:pt x="129" y="495"/>
                  <a:pt x="110" y="853"/>
                </a:cubicBezTo>
                <a:cubicBezTo>
                  <a:pt x="107" y="901"/>
                  <a:pt x="78" y="893"/>
                  <a:pt x="35" y="907"/>
                </a:cubicBezTo>
                <a:cubicBezTo>
                  <a:pt x="24" y="911"/>
                  <a:pt x="3" y="917"/>
                  <a:pt x="3" y="917"/>
                </a:cubicBezTo>
                <a:cubicBezTo>
                  <a:pt x="7" y="999"/>
                  <a:pt x="0" y="1082"/>
                  <a:pt x="14" y="1163"/>
                </a:cubicBezTo>
                <a:cubicBezTo>
                  <a:pt x="31" y="1259"/>
                  <a:pt x="140" y="1241"/>
                  <a:pt x="206" y="1248"/>
                </a:cubicBezTo>
                <a:cubicBezTo>
                  <a:pt x="266" y="1255"/>
                  <a:pt x="298" y="1260"/>
                  <a:pt x="355" y="1269"/>
                </a:cubicBezTo>
                <a:cubicBezTo>
                  <a:pt x="401" y="1266"/>
                  <a:pt x="451" y="1277"/>
                  <a:pt x="494" y="1259"/>
                </a:cubicBezTo>
                <a:cubicBezTo>
                  <a:pt x="511" y="1252"/>
                  <a:pt x="504" y="1223"/>
                  <a:pt x="505" y="1205"/>
                </a:cubicBezTo>
                <a:cubicBezTo>
                  <a:pt x="511" y="1127"/>
                  <a:pt x="512" y="1049"/>
                  <a:pt x="515" y="971"/>
                </a:cubicBezTo>
                <a:cubicBezTo>
                  <a:pt x="512" y="814"/>
                  <a:pt x="511" y="658"/>
                  <a:pt x="505" y="501"/>
                </a:cubicBezTo>
                <a:cubicBezTo>
                  <a:pt x="503" y="451"/>
                  <a:pt x="491" y="468"/>
                  <a:pt x="473" y="427"/>
                </a:cubicBezTo>
                <a:cubicBezTo>
                  <a:pt x="464" y="406"/>
                  <a:pt x="467" y="379"/>
                  <a:pt x="451" y="363"/>
                </a:cubicBezTo>
                <a:cubicBezTo>
                  <a:pt x="387" y="296"/>
                  <a:pt x="326" y="224"/>
                  <a:pt x="259" y="160"/>
                </a:cubicBezTo>
                <a:cubicBezTo>
                  <a:pt x="240" y="99"/>
                  <a:pt x="264" y="154"/>
                  <a:pt x="217" y="107"/>
                </a:cubicBezTo>
                <a:cubicBezTo>
                  <a:pt x="208" y="98"/>
                  <a:pt x="203" y="85"/>
                  <a:pt x="195" y="75"/>
                </a:cubicBezTo>
                <a:cubicBezTo>
                  <a:pt x="165" y="37"/>
                  <a:pt x="123" y="15"/>
                  <a:pt x="78" y="0"/>
                </a:cubicBezTo>
                <a:cubicBezTo>
                  <a:pt x="105" y="41"/>
                  <a:pt x="111" y="36"/>
                  <a:pt x="67" y="21"/>
                </a:cubicBezTo>
                <a:close/>
              </a:path>
            </a:pathLst>
          </a:custGeom>
          <a:solidFill>
            <a:schemeClr val="bg1"/>
          </a:solidFill>
          <a:ln w="9525">
            <a:noFill/>
            <a:round/>
            <a:headEnd/>
            <a:tailEnd/>
          </a:ln>
          <a:effectLst/>
        </p:spPr>
        <p:txBody>
          <a:bodyPr/>
          <a:lstStyle/>
          <a:p>
            <a:endParaRPr lang="en-US"/>
          </a:p>
        </p:txBody>
      </p:sp>
      <p:sp>
        <p:nvSpPr>
          <p:cNvPr id="16396" name="Rectangle 12"/>
          <p:cNvSpPr>
            <a:spLocks noChangeArrowheads="1"/>
          </p:cNvSpPr>
          <p:nvPr/>
        </p:nvSpPr>
        <p:spPr bwMode="auto">
          <a:xfrm>
            <a:off x="5410200" y="1905000"/>
            <a:ext cx="609600" cy="2667000"/>
          </a:xfrm>
          <a:prstGeom prst="rect">
            <a:avLst/>
          </a:prstGeom>
          <a:solidFill>
            <a:schemeClr val="bg1"/>
          </a:solidFill>
          <a:ln w="9525">
            <a:noFill/>
            <a:miter lim="800000"/>
            <a:headEnd/>
            <a:tailEnd/>
          </a:ln>
          <a:effectLst/>
        </p:spPr>
        <p:txBody>
          <a:bodyPr wrap="none" anchor="ctr"/>
          <a:lstStyle/>
          <a:p>
            <a:endParaRPr lang="en-US"/>
          </a:p>
        </p:txBody>
      </p:sp>
      <p:sp>
        <p:nvSpPr>
          <p:cNvPr id="16397" name="Rectangle 13"/>
          <p:cNvSpPr>
            <a:spLocks noChangeArrowheads="1"/>
          </p:cNvSpPr>
          <p:nvPr/>
        </p:nvSpPr>
        <p:spPr bwMode="auto">
          <a:xfrm>
            <a:off x="5562600" y="5410200"/>
            <a:ext cx="609600" cy="1066800"/>
          </a:xfrm>
          <a:prstGeom prst="rect">
            <a:avLst/>
          </a:prstGeom>
          <a:solidFill>
            <a:schemeClr val="bg1"/>
          </a:solidFill>
          <a:ln w="9525">
            <a:noFill/>
            <a:miter lim="800000"/>
            <a:headEnd/>
            <a:tailEnd/>
          </a:ln>
          <a:effectLst/>
        </p:spPr>
        <p:txBody>
          <a:bodyPr wrap="none" anchor="ctr"/>
          <a:lstStyle/>
          <a:p>
            <a:endParaRPr lang="en-US"/>
          </a:p>
        </p:txBody>
      </p:sp>
      <p:sp>
        <p:nvSpPr>
          <p:cNvPr id="16398" name="Rectangle 14"/>
          <p:cNvSpPr>
            <a:spLocks noChangeArrowheads="1"/>
          </p:cNvSpPr>
          <p:nvPr/>
        </p:nvSpPr>
        <p:spPr bwMode="auto">
          <a:xfrm>
            <a:off x="7620000" y="3962400"/>
            <a:ext cx="457200" cy="990600"/>
          </a:xfrm>
          <a:prstGeom prst="rect">
            <a:avLst/>
          </a:prstGeom>
          <a:solidFill>
            <a:schemeClr val="bg1"/>
          </a:solidFill>
          <a:ln w="9525">
            <a:noFill/>
            <a:miter lim="800000"/>
            <a:headEnd/>
            <a:tailEnd/>
          </a:ln>
          <a:effectLst/>
        </p:spPr>
        <p:txBody>
          <a:bodyPr wrap="none" anchor="ctr"/>
          <a:lstStyle/>
          <a:p>
            <a:endParaRPr lang="en-US"/>
          </a:p>
        </p:txBody>
      </p:sp>
      <p:pic>
        <p:nvPicPr>
          <p:cNvPr id="16401" name="Picture 17">
            <a:hlinkClick r:id="" action="ppaction://media"/>
          </p:cNvPr>
          <p:cNvPicPr>
            <a:picLocks noRot="1" noChangeAspect="1" noChangeArrowheads="1"/>
          </p:cNvPicPr>
          <p:nvPr>
            <a:wavAudioFile r:embed="rId1" name="MS900388566[1].wav"/>
          </p:nvPr>
        </p:nvPicPr>
        <p:blipFill>
          <a:blip r:embed="rId5" cstate="print"/>
          <a:srcRect/>
          <a:stretch>
            <a:fillRect/>
          </a:stretch>
        </p:blipFill>
        <p:spPr bwMode="auto">
          <a:xfrm>
            <a:off x="7848600" y="4343400"/>
            <a:ext cx="304800" cy="304800"/>
          </a:xfrm>
          <a:prstGeom prst="rect">
            <a:avLst/>
          </a:prstGeom>
          <a:noFill/>
        </p:spPr>
      </p:pic>
      <p:sp>
        <p:nvSpPr>
          <p:cNvPr id="16402" name="Rectangle 18"/>
          <p:cNvSpPr>
            <a:spLocks noChangeArrowheads="1"/>
          </p:cNvSpPr>
          <p:nvPr/>
        </p:nvSpPr>
        <p:spPr bwMode="auto">
          <a:xfrm>
            <a:off x="7848600" y="2362200"/>
            <a:ext cx="990600" cy="3505200"/>
          </a:xfrm>
          <a:prstGeom prst="rect">
            <a:avLst/>
          </a:prstGeom>
          <a:solidFill>
            <a:schemeClr val="bg1"/>
          </a:solidFill>
          <a:ln w="9525">
            <a:noFill/>
            <a:miter lim="800000"/>
            <a:headEnd/>
            <a:tailEnd/>
          </a:ln>
          <a:effectLst/>
        </p:spPr>
        <p:txBody>
          <a:bodyPr wrap="none" anchor="ctr"/>
          <a:lstStyle/>
          <a:p>
            <a:endParaRPr lang="en-US"/>
          </a:p>
        </p:txBody>
      </p:sp>
      <p:pic>
        <p:nvPicPr>
          <p:cNvPr id="16403" name="Picture 19">
            <a:hlinkClick r:id="" action="ppaction://media"/>
          </p:cNvPr>
          <p:cNvPicPr>
            <a:picLocks noRot="1" noChangeAspect="1" noChangeArrowheads="1"/>
          </p:cNvPicPr>
          <p:nvPr>
            <a:wavAudioFile r:embed="rId2" name="MS900388195[1].wav"/>
          </p:nvPr>
        </p:nvPicPr>
        <p:blipFill>
          <a:blip r:embed="rId5" cstate="print"/>
          <a:srcRect/>
          <a:stretch>
            <a:fillRect/>
          </a:stretch>
        </p:blipFill>
        <p:spPr bwMode="auto">
          <a:xfrm>
            <a:off x="1295400" y="6019800"/>
            <a:ext cx="304800" cy="304800"/>
          </a:xfrm>
          <a:prstGeom prst="rect">
            <a:avLst/>
          </a:prstGeom>
          <a:noFill/>
        </p:spPr>
      </p:pic>
      <p:sp>
        <p:nvSpPr>
          <p:cNvPr id="16404" name="Rectangle 20"/>
          <p:cNvSpPr>
            <a:spLocks noChangeArrowheads="1"/>
          </p:cNvSpPr>
          <p:nvPr/>
        </p:nvSpPr>
        <p:spPr bwMode="auto">
          <a:xfrm>
            <a:off x="1143000" y="5867400"/>
            <a:ext cx="609600" cy="5334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46" fill="hold"/>
                                        <p:tgtEl>
                                          <p:spTgt spid="16401"/>
                                        </p:tgtEl>
                                      </p:cBhvr>
                                    </p:cmd>
                                  </p:childTnLst>
                                </p:cTn>
                              </p:par>
                            </p:childTnLst>
                          </p:cTn>
                        </p:par>
                        <p:par>
                          <p:cTn id="7" fill="hold">
                            <p:stCondLst>
                              <p:cond delay="8946"/>
                            </p:stCondLst>
                            <p:childTnLst>
                              <p:par>
                                <p:cTn id="8" presetID="1" presetClass="mediacall" presetSubtype="0" fill="hold" nodeType="afterEffect">
                                  <p:stCondLst>
                                    <p:cond delay="0"/>
                                  </p:stCondLst>
                                  <p:childTnLst>
                                    <p:cmd type="call" cmd="playFrom(0.0)">
                                      <p:cBhvr>
                                        <p:cTn id="9" dur="3795" fill="hold"/>
                                        <p:tgtEl>
                                          <p:spTgt spid="1640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6401"/>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6403"/>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19460" name="Rectangle 4"/>
          <p:cNvSpPr>
            <a:spLocks noGrp="1" noChangeArrowheads="1"/>
          </p:cNvSpPr>
          <p:nvPr>
            <p:ph type="title"/>
          </p:nvPr>
        </p:nvSpPr>
        <p:spPr>
          <a:xfrm>
            <a:off x="381000" y="274638"/>
            <a:ext cx="8305800" cy="2011362"/>
          </a:xfrm>
        </p:spPr>
        <p:txBody>
          <a:bodyPr/>
          <a:lstStyle/>
          <a:p>
            <a:r>
              <a:rPr lang="en-US" sz="3600">
                <a:solidFill>
                  <a:schemeClr val="bg1"/>
                </a:solidFill>
              </a:rPr>
              <a:t>Remember, your two-week seat assignment for when</a:t>
            </a:r>
            <a:br>
              <a:rPr lang="en-US" sz="3600">
                <a:solidFill>
                  <a:schemeClr val="bg1"/>
                </a:solidFill>
              </a:rPr>
            </a:br>
            <a:r>
              <a:rPr lang="en-US" sz="3600">
                <a:solidFill>
                  <a:schemeClr val="bg1"/>
                </a:solidFill>
              </a:rPr>
              <a:t> you come back tomorrow!</a:t>
            </a:r>
          </a:p>
        </p:txBody>
      </p:sp>
      <p:sp>
        <p:nvSpPr>
          <p:cNvPr id="19463" name="Rectangle 7"/>
          <p:cNvSpPr>
            <a:spLocks noChangeArrowheads="1"/>
          </p:cNvSpPr>
          <p:nvPr/>
        </p:nvSpPr>
        <p:spPr bwMode="auto">
          <a:xfrm>
            <a:off x="0" y="0"/>
            <a:ext cx="9144000" cy="2514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9464" name="WordArt 8"/>
          <p:cNvSpPr>
            <a:spLocks noChangeArrowheads="1" noChangeShapeType="1" noTextEdit="1"/>
          </p:cNvSpPr>
          <p:nvPr/>
        </p:nvSpPr>
        <p:spPr bwMode="auto">
          <a:xfrm>
            <a:off x="1752600" y="533400"/>
            <a:ext cx="6048375" cy="19812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chemeClr val="bg1"/>
                </a:solidFill>
                <a:latin typeface="Impact"/>
              </a:rPr>
              <a:t>Remember, your  seat assignment for when</a:t>
            </a:r>
          </a:p>
          <a:p>
            <a:pPr algn="ctr"/>
            <a:r>
              <a:rPr lang="en-US" sz="3600" kern="10">
                <a:ln w="9525">
                  <a:solidFill>
                    <a:srgbClr val="000000"/>
                  </a:solidFill>
                  <a:round/>
                  <a:headEnd/>
                  <a:tailEnd/>
                </a:ln>
                <a:solidFill>
                  <a:schemeClr val="bg1"/>
                </a:solidFill>
                <a:latin typeface="Impact"/>
              </a:rPr>
              <a:t> you come back tomorrow!</a:t>
            </a:r>
          </a:p>
        </p:txBody>
      </p:sp>
      <p:pic>
        <p:nvPicPr>
          <p:cNvPr id="19465" name="01 Times Like These.wma">
            <a:hlinkClick r:id="" action="ppaction://media"/>
          </p:cNvPr>
          <p:cNvPicPr>
            <a:picLocks noRot="1" noChangeAspect="1" noChangeArrowheads="1"/>
          </p:cNvPicPr>
          <p:nvPr>
            <a:audioFile r:link="rId1"/>
          </p:nvPr>
        </p:nvPicPr>
        <p:blipFill>
          <a:blip r:embed="rId4" cstate="print"/>
          <a:srcRect/>
          <a:stretch>
            <a:fillRect/>
          </a:stretch>
        </p:blipFill>
        <p:spPr bwMode="auto">
          <a:xfrm>
            <a:off x="609600" y="6172200"/>
            <a:ext cx="304800" cy="304800"/>
          </a:xfrm>
          <a:prstGeom prst="rect">
            <a:avLst/>
          </a:prstGeom>
          <a:noFill/>
        </p:spPr>
      </p:pic>
      <p:sp>
        <p:nvSpPr>
          <p:cNvPr id="19466" name="Rectangle 10"/>
          <p:cNvSpPr>
            <a:spLocks noChangeArrowheads="1"/>
          </p:cNvSpPr>
          <p:nvPr/>
        </p:nvSpPr>
        <p:spPr bwMode="auto">
          <a:xfrm>
            <a:off x="304800" y="5867400"/>
            <a:ext cx="838200" cy="762000"/>
          </a:xfrm>
          <a:prstGeom prst="rect">
            <a:avLst/>
          </a:prstGeom>
          <a:solidFill>
            <a:schemeClr val="bg2"/>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291" fill="hold"/>
                                        <p:tgtEl>
                                          <p:spTgt spid="194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9465"/>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6"/>
          <p:cNvSpPr>
            <a:spLocks noGrp="1" noChangeArrowheads="1"/>
          </p:cNvSpPr>
          <p:nvPr>
            <p:ph type="title"/>
          </p:nvPr>
        </p:nvSpPr>
        <p:spPr/>
        <p:txBody>
          <a:bodyPr/>
          <a:lstStyle/>
          <a:p>
            <a:r>
              <a:rPr lang="en-US" dirty="0" smtClean="0"/>
              <a:t>In your agenda, write down: </a:t>
            </a:r>
            <a:endParaRPr lang="en-US" dirty="0"/>
          </a:p>
        </p:txBody>
      </p:sp>
      <p:sp>
        <p:nvSpPr>
          <p:cNvPr id="39943" name="Rectangle 7"/>
          <p:cNvSpPr>
            <a:spLocks noGrp="1" noChangeArrowheads="1"/>
          </p:cNvSpPr>
          <p:nvPr>
            <p:ph type="body" sz="half" idx="1"/>
          </p:nvPr>
        </p:nvSpPr>
        <p:spPr/>
        <p:txBody>
          <a:bodyPr/>
          <a:lstStyle/>
          <a:p>
            <a:endParaRPr lang="en-US"/>
          </a:p>
        </p:txBody>
      </p:sp>
      <p:sp>
        <p:nvSpPr>
          <p:cNvPr id="39944" name="Rectangle 8"/>
          <p:cNvSpPr>
            <a:spLocks noGrp="1" noChangeArrowheads="1"/>
          </p:cNvSpPr>
          <p:nvPr>
            <p:ph type="body" sz="half" idx="2"/>
          </p:nvPr>
        </p:nvSpPr>
        <p:spPr>
          <a:xfrm>
            <a:off x="5181600" y="1600200"/>
            <a:ext cx="3505200" cy="4525963"/>
          </a:xfrm>
        </p:spPr>
        <p:txBody>
          <a:bodyPr/>
          <a:lstStyle/>
          <a:p>
            <a:r>
              <a:rPr lang="en-US" sz="2400" dirty="0"/>
              <a:t>Parent Letters </a:t>
            </a:r>
          </a:p>
          <a:p>
            <a:r>
              <a:rPr lang="en-US" sz="2400" dirty="0"/>
              <a:t>Bring </a:t>
            </a:r>
            <a:r>
              <a:rPr lang="en-US" sz="2400" dirty="0" smtClean="0"/>
              <a:t>Portfolio/supplies</a:t>
            </a:r>
            <a:endParaRPr lang="en-US" sz="2400" dirty="0"/>
          </a:p>
          <a:p>
            <a:r>
              <a:rPr lang="en-US" sz="2400" dirty="0"/>
              <a:t>Fact Vs </a:t>
            </a:r>
            <a:r>
              <a:rPr lang="en-US" sz="2400" dirty="0" smtClean="0"/>
              <a:t>Fiction</a:t>
            </a:r>
          </a:p>
          <a:p>
            <a:r>
              <a:rPr lang="en-US" sz="2400" dirty="0" smtClean="0"/>
              <a:t>Define </a:t>
            </a:r>
            <a:r>
              <a:rPr lang="en-US" sz="2400" dirty="0" err="1" smtClean="0"/>
              <a:t>vocab</a:t>
            </a:r>
            <a:r>
              <a:rPr lang="en-US" sz="2400" dirty="0" smtClean="0"/>
              <a:t> words within a 5 term phrase</a:t>
            </a:r>
          </a:p>
          <a:p>
            <a:r>
              <a:rPr lang="en-US" sz="2400" dirty="0" smtClean="0"/>
              <a:t>CAHSEE essay due Fri. 9/25 </a:t>
            </a:r>
            <a:endParaRPr lang="en-US" sz="2400" dirty="0"/>
          </a:p>
        </p:txBody>
      </p:sp>
      <p:pic>
        <p:nvPicPr>
          <p:cNvPr id="39941" name="Picture 5" descr="DSCN1997"/>
          <p:cNvPicPr>
            <a:picLocks noChangeAspect="1" noChangeArrowheads="1"/>
          </p:cNvPicPr>
          <p:nvPr/>
        </p:nvPicPr>
        <p:blipFill>
          <a:blip r:embed="rId2" cstate="print">
            <a:lum bright="26000"/>
          </a:blip>
          <a:srcRect/>
          <a:stretch>
            <a:fillRect/>
          </a:stretch>
        </p:blipFill>
        <p:spPr bwMode="auto">
          <a:xfrm>
            <a:off x="-1066800" y="1600200"/>
            <a:ext cx="6089650" cy="4567238"/>
          </a:xfrm>
          <a:prstGeom prst="rect">
            <a:avLst/>
          </a:prstGeom>
          <a:noFill/>
        </p:spPr>
      </p:pic>
      <p:sp>
        <p:nvSpPr>
          <p:cNvPr id="39945" name="AutoShape 9"/>
          <p:cNvSpPr>
            <a:spLocks noChangeArrowheads="1"/>
          </p:cNvSpPr>
          <p:nvPr/>
        </p:nvSpPr>
        <p:spPr bwMode="auto">
          <a:xfrm>
            <a:off x="5181600" y="1219200"/>
            <a:ext cx="3962400" cy="4038600"/>
          </a:xfrm>
          <a:prstGeom prst="wedgeRectCallout">
            <a:avLst>
              <a:gd name="adj1" fmla="val -56040"/>
              <a:gd name="adj2" fmla="val 61470"/>
            </a:avLst>
          </a:prstGeom>
          <a:noFill/>
          <a:ln w="28575">
            <a:solidFill>
              <a:schemeClr val="tx1"/>
            </a:solidFill>
            <a:miter lim="800000"/>
            <a:headEnd/>
            <a:tailEnd/>
          </a:ln>
          <a:effectLst/>
        </p:spPr>
        <p:txBody>
          <a:bodyP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http://www.cde.ca.gov/ta/tg/hs/documents/studyela08sec6.pdf</a:t>
            </a:r>
            <a:endParaRPr lang="en-US" dirty="0"/>
          </a:p>
        </p:txBody>
      </p:sp>
      <p:sp>
        <p:nvSpPr>
          <p:cNvPr id="5" name="Content Placeholder 4"/>
          <p:cNvSpPr>
            <a:spLocks noGrp="1"/>
          </p:cNvSpPr>
          <p:nvPr>
            <p:ph idx="1"/>
          </p:nvPr>
        </p:nvSpPr>
        <p:spPr/>
        <p:txBody>
          <a:bodyPr/>
          <a:lstStyle/>
          <a:p>
            <a:pPr>
              <a:buNone/>
            </a:pPr>
            <a:r>
              <a:rPr lang="en-US" sz="2800" dirty="0" smtClean="0"/>
              <a:t>Writing Task – </a:t>
            </a:r>
            <a:r>
              <a:rPr lang="en-US" sz="2800" smtClean="0"/>
              <a:t>due Friday, 8/25</a:t>
            </a:r>
            <a:endParaRPr lang="en-US" sz="2800" dirty="0" smtClean="0"/>
          </a:p>
          <a:p>
            <a:r>
              <a:rPr lang="en-US" sz="2800" dirty="0" smtClean="0"/>
              <a:t>By the time students enter high school, they have learned about many moments in history that have influenced our world today. </a:t>
            </a:r>
          </a:p>
          <a:p>
            <a:r>
              <a:rPr lang="en-US" sz="2800" dirty="0" smtClean="0"/>
              <a:t>Think about a moment in history you studied and consider its importance. </a:t>
            </a:r>
          </a:p>
          <a:p>
            <a:r>
              <a:rPr lang="en-US" sz="2800" dirty="0" smtClean="0"/>
              <a:t>Write a composition in which you discuss a moment in history. </a:t>
            </a:r>
          </a:p>
          <a:p>
            <a:r>
              <a:rPr lang="en-US" sz="2800" dirty="0" smtClean="0"/>
              <a:t>Share its  importance in today’s world. Be sure to support the moment with details and examples</a:t>
            </a:r>
            <a:r>
              <a:rPr lang="en-US" dirty="0" smtClean="0"/>
              <a:t>. </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524000"/>
            <a:ext cx="7848600" cy="1143000"/>
          </a:xfrm>
        </p:spPr>
        <p:txBody>
          <a:bodyPr>
            <a:normAutofit fontScale="90000"/>
          </a:bodyPr>
          <a:lstStyle/>
          <a:p>
            <a:r>
              <a:rPr lang="en-US" sz="4000" dirty="0" smtClean="0"/>
              <a:t>Next time we meet, I expect </a:t>
            </a:r>
            <a:r>
              <a:rPr lang="en-US" sz="4000" dirty="0"/>
              <a:t>you to bring </a:t>
            </a:r>
            <a:r>
              <a:rPr lang="en-US" sz="4000" dirty="0" smtClean="0"/>
              <a:t>in your </a:t>
            </a:r>
            <a:r>
              <a:rPr lang="en-US" sz="4000" dirty="0"/>
              <a:t>finished </a:t>
            </a:r>
          </a:p>
        </p:txBody>
      </p:sp>
      <p:sp>
        <p:nvSpPr>
          <p:cNvPr id="54276" name="WordArt 4"/>
          <p:cNvSpPr>
            <a:spLocks noChangeArrowheads="1" noChangeShapeType="1" noTextEdit="1"/>
          </p:cNvSpPr>
          <p:nvPr/>
        </p:nvSpPr>
        <p:spPr bwMode="auto">
          <a:xfrm>
            <a:off x="1371600" y="3108325"/>
            <a:ext cx="6629400" cy="2530475"/>
          </a:xfrm>
          <a:prstGeom prst="rect">
            <a:avLst/>
          </a:prstGeom>
        </p:spPr>
        <p:txBody>
          <a:bodyPr wrap="none" fromWordArt="1">
            <a:prstTxWarp prst="textPlain">
              <a:avLst>
                <a:gd name="adj" fmla="val 50000"/>
              </a:avLst>
            </a:prstTxWarp>
          </a:bodyPr>
          <a:lstStyle/>
          <a:p>
            <a:pPr algn="ctr"/>
            <a:r>
              <a:rPr lang="en-US" sz="3600" kern="10">
                <a:ln w="31750">
                  <a:solidFill>
                    <a:srgbClr val="000000"/>
                  </a:solidFill>
                  <a:round/>
                  <a:headEnd/>
                  <a:tailEnd/>
                </a:ln>
                <a:gradFill rotWithShape="1">
                  <a:gsLst>
                    <a:gs pos="0">
                      <a:srgbClr val="A603AB"/>
                    </a:gs>
                    <a:gs pos="10501">
                      <a:srgbClr val="0819FB"/>
                    </a:gs>
                    <a:gs pos="17501">
                      <a:srgbClr val="1A8D48"/>
                    </a:gs>
                    <a:gs pos="26000">
                      <a:srgbClr val="FFFF00"/>
                    </a:gs>
                    <a:gs pos="36500">
                      <a:srgbClr val="EE3F17"/>
                    </a:gs>
                    <a:gs pos="44000">
                      <a:srgbClr val="E81766"/>
                    </a:gs>
                    <a:gs pos="50000">
                      <a:srgbClr val="A603AB"/>
                    </a:gs>
                    <a:gs pos="56000">
                      <a:srgbClr val="E81766"/>
                    </a:gs>
                    <a:gs pos="63500">
                      <a:srgbClr val="EE3F17"/>
                    </a:gs>
                    <a:gs pos="74000">
                      <a:srgbClr val="FFFF00"/>
                    </a:gs>
                    <a:gs pos="82500">
                      <a:srgbClr val="1A8D48"/>
                    </a:gs>
                    <a:gs pos="89500">
                      <a:srgbClr val="0819FB"/>
                    </a:gs>
                    <a:gs pos="100000">
                      <a:srgbClr val="A603AB"/>
                    </a:gs>
                  </a:gsLst>
                  <a:lin ang="18900000" scaled="1"/>
                </a:gradFill>
                <a:latin typeface="Arial Black"/>
              </a:rPr>
              <a:t>Facts VS Fiction</a:t>
            </a:r>
          </a:p>
        </p:txBody>
      </p:sp>
      <p:sp>
        <p:nvSpPr>
          <p:cNvPr id="54280" name="Rectangle 8"/>
          <p:cNvSpPr>
            <a:spLocks noChangeArrowheads="1"/>
          </p:cNvSpPr>
          <p:nvPr/>
        </p:nvSpPr>
        <p:spPr bwMode="auto">
          <a:xfrm>
            <a:off x="1219200" y="6096000"/>
            <a:ext cx="762000" cy="762000"/>
          </a:xfrm>
          <a:prstGeom prst="rect">
            <a:avLst/>
          </a:prstGeom>
          <a:solidFill>
            <a:schemeClr val="bg1"/>
          </a:solidFill>
          <a:ln w="9525">
            <a:noFill/>
            <a:miter lim="800000"/>
            <a:headEnd/>
            <a:tailEnd/>
          </a:ln>
          <a:effectLst/>
        </p:spPr>
        <p:txBody>
          <a:bodyPr wrap="none" anchor="ctr"/>
          <a:lstStyle/>
          <a:p>
            <a:endParaRPr lang="en-US"/>
          </a:p>
        </p:txBody>
      </p:sp>
      <p:pic>
        <p:nvPicPr>
          <p:cNvPr id="54281" name="MS900074319[1].mid">
            <a:hlinkClick r:id="" action="ppaction://media"/>
          </p:cNvPr>
          <p:cNvPicPr>
            <a:picLocks noRot="1" noChangeAspect="1" noChangeArrowheads="1"/>
          </p:cNvPicPr>
          <p:nvPr>
            <a:audioFile r:link="rId1"/>
          </p:nvPr>
        </p:nvPicPr>
        <p:blipFill>
          <a:blip r:embed="rId4" cstate="print"/>
          <a:srcRect/>
          <a:stretch>
            <a:fillRect/>
          </a:stretch>
        </p:blipFill>
        <p:spPr bwMode="auto">
          <a:xfrm>
            <a:off x="1295400" y="6019800"/>
            <a:ext cx="304800" cy="304800"/>
          </a:xfrm>
          <a:prstGeom prst="rect">
            <a:avLst/>
          </a:prstGeom>
          <a:noFill/>
        </p:spPr>
      </p:pic>
      <p:sp>
        <p:nvSpPr>
          <p:cNvPr id="54282" name="Rectangle 10"/>
          <p:cNvSpPr>
            <a:spLocks noChangeArrowheads="1"/>
          </p:cNvSpPr>
          <p:nvPr/>
        </p:nvSpPr>
        <p:spPr bwMode="auto">
          <a:xfrm>
            <a:off x="914400" y="5791200"/>
            <a:ext cx="762000" cy="762000"/>
          </a:xfrm>
          <a:prstGeom prst="rect">
            <a:avLst/>
          </a:prstGeom>
          <a:solidFill>
            <a:schemeClr val="bg1"/>
          </a:solidFill>
          <a:ln w="9525">
            <a:noFill/>
            <a:miter lim="800000"/>
            <a:headEnd/>
            <a:tailEnd/>
          </a:ln>
          <a:effectLst/>
        </p:spPr>
        <p:txBody>
          <a:bodyPr wrap="none" anchor="ctr"/>
          <a:lstStyle/>
          <a:p>
            <a:endParaRPr lang="en-US"/>
          </a:p>
        </p:txBody>
      </p:sp>
      <p:pic>
        <p:nvPicPr>
          <p:cNvPr id="54286" name="01 Goin' Down Geneva.wma">
            <a:hlinkClick r:id="" action="ppaction://media"/>
          </p:cNvPr>
          <p:cNvPicPr>
            <a:picLocks noRot="1" noChangeAspect="1" noChangeArrowheads="1"/>
          </p:cNvPicPr>
          <p:nvPr>
            <a:audioFile r:link="rId2"/>
          </p:nvPr>
        </p:nvPicPr>
        <p:blipFill>
          <a:blip r:embed="rId4" cstate="print"/>
          <a:srcRect/>
          <a:stretch>
            <a:fillRect/>
          </a:stretch>
        </p:blipFill>
        <p:spPr bwMode="auto">
          <a:xfrm>
            <a:off x="533400" y="6096000"/>
            <a:ext cx="304800" cy="304800"/>
          </a:xfrm>
          <a:prstGeom prst="rect">
            <a:avLst/>
          </a:prstGeom>
          <a:noFill/>
        </p:spPr>
      </p:pic>
      <p:sp>
        <p:nvSpPr>
          <p:cNvPr id="54287" name="Rectangle 15"/>
          <p:cNvSpPr>
            <a:spLocks noChangeArrowheads="1"/>
          </p:cNvSpPr>
          <p:nvPr/>
        </p:nvSpPr>
        <p:spPr bwMode="auto">
          <a:xfrm>
            <a:off x="304800" y="5867400"/>
            <a:ext cx="762000" cy="6858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55" fill="hold"/>
                                        <p:tgtEl>
                                          <p:spTgt spid="54281"/>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267215" fill="hold"/>
                                        <p:tgtEl>
                                          <p:spTgt spid="5428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54281"/>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5428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wrap="none" anchor="ctr"/>
          <a:lstStyle/>
          <a:p>
            <a:pPr algn="ctr"/>
            <a:endParaRPr lang="en-US"/>
          </a:p>
        </p:txBody>
      </p:sp>
      <p:sp>
        <p:nvSpPr>
          <p:cNvPr id="5124" name="Rectangle 4"/>
          <p:cNvSpPr>
            <a:spLocks noGrp="1" noChangeArrowheads="1"/>
          </p:cNvSpPr>
          <p:nvPr>
            <p:ph type="title"/>
          </p:nvPr>
        </p:nvSpPr>
        <p:spPr>
          <a:xfrm>
            <a:off x="228600" y="609600"/>
            <a:ext cx="8534400" cy="1066800"/>
          </a:xfrm>
          <a:solidFill>
            <a:schemeClr val="bg1"/>
          </a:solidFill>
        </p:spPr>
        <p:txBody>
          <a:bodyPr>
            <a:normAutofit fontScale="90000"/>
          </a:bodyPr>
          <a:lstStyle/>
          <a:p>
            <a:r>
              <a:rPr lang="en-US" sz="3600" dirty="0">
                <a:solidFill>
                  <a:schemeClr val="tx1"/>
                </a:solidFill>
                <a:latin typeface="Ravie" pitchFamily="82" charset="0"/>
              </a:rPr>
              <a:t>Welcome to </a:t>
            </a:r>
            <a:br>
              <a:rPr lang="en-US" sz="3600" dirty="0">
                <a:solidFill>
                  <a:schemeClr val="tx1"/>
                </a:solidFill>
                <a:latin typeface="Ravie" pitchFamily="82" charset="0"/>
              </a:rPr>
            </a:br>
            <a:r>
              <a:rPr lang="en-US" sz="3600" dirty="0" smtClean="0">
                <a:solidFill>
                  <a:schemeClr val="tx1"/>
                </a:solidFill>
                <a:latin typeface="Ravie" pitchFamily="82" charset="0"/>
                <a:sym typeface="Wingdings" pitchFamily="2" charset="2"/>
              </a:rPr>
              <a:t> Ms. Swank’s English II</a:t>
            </a:r>
            <a:r>
              <a:rPr lang="en-US" sz="3600" dirty="0" smtClean="0">
                <a:solidFill>
                  <a:schemeClr val="tx1"/>
                </a:solidFill>
                <a:latin typeface="Ravie" pitchFamily="82" charset="0"/>
              </a:rPr>
              <a:t> </a:t>
            </a:r>
            <a:r>
              <a:rPr lang="en-US" sz="3600" dirty="0" smtClean="0">
                <a:solidFill>
                  <a:schemeClr val="tx1"/>
                </a:solidFill>
                <a:latin typeface="Ravie" pitchFamily="82" charset="0"/>
                <a:sym typeface="Wingdings" pitchFamily="2" charset="2"/>
              </a:rPr>
              <a:t></a:t>
            </a:r>
            <a:endParaRPr lang="en-US" sz="3600" dirty="0">
              <a:solidFill>
                <a:schemeClr val="tx1"/>
              </a:solidFill>
              <a:latin typeface="Ravie" pitchFamily="82" charset="0"/>
            </a:endParaRPr>
          </a:p>
        </p:txBody>
      </p:sp>
      <p:sp>
        <p:nvSpPr>
          <p:cNvPr id="5125" name="Rectangle 5"/>
          <p:cNvSpPr>
            <a:spLocks noGrp="1" noChangeArrowheads="1"/>
          </p:cNvSpPr>
          <p:nvPr>
            <p:ph type="body" idx="1"/>
          </p:nvPr>
        </p:nvSpPr>
        <p:spPr>
          <a:xfrm>
            <a:off x="457200" y="4800600"/>
            <a:ext cx="8305800" cy="1828800"/>
          </a:xfrm>
        </p:spPr>
        <p:txBody>
          <a:bodyPr/>
          <a:lstStyle/>
          <a:p>
            <a:pPr algn="ctr">
              <a:buFontTx/>
              <a:buNone/>
            </a:pPr>
            <a:r>
              <a:rPr lang="en-US" sz="2800" dirty="0">
                <a:latin typeface="Algerian" pitchFamily="82" charset="0"/>
              </a:rPr>
              <a:t>Please, </a:t>
            </a:r>
            <a:r>
              <a:rPr lang="en-US" sz="2800" dirty="0" smtClean="0">
                <a:latin typeface="Algerian" pitchFamily="82" charset="0"/>
              </a:rPr>
              <a:t>find your seat.</a:t>
            </a:r>
            <a:endParaRPr lang="en-US" sz="2800" dirty="0">
              <a:latin typeface="Algerian" pitchFamily="82" charset="0"/>
            </a:endParaRPr>
          </a:p>
          <a:p>
            <a:pPr algn="ctr">
              <a:buFontTx/>
              <a:buNone/>
            </a:pPr>
            <a:r>
              <a:rPr lang="en-US" sz="2800" dirty="0">
                <a:latin typeface="Algerian" pitchFamily="82" charset="0"/>
              </a:rPr>
              <a:t>Here’s to the first day of a great year!</a:t>
            </a:r>
          </a:p>
          <a:p>
            <a:pPr algn="ctr">
              <a:buFontTx/>
              <a:buNone/>
            </a:pPr>
            <a:endParaRPr lang="en-US" sz="2800" dirty="0">
              <a:latin typeface="Algerian" pitchFamily="82" charset="0"/>
            </a:endParaRPr>
          </a:p>
        </p:txBody>
      </p:sp>
      <p:pic>
        <p:nvPicPr>
          <p:cNvPr id="5130" name="01 Times Like These.wma">
            <a:hlinkClick r:id="" action="ppaction://media"/>
          </p:cNvPr>
          <p:cNvPicPr>
            <a:picLocks noRot="1" noChangeAspect="1" noChangeArrowheads="1"/>
          </p:cNvPicPr>
          <p:nvPr>
            <a:audioFile r:link="rId1"/>
          </p:nvPr>
        </p:nvPicPr>
        <p:blipFill>
          <a:blip r:embed="rId3" cstate="print"/>
          <a:srcRect/>
          <a:stretch>
            <a:fillRect/>
          </a:stretch>
        </p:blipFill>
        <p:spPr bwMode="auto">
          <a:xfrm>
            <a:off x="609600" y="6096000"/>
            <a:ext cx="304800" cy="304800"/>
          </a:xfrm>
          <a:prstGeom prst="rect">
            <a:avLst/>
          </a:prstGeom>
          <a:noFill/>
        </p:spPr>
      </p:pic>
      <p:sp>
        <p:nvSpPr>
          <p:cNvPr id="5131" name="Rectangle 11"/>
          <p:cNvSpPr>
            <a:spLocks noChangeArrowheads="1"/>
          </p:cNvSpPr>
          <p:nvPr/>
        </p:nvSpPr>
        <p:spPr bwMode="auto">
          <a:xfrm>
            <a:off x="304800" y="5867400"/>
            <a:ext cx="838200" cy="685800"/>
          </a:xfrm>
          <a:prstGeom prst="rect">
            <a:avLst/>
          </a:prstGeom>
          <a:solidFill>
            <a:schemeClr val="bg1"/>
          </a:solidFill>
          <a:ln w="9525">
            <a:noFill/>
            <a:miter lim="800000"/>
            <a:headEnd/>
            <a:tailEnd/>
          </a:ln>
          <a:effectLst/>
        </p:spPr>
        <p:txBody>
          <a:bodyPr wrap="none" anchor="ctr"/>
          <a:lstStyle/>
          <a:p>
            <a:endParaRPr lang="en-US"/>
          </a:p>
        </p:txBody>
      </p:sp>
      <p:pic>
        <p:nvPicPr>
          <p:cNvPr id="5133" name="Picture 13" descr="Zits Cartoon for 08/18/2010">
            <a:hlinkClick r:id="rId4"/>
          </p:cNvPr>
          <p:cNvPicPr>
            <a:picLocks noChangeAspect="1" noChangeArrowheads="1"/>
          </p:cNvPicPr>
          <p:nvPr/>
        </p:nvPicPr>
        <p:blipFill>
          <a:blip r:embed="rId5" cstate="print"/>
          <a:srcRect/>
          <a:stretch>
            <a:fillRect/>
          </a:stretch>
        </p:blipFill>
        <p:spPr bwMode="auto">
          <a:xfrm>
            <a:off x="1752600" y="2057400"/>
            <a:ext cx="5715000" cy="1828800"/>
          </a:xfrm>
          <a:prstGeom prst="rect">
            <a:avLst/>
          </a:prstGeom>
          <a:noFill/>
        </p:spPr>
      </p:pic>
      <p:pic>
        <p:nvPicPr>
          <p:cNvPr id="5134" name="Picture 14"/>
          <p:cNvPicPr>
            <a:picLocks noChangeAspect="1" noChangeArrowheads="1"/>
          </p:cNvPicPr>
          <p:nvPr/>
        </p:nvPicPr>
        <p:blipFill>
          <a:blip r:embed="rId6" cstate="print"/>
          <a:srcRect/>
          <a:stretch>
            <a:fillRect/>
          </a:stretch>
        </p:blipFill>
        <p:spPr bwMode="auto">
          <a:xfrm>
            <a:off x="990600" y="3886200"/>
            <a:ext cx="6867525" cy="866775"/>
          </a:xfrm>
          <a:prstGeom prst="rect">
            <a:avLst/>
          </a:prstGeom>
          <a:noFill/>
          <a:ln w="9525">
            <a:noFill/>
            <a:miter lim="800000"/>
            <a:headEnd/>
            <a:tailEnd/>
          </a:ln>
          <a:effectLst/>
        </p:spPr>
      </p:pic>
      <p:pic>
        <p:nvPicPr>
          <p:cNvPr id="5135" name="Picture 15"/>
          <p:cNvPicPr>
            <a:picLocks noChangeAspect="1" noChangeArrowheads="1"/>
          </p:cNvPicPr>
          <p:nvPr/>
        </p:nvPicPr>
        <p:blipFill>
          <a:blip r:embed="rId6" cstate="print"/>
          <a:srcRect/>
          <a:stretch>
            <a:fillRect/>
          </a:stretch>
        </p:blipFill>
        <p:spPr bwMode="auto">
          <a:xfrm>
            <a:off x="0" y="1752600"/>
            <a:ext cx="9144000" cy="304800"/>
          </a:xfrm>
          <a:prstGeom prst="rect">
            <a:avLst/>
          </a:prstGeom>
          <a:noFill/>
          <a:ln w="9525">
            <a:noFill/>
            <a:miter lim="800000"/>
            <a:headEnd/>
            <a:tailEnd/>
          </a:ln>
          <a:effectLst/>
        </p:spPr>
      </p:pic>
    </p:spTree>
    <p:extLst>
      <p:ext uri="{BB962C8B-B14F-4D97-AF65-F5344CB8AC3E}">
        <p14:creationId xmlns="" xmlns:p14="http://schemas.microsoft.com/office/powerpoint/2010/main" val="4881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291" fill="hold"/>
                                        <p:tgtEl>
                                          <p:spTgt spid="51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130"/>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endParaRPr lang="en-US" dirty="0"/>
          </a:p>
        </p:txBody>
      </p:sp>
      <p:sp>
        <p:nvSpPr>
          <p:cNvPr id="3" name="Content Placeholder 2"/>
          <p:cNvSpPr>
            <a:spLocks noGrp="1"/>
          </p:cNvSpPr>
          <p:nvPr>
            <p:ph idx="1"/>
          </p:nvPr>
        </p:nvSpPr>
        <p:spPr>
          <a:xfrm>
            <a:off x="381000" y="1371600"/>
            <a:ext cx="8229600" cy="4525963"/>
          </a:xfrm>
        </p:spPr>
        <p:txBody>
          <a:bodyPr/>
          <a:lstStyle/>
          <a:p>
            <a:pPr marL="457200" indent="-457200">
              <a:buFont typeface="+mj-lt"/>
              <a:buAutoNum type="arabicPeriod"/>
            </a:pPr>
            <a:r>
              <a:rPr lang="en-US" sz="2800" b="1" dirty="0" smtClean="0"/>
              <a:t>Analysis</a:t>
            </a:r>
          </a:p>
          <a:p>
            <a:pPr marL="457200" indent="-457200">
              <a:buFont typeface="+mj-lt"/>
              <a:buAutoNum type="arabicPeriod"/>
            </a:pPr>
            <a:r>
              <a:rPr lang="en-US" sz="2800" b="1" dirty="0" smtClean="0"/>
              <a:t>Compare; Comparison</a:t>
            </a:r>
          </a:p>
          <a:p>
            <a:pPr marL="457200" indent="-457200">
              <a:buFont typeface="+mj-lt"/>
              <a:buAutoNum type="arabicPeriod"/>
            </a:pPr>
            <a:r>
              <a:rPr lang="en-US" sz="2800" b="1" dirty="0" smtClean="0"/>
              <a:t>Connotation</a:t>
            </a:r>
          </a:p>
          <a:p>
            <a:pPr marL="457200" indent="-457200">
              <a:buFont typeface="+mj-lt"/>
              <a:buAutoNum type="arabicPeriod"/>
            </a:pPr>
            <a:r>
              <a:rPr lang="en-US" sz="2800" b="1" dirty="0" smtClean="0"/>
              <a:t>Denotation</a:t>
            </a:r>
          </a:p>
          <a:p>
            <a:pPr marL="457200" indent="-457200">
              <a:buFont typeface="+mj-lt"/>
              <a:buAutoNum type="arabicPeriod"/>
            </a:pPr>
            <a:r>
              <a:rPr lang="en-US" sz="2800" b="1" dirty="0" smtClean="0"/>
              <a:t>Discomfort</a:t>
            </a:r>
          </a:p>
          <a:p>
            <a:pPr marL="457200" indent="-457200">
              <a:buFont typeface="+mj-lt"/>
              <a:buAutoNum type="arabicPeriod"/>
            </a:pPr>
            <a:r>
              <a:rPr lang="en-US" sz="2800" b="1" dirty="0" smtClean="0"/>
              <a:t>Eagerness</a:t>
            </a:r>
          </a:p>
          <a:p>
            <a:pPr marL="457200" indent="-457200">
              <a:buFont typeface="+mj-lt"/>
              <a:buAutoNum type="arabicPeriod"/>
            </a:pPr>
            <a:r>
              <a:rPr lang="en-US" sz="2800" b="1" dirty="0" smtClean="0"/>
              <a:t>Imply, Implies, Implied</a:t>
            </a:r>
          </a:p>
          <a:p>
            <a:pPr marL="457200" indent="-457200">
              <a:buFont typeface="+mj-lt"/>
              <a:buAutoNum type="arabicPeriod"/>
            </a:pPr>
            <a:r>
              <a:rPr lang="en-US" sz="2800" b="1" dirty="0" smtClean="0"/>
              <a:t>Inform</a:t>
            </a:r>
          </a:p>
          <a:p>
            <a:pPr marL="457200" indent="-457200">
              <a:buFont typeface="+mj-lt"/>
              <a:buAutoNum type="arabicPeriod"/>
            </a:pPr>
            <a:r>
              <a:rPr lang="en-US" sz="2800" b="1" dirty="0" smtClean="0"/>
              <a:t>Interpret</a:t>
            </a:r>
          </a:p>
          <a:p>
            <a:pPr marL="457200" indent="-457200">
              <a:buFont typeface="+mj-lt"/>
              <a:buAutoNum type="arabicPeriod"/>
            </a:pPr>
            <a:r>
              <a:rPr lang="en-US" sz="2800" b="1" dirty="0" smtClean="0"/>
              <a:t>Melancholy</a:t>
            </a:r>
          </a:p>
          <a:p>
            <a:pPr marL="457200" indent="-457200">
              <a:buFont typeface="+mj-lt"/>
              <a:buAutoNum type="arabicPeriod"/>
            </a:pPr>
            <a:r>
              <a:rPr lang="en-US" sz="2800" b="1" dirty="0" smtClean="0"/>
              <a:t>Nostalgia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Second </a:t>
            </a:r>
            <a:r>
              <a:rPr lang="en-US" dirty="0"/>
              <a:t>Day of School Lesson</a:t>
            </a:r>
          </a:p>
        </p:txBody>
      </p:sp>
      <p:sp>
        <p:nvSpPr>
          <p:cNvPr id="2051" name="Rectangle 3"/>
          <p:cNvSpPr>
            <a:spLocks noGrp="1" noChangeArrowheads="1"/>
          </p:cNvSpPr>
          <p:nvPr>
            <p:ph type="subTitle" idx="1"/>
          </p:nvPr>
        </p:nvSpPr>
        <p:spPr/>
        <p:txBody>
          <a:bodyPr/>
          <a:lstStyle/>
          <a:p>
            <a:r>
              <a:rPr lang="en-US"/>
              <a:t>Found in lesson plan folder on computer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52600" y="152400"/>
            <a:ext cx="5181600" cy="6705600"/>
          </a:xfrm>
          <a:solidFill>
            <a:schemeClr val="bg1"/>
          </a:solidFill>
        </p:spPr>
        <p:txBody>
          <a:bodyPr/>
          <a:lstStyle/>
          <a:p>
            <a:pPr eaLnBrk="1" hangingPunct="1"/>
            <a:r>
              <a:rPr lang="en-US" sz="4800" smtClean="0"/>
              <a:t/>
            </a:r>
            <a:br>
              <a:rPr lang="en-US" sz="4800" smtClean="0"/>
            </a:br>
            <a:r>
              <a:rPr lang="en-US" sz="4800" smtClean="0"/>
              <a:t/>
            </a:r>
            <a:br>
              <a:rPr lang="en-US" sz="4800" smtClean="0"/>
            </a:br>
            <a:r>
              <a:rPr lang="en-US" sz="4800" smtClean="0"/>
              <a:t>Welcome Back!</a:t>
            </a:r>
            <a:br>
              <a:rPr lang="en-US" sz="4800" smtClean="0"/>
            </a:br>
            <a:r>
              <a:rPr lang="en-US" sz="2400" smtClean="0"/>
              <a:t>Please, find the same seat as yesterday, </a:t>
            </a:r>
            <a:br>
              <a:rPr lang="en-US" sz="2400" smtClean="0"/>
            </a:br>
            <a:r>
              <a:rPr lang="en-US" sz="2400" smtClean="0"/>
              <a:t>and show me how you can quietly sit before getting started.</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I am looking forward to seeing how many of you are starting </a:t>
            </a:r>
            <a:br>
              <a:rPr lang="en-US" sz="2400" smtClean="0"/>
            </a:br>
            <a:r>
              <a:rPr lang="en-US" sz="2400" smtClean="0"/>
              <a:t>out the year responsibly.</a:t>
            </a:r>
            <a:br>
              <a:rPr lang="en-US" sz="2400" smtClean="0"/>
            </a:br>
            <a:r>
              <a:rPr lang="en-US" sz="2400" smtClean="0"/>
              <a:t/>
            </a:r>
            <a:br>
              <a:rPr lang="en-US" sz="2400" smtClean="0"/>
            </a:br>
            <a:r>
              <a:rPr lang="en-US" sz="2400" smtClean="0"/>
              <a:t/>
            </a:r>
            <a:br>
              <a:rPr lang="en-US" sz="2400" smtClean="0"/>
            </a:br>
            <a:r>
              <a:rPr lang="en-US" sz="2800" smtClean="0"/>
              <a:t/>
            </a:r>
            <a:br>
              <a:rPr lang="en-US" sz="2800" smtClean="0"/>
            </a:br>
            <a:endParaRPr lang="en-US" sz="2800" smtClean="0"/>
          </a:p>
        </p:txBody>
      </p:sp>
      <p:pic>
        <p:nvPicPr>
          <p:cNvPr id="3075" name="Picture 8" descr="artgallery-d-b-c-abstract-digital-art-fractal-life_is_beautiful"/>
          <p:cNvPicPr>
            <a:picLocks noChangeAspect="1" noChangeArrowheads="1"/>
          </p:cNvPicPr>
          <p:nvPr/>
        </p:nvPicPr>
        <p:blipFill>
          <a:blip r:embed="rId2" cstate="print"/>
          <a:srcRect/>
          <a:stretch>
            <a:fillRect/>
          </a:stretch>
        </p:blipFill>
        <p:spPr bwMode="auto">
          <a:xfrm>
            <a:off x="0" y="0"/>
            <a:ext cx="1828800" cy="6858000"/>
          </a:xfrm>
          <a:prstGeom prst="rect">
            <a:avLst/>
          </a:prstGeom>
          <a:noFill/>
          <a:ln w="9525">
            <a:noFill/>
            <a:miter lim="800000"/>
            <a:headEnd/>
            <a:tailEnd/>
          </a:ln>
        </p:spPr>
      </p:pic>
      <p:pic>
        <p:nvPicPr>
          <p:cNvPr id="3076" name="Picture 9" descr="artgallery-d-b-c-abstract-digital-art-fractal-life_is_beautiful"/>
          <p:cNvPicPr>
            <a:picLocks noChangeAspect="1" noChangeArrowheads="1"/>
          </p:cNvPicPr>
          <p:nvPr/>
        </p:nvPicPr>
        <p:blipFill>
          <a:blip r:embed="rId3" cstate="print"/>
          <a:srcRect/>
          <a:stretch>
            <a:fillRect/>
          </a:stretch>
        </p:blipFill>
        <p:spPr bwMode="auto">
          <a:xfrm>
            <a:off x="7315200" y="0"/>
            <a:ext cx="1828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381000"/>
            <a:ext cx="8305800" cy="6705600"/>
          </a:xfrm>
          <a:solidFill>
            <a:schemeClr val="bg1"/>
          </a:solidFill>
        </p:spPr>
        <p:txBody>
          <a:bodyPr/>
          <a:lstStyle/>
          <a:p>
            <a:pPr marL="838200" indent="-838200" algn="l"/>
            <a:r>
              <a:rPr lang="en-US" dirty="0"/>
              <a:t>			Welcome Back!</a:t>
            </a:r>
            <a:r>
              <a:rPr lang="en-US" sz="5400" dirty="0"/>
              <a:t/>
            </a:r>
            <a:br>
              <a:rPr lang="en-US" sz="5400" dirty="0"/>
            </a:br>
            <a:r>
              <a:rPr lang="en-US" sz="2800" dirty="0"/>
              <a:t>Please, quietly find </a:t>
            </a:r>
            <a:r>
              <a:rPr lang="en-US" sz="2800" dirty="0" smtClean="0"/>
              <a:t>your same </a:t>
            </a:r>
            <a:r>
              <a:rPr lang="en-US" sz="2800" dirty="0"/>
              <a:t>seat!</a:t>
            </a:r>
            <a:br>
              <a:rPr lang="en-US" sz="2800" dirty="0"/>
            </a:br>
            <a:r>
              <a:rPr lang="en-US" sz="2800" dirty="0"/>
              <a:t>Take out the following items: </a:t>
            </a:r>
            <a:br>
              <a:rPr lang="en-US" sz="2800" dirty="0"/>
            </a:br>
            <a:r>
              <a:rPr lang="en-US" sz="2800" dirty="0"/>
              <a:t>		~ </a:t>
            </a:r>
            <a:r>
              <a:rPr lang="en-US" sz="2800" dirty="0" smtClean="0"/>
              <a:t>Homework Log</a:t>
            </a:r>
            <a:r>
              <a:rPr lang="en-US" sz="2800" dirty="0"/>
              <a:t/>
            </a:r>
            <a:br>
              <a:rPr lang="en-US" sz="2800" dirty="0"/>
            </a:br>
            <a:r>
              <a:rPr lang="en-US" sz="2800" dirty="0"/>
              <a:t>   	~ </a:t>
            </a:r>
            <a:r>
              <a:rPr lang="en-US" sz="2800" dirty="0" smtClean="0"/>
              <a:t>Cornell </a:t>
            </a:r>
            <a:r>
              <a:rPr lang="en-US" sz="2800" dirty="0"/>
              <a:t>Notes on Me!</a:t>
            </a:r>
            <a:br>
              <a:rPr lang="en-US" sz="2800" dirty="0"/>
            </a:br>
            <a:r>
              <a:rPr lang="en-US" sz="2800" dirty="0"/>
              <a:t>		~ </a:t>
            </a:r>
            <a:r>
              <a:rPr lang="en-US" sz="2800" dirty="0" smtClean="0"/>
              <a:t>Finished </a:t>
            </a:r>
            <a:r>
              <a:rPr lang="en-US" sz="2800" dirty="0"/>
              <a:t>‘Fact/Fiction’ </a:t>
            </a:r>
            <a:r>
              <a:rPr lang="en-US" sz="2800" dirty="0" smtClean="0"/>
              <a:t/>
            </a:r>
            <a:br>
              <a:rPr lang="en-US" sz="2800" dirty="0" smtClean="0"/>
            </a:br>
            <a:r>
              <a:rPr lang="en-US" sz="2800" dirty="0" smtClean="0"/>
              <a:t>		~ Defined </a:t>
            </a:r>
            <a:r>
              <a:rPr lang="en-US" sz="2800" dirty="0" err="1" smtClean="0"/>
              <a:t>vocab</a:t>
            </a:r>
            <a:r>
              <a:rPr lang="en-US" sz="2800" dirty="0" smtClean="0"/>
              <a:t> terms</a:t>
            </a: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3200" dirty="0"/>
              <a:t/>
            </a:r>
            <a:br>
              <a:rPr lang="en-US" sz="3200" dirty="0"/>
            </a:br>
            <a:endParaRPr lang="en-US" sz="3200" dirty="0"/>
          </a:p>
        </p:txBody>
      </p:sp>
      <p:pic>
        <p:nvPicPr>
          <p:cNvPr id="3095" name="03 Track 3.wma">
            <a:hlinkClick r:id="" action="ppaction://media"/>
          </p:cNvPr>
          <p:cNvPicPr>
            <a:picLocks noRot="1" noChangeAspect="1" noChangeArrowheads="1"/>
          </p:cNvPicPr>
          <p:nvPr>
            <a:audioFile r:link="rId1"/>
          </p:nvPr>
        </p:nvPicPr>
        <p:blipFill>
          <a:blip r:embed="rId3" cstate="print"/>
          <a:srcRect/>
          <a:stretch>
            <a:fillRect/>
          </a:stretch>
        </p:blipFill>
        <p:spPr bwMode="auto">
          <a:xfrm>
            <a:off x="304800" y="6096000"/>
            <a:ext cx="304800" cy="304800"/>
          </a:xfrm>
          <a:prstGeom prst="rect">
            <a:avLst/>
          </a:prstGeom>
          <a:noFill/>
        </p:spPr>
      </p:pic>
      <p:sp>
        <p:nvSpPr>
          <p:cNvPr id="3096" name="Rectangle 24"/>
          <p:cNvSpPr>
            <a:spLocks noChangeArrowheads="1"/>
          </p:cNvSpPr>
          <p:nvPr/>
        </p:nvSpPr>
        <p:spPr bwMode="auto">
          <a:xfrm>
            <a:off x="228600" y="5943600"/>
            <a:ext cx="762000" cy="609600"/>
          </a:xfrm>
          <a:prstGeom prst="rect">
            <a:avLst/>
          </a:prstGeom>
          <a:solidFill>
            <a:schemeClr val="bg1"/>
          </a:solidFill>
          <a:ln w="9525">
            <a:noFill/>
            <a:miter lim="800000"/>
            <a:headEnd/>
            <a:tailEnd/>
          </a:ln>
          <a:effectLst/>
        </p:spPr>
        <p:txBody>
          <a:bodyPr wrap="none" anchor="ctr"/>
          <a:lstStyle/>
          <a:p>
            <a:endParaRPr lang="en-US"/>
          </a:p>
        </p:txBody>
      </p:sp>
      <p:pic>
        <p:nvPicPr>
          <p:cNvPr id="3098" name="Picture 26" descr="Zits Cartoon for 08/16/2010">
            <a:hlinkClick r:id="rId4"/>
          </p:cNvPr>
          <p:cNvPicPr>
            <a:picLocks noChangeAspect="1" noChangeArrowheads="1"/>
          </p:cNvPicPr>
          <p:nvPr/>
        </p:nvPicPr>
        <p:blipFill>
          <a:blip r:embed="rId5" cstate="print"/>
          <a:srcRect/>
          <a:stretch>
            <a:fillRect/>
          </a:stretch>
        </p:blipFill>
        <p:spPr bwMode="auto">
          <a:xfrm>
            <a:off x="990600" y="3429000"/>
            <a:ext cx="7315200" cy="2362200"/>
          </a:xfrm>
          <a:prstGeom prst="rect">
            <a:avLst/>
          </a:prstGeom>
          <a:noFill/>
        </p:spPr>
      </p:pic>
      <p:pic>
        <p:nvPicPr>
          <p:cNvPr id="3099" name="Picture 27" descr="http://images-partners.google.com/images?q=tbn:c_fGHvuJY0YsJM::4and20blackbirds.files.wordpress.com/2009/05/bugs-bunny.jpg"/>
          <p:cNvPicPr>
            <a:picLocks noChangeAspect="1" noChangeArrowheads="1"/>
          </p:cNvPicPr>
          <p:nvPr/>
        </p:nvPicPr>
        <p:blipFill>
          <a:blip r:embed="rId6" r:link="rId7" cstate="print"/>
          <a:srcRect/>
          <a:stretch>
            <a:fillRect/>
          </a:stretch>
        </p:blipFill>
        <p:spPr bwMode="auto">
          <a:xfrm>
            <a:off x="7543800" y="2590800"/>
            <a:ext cx="623888" cy="762000"/>
          </a:xfrm>
          <a:prstGeom prst="rect">
            <a:avLst/>
          </a:prstGeom>
          <a:noFill/>
        </p:spPr>
      </p:pic>
      <p:pic>
        <p:nvPicPr>
          <p:cNvPr id="3100" name="Picture 28" descr="http://images-partners.google.com/images?q=tbn:Lb-8JEMLKsP5UM::adegarcia.files.wordpress.com/2009/07/bugs-bunny-neener.jpg"/>
          <p:cNvPicPr>
            <a:picLocks noChangeAspect="1" noChangeArrowheads="1"/>
          </p:cNvPicPr>
          <p:nvPr/>
        </p:nvPicPr>
        <p:blipFill>
          <a:blip r:embed="rId8" r:link="rId9" cstate="print"/>
          <a:srcRect/>
          <a:stretch>
            <a:fillRect/>
          </a:stretch>
        </p:blipFill>
        <p:spPr bwMode="auto">
          <a:xfrm>
            <a:off x="6858000" y="2590800"/>
            <a:ext cx="727075" cy="83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5373" fill="hold"/>
                                        <p:tgtEl>
                                          <p:spTgt spid="30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095"/>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a:t>
            </a:r>
            <a:br>
              <a:rPr lang="en-US" dirty="0" smtClean="0"/>
            </a:br>
            <a:r>
              <a:rPr lang="en-US" dirty="0" smtClean="0"/>
              <a:t>Homework: </a:t>
            </a:r>
            <a:endParaRPr lang="en-US" dirty="0"/>
          </a:p>
        </p:txBody>
      </p:sp>
      <p:sp>
        <p:nvSpPr>
          <p:cNvPr id="3" name="Content Placeholder 2"/>
          <p:cNvSpPr>
            <a:spLocks noGrp="1"/>
          </p:cNvSpPr>
          <p:nvPr>
            <p:ph idx="1"/>
          </p:nvPr>
        </p:nvSpPr>
        <p:spPr>
          <a:xfrm>
            <a:off x="381000" y="1371600"/>
            <a:ext cx="8229600" cy="4525963"/>
          </a:xfrm>
        </p:spPr>
        <p:txBody>
          <a:bodyPr/>
          <a:lstStyle/>
          <a:p>
            <a:pPr marL="457200" indent="-457200">
              <a:buFont typeface="+mj-lt"/>
              <a:buAutoNum type="arabicPeriod"/>
            </a:pPr>
            <a:r>
              <a:rPr lang="en-US" sz="2800" b="1" dirty="0" smtClean="0"/>
              <a:t>Analysis</a:t>
            </a:r>
          </a:p>
          <a:p>
            <a:pPr marL="457200" indent="-457200">
              <a:buFont typeface="+mj-lt"/>
              <a:buAutoNum type="arabicPeriod"/>
            </a:pPr>
            <a:r>
              <a:rPr lang="en-US" sz="2800" b="1" dirty="0" smtClean="0"/>
              <a:t>Compare; Comparison</a:t>
            </a:r>
          </a:p>
          <a:p>
            <a:pPr marL="457200" indent="-457200">
              <a:buFont typeface="+mj-lt"/>
              <a:buAutoNum type="arabicPeriod"/>
            </a:pPr>
            <a:r>
              <a:rPr lang="en-US" sz="2800" b="1" dirty="0" smtClean="0"/>
              <a:t>Connotation</a:t>
            </a:r>
          </a:p>
          <a:p>
            <a:pPr marL="457200" indent="-457200">
              <a:buFont typeface="+mj-lt"/>
              <a:buAutoNum type="arabicPeriod"/>
            </a:pPr>
            <a:r>
              <a:rPr lang="en-US" sz="2800" b="1" dirty="0" smtClean="0"/>
              <a:t>Denotation</a:t>
            </a:r>
          </a:p>
          <a:p>
            <a:pPr marL="457200" indent="-457200">
              <a:buFont typeface="+mj-lt"/>
              <a:buAutoNum type="arabicPeriod"/>
            </a:pPr>
            <a:r>
              <a:rPr lang="en-US" sz="2800" b="1" dirty="0" smtClean="0"/>
              <a:t>Discomfort</a:t>
            </a:r>
          </a:p>
          <a:p>
            <a:pPr marL="457200" indent="-457200">
              <a:buFont typeface="+mj-lt"/>
              <a:buAutoNum type="arabicPeriod"/>
            </a:pPr>
            <a:r>
              <a:rPr lang="en-US" sz="2800" b="1" dirty="0" smtClean="0"/>
              <a:t>Eagerness</a:t>
            </a:r>
          </a:p>
          <a:p>
            <a:pPr marL="457200" indent="-457200">
              <a:buFont typeface="+mj-lt"/>
              <a:buAutoNum type="arabicPeriod"/>
            </a:pPr>
            <a:r>
              <a:rPr lang="en-US" sz="2800" b="1" dirty="0" smtClean="0"/>
              <a:t>Imply, Implies, Implied</a:t>
            </a:r>
          </a:p>
          <a:p>
            <a:pPr marL="457200" indent="-457200">
              <a:buFont typeface="+mj-lt"/>
              <a:buAutoNum type="arabicPeriod"/>
            </a:pPr>
            <a:r>
              <a:rPr lang="en-US" sz="2800" b="1" dirty="0" smtClean="0"/>
              <a:t>Inform</a:t>
            </a:r>
          </a:p>
          <a:p>
            <a:pPr marL="457200" indent="-457200">
              <a:buFont typeface="+mj-lt"/>
              <a:buAutoNum type="arabicPeriod"/>
            </a:pPr>
            <a:r>
              <a:rPr lang="en-US" sz="2800" b="1" dirty="0" smtClean="0"/>
              <a:t>Interpret</a:t>
            </a:r>
          </a:p>
          <a:p>
            <a:pPr marL="457200" indent="-457200">
              <a:buFont typeface="+mj-lt"/>
              <a:buAutoNum type="arabicPeriod"/>
            </a:pPr>
            <a:r>
              <a:rPr lang="en-US" sz="2800" b="1" dirty="0" smtClean="0"/>
              <a:t>Melancholy</a:t>
            </a:r>
          </a:p>
          <a:p>
            <a:pPr marL="457200" indent="-457200">
              <a:buFont typeface="+mj-lt"/>
              <a:buAutoNum type="arabicPeriod"/>
            </a:pPr>
            <a:r>
              <a:rPr lang="en-US" sz="2800" b="1" dirty="0" smtClean="0"/>
              <a:t>Nostalgia</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5 Term </a:t>
            </a:r>
            <a:r>
              <a:rPr lang="en-US" dirty="0" err="1" smtClean="0"/>
              <a:t>Vocab</a:t>
            </a:r>
            <a:r>
              <a:rPr lang="en-US" dirty="0" smtClean="0"/>
              <a:t> Words</a:t>
            </a:r>
            <a:endParaRPr lang="en-US" dirty="0"/>
          </a:p>
        </p:txBody>
      </p:sp>
      <p:sp>
        <p:nvSpPr>
          <p:cNvPr id="4" name="Content Placeholder 3"/>
          <p:cNvSpPr>
            <a:spLocks noGrp="1"/>
          </p:cNvSpPr>
          <p:nvPr>
            <p:ph idx="1"/>
          </p:nvPr>
        </p:nvSpPr>
        <p:spPr/>
        <p:txBody>
          <a:bodyPr/>
          <a:lstStyle/>
          <a:p>
            <a:pPr marL="457200" indent="-457200">
              <a:buFont typeface="+mj-lt"/>
              <a:buAutoNum type="arabicPeriod"/>
            </a:pPr>
            <a:r>
              <a:rPr lang="en-US" sz="2800" b="1" dirty="0" smtClean="0"/>
              <a:t>Objective</a:t>
            </a:r>
          </a:p>
          <a:p>
            <a:pPr marL="457200" indent="-457200">
              <a:buFont typeface="+mj-lt"/>
              <a:buAutoNum type="arabicPeriod"/>
            </a:pPr>
            <a:r>
              <a:rPr lang="en-US" sz="2800" b="1" dirty="0" smtClean="0"/>
              <a:t>Optimistic; optimism</a:t>
            </a:r>
          </a:p>
          <a:p>
            <a:pPr marL="457200" indent="-457200">
              <a:buFont typeface="+mj-lt"/>
              <a:buAutoNum type="arabicPeriod"/>
            </a:pPr>
            <a:r>
              <a:rPr lang="en-US" sz="2800" b="1" dirty="0" smtClean="0"/>
              <a:t>Perspective</a:t>
            </a:r>
          </a:p>
          <a:p>
            <a:pPr marL="457200" indent="-457200">
              <a:buFont typeface="+mj-lt"/>
              <a:buAutoNum type="arabicPeriod"/>
            </a:pPr>
            <a:r>
              <a:rPr lang="en-US" sz="2800" b="1" dirty="0" smtClean="0"/>
              <a:t>Persuade</a:t>
            </a:r>
          </a:p>
          <a:p>
            <a:pPr marL="457200" indent="-457200">
              <a:buFont typeface="+mj-lt"/>
              <a:buAutoNum type="arabicPeriod"/>
            </a:pPr>
            <a:r>
              <a:rPr lang="en-US" sz="2800" b="1" dirty="0" smtClean="0"/>
              <a:t>Persuasive</a:t>
            </a:r>
          </a:p>
          <a:p>
            <a:pPr marL="457200" indent="-457200">
              <a:buFont typeface="+mj-lt"/>
              <a:buAutoNum type="arabicPeriod"/>
            </a:pPr>
            <a:r>
              <a:rPr lang="en-US" sz="2800" b="1" dirty="0" smtClean="0"/>
              <a:t>Pessimistic, pessimism</a:t>
            </a:r>
          </a:p>
          <a:p>
            <a:pPr marL="457200" indent="-457200">
              <a:buFont typeface="+mj-lt"/>
              <a:buAutoNum type="arabicPeriod"/>
            </a:pPr>
            <a:r>
              <a:rPr lang="en-US" sz="2800" b="1" dirty="0" smtClean="0"/>
              <a:t>Retrospect</a:t>
            </a:r>
          </a:p>
          <a:p>
            <a:pPr marL="457200" indent="-457200">
              <a:buFont typeface="+mj-lt"/>
              <a:buAutoNum type="arabicPeriod"/>
            </a:pPr>
            <a:r>
              <a:rPr lang="en-US" sz="2800" b="1" dirty="0" smtClean="0"/>
              <a:t>Subjective</a:t>
            </a:r>
          </a:p>
          <a:p>
            <a:pPr marL="457200" indent="-457200">
              <a:buFont typeface="+mj-lt"/>
              <a:buAutoNum type="arabicPeriod"/>
            </a:pPr>
            <a:r>
              <a:rPr lang="en-US" sz="2800" b="1" dirty="0" smtClean="0"/>
              <a:t>Sympathy</a:t>
            </a:r>
          </a:p>
          <a:p>
            <a:pPr marL="457200" indent="-457200">
              <a:buFont typeface="+mj-lt"/>
              <a:buAutoNum type="arabicPeriod"/>
            </a:pPr>
            <a:r>
              <a:rPr lang="en-US" sz="2800" b="1" dirty="0" err="1" smtClean="0"/>
              <a:t>Transistion</a:t>
            </a:r>
            <a:endParaRPr lang="en-US" sz="2800" b="1" dirty="0" smtClean="0"/>
          </a:p>
          <a:p>
            <a:pPr marL="457200" indent="-457200">
              <a:buFont typeface="+mj-lt"/>
              <a:buAutoNum type="arabicPeriod"/>
            </a:pPr>
            <a:r>
              <a:rPr lang="en-US" sz="2800" b="1" dirty="0" smtClean="0"/>
              <a:t>Word Choice</a:t>
            </a:r>
          </a:p>
          <a:p>
            <a:endParaRPr lang="en-US" dirty="0" smtClean="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endParaRPr lang="en-US"/>
          </a:p>
        </p:txBody>
      </p:sp>
      <p:pic>
        <p:nvPicPr>
          <p:cNvPr id="49155" name="Picture 3" descr="DSCN1994"/>
          <p:cNvPicPr>
            <a:picLocks noChangeAspect="1" noChangeArrowheads="1"/>
          </p:cNvPicPr>
          <p:nvPr/>
        </p:nvPicPr>
        <p:blipFill>
          <a:blip r:embed="rId2" cstate="print">
            <a:lum bright="32000"/>
          </a:blip>
          <a:srcRect/>
          <a:stretch>
            <a:fillRect/>
          </a:stretch>
        </p:blipFill>
        <p:spPr bwMode="auto">
          <a:xfrm>
            <a:off x="1371600" y="1447800"/>
            <a:ext cx="6775450" cy="5081588"/>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en-US"/>
          </a:p>
        </p:txBody>
      </p:sp>
      <p:pic>
        <p:nvPicPr>
          <p:cNvPr id="50179" name="Picture 3" descr="DSCN1995"/>
          <p:cNvPicPr>
            <a:picLocks noChangeAspect="1" noChangeArrowheads="1"/>
          </p:cNvPicPr>
          <p:nvPr/>
        </p:nvPicPr>
        <p:blipFill>
          <a:blip r:embed="rId2" cstate="print">
            <a:lum bright="34000"/>
          </a:blip>
          <a:srcRect/>
          <a:stretch>
            <a:fillRect/>
          </a:stretch>
        </p:blipFill>
        <p:spPr bwMode="auto">
          <a:xfrm>
            <a:off x="1066800" y="1547813"/>
            <a:ext cx="7080250" cy="5310187"/>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Open to page 5 </a:t>
            </a:r>
          </a:p>
        </p:txBody>
      </p:sp>
      <p:pic>
        <p:nvPicPr>
          <p:cNvPr id="41987" name="Picture 3" descr="DSCN1998"/>
          <p:cNvPicPr>
            <a:picLocks noChangeAspect="1" noChangeArrowheads="1"/>
          </p:cNvPicPr>
          <p:nvPr/>
        </p:nvPicPr>
        <p:blipFill>
          <a:blip r:embed="rId2" cstate="print">
            <a:lum bright="26000"/>
          </a:blip>
          <a:srcRect/>
          <a:stretch>
            <a:fillRect/>
          </a:stretch>
        </p:blipFill>
        <p:spPr bwMode="auto">
          <a:xfrm>
            <a:off x="762000" y="1295400"/>
            <a:ext cx="7543800" cy="55626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Open to page 5 </a:t>
            </a:r>
          </a:p>
        </p:txBody>
      </p:sp>
      <p:pic>
        <p:nvPicPr>
          <p:cNvPr id="47107" name="Picture 3" descr="DSCN1998"/>
          <p:cNvPicPr>
            <a:picLocks noChangeAspect="1" noChangeArrowheads="1"/>
          </p:cNvPicPr>
          <p:nvPr/>
        </p:nvPicPr>
        <p:blipFill>
          <a:blip r:embed="rId2" cstate="print">
            <a:lum bright="26000"/>
          </a:blip>
          <a:srcRect/>
          <a:stretch>
            <a:fillRect/>
          </a:stretch>
        </p:blipFill>
        <p:spPr bwMode="auto">
          <a:xfrm>
            <a:off x="762000" y="1295400"/>
            <a:ext cx="7543800" cy="5562600"/>
          </a:xfrm>
          <a:prstGeom prst="rect">
            <a:avLst/>
          </a:prstGeom>
          <a:noFill/>
        </p:spPr>
      </p:pic>
      <p:sp>
        <p:nvSpPr>
          <p:cNvPr id="47108" name="Rectangle 4"/>
          <p:cNvSpPr>
            <a:spLocks noChangeArrowheads="1"/>
          </p:cNvSpPr>
          <p:nvPr/>
        </p:nvSpPr>
        <p:spPr bwMode="auto">
          <a:xfrm>
            <a:off x="5715000" y="2895600"/>
            <a:ext cx="1219200" cy="762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7109" name="AutoShape 5"/>
          <p:cNvSpPr>
            <a:spLocks noChangeArrowheads="1"/>
          </p:cNvSpPr>
          <p:nvPr/>
        </p:nvSpPr>
        <p:spPr bwMode="auto">
          <a:xfrm>
            <a:off x="2743200" y="3124200"/>
            <a:ext cx="2133600" cy="1676400"/>
          </a:xfrm>
          <a:prstGeom prst="wedgeRectCallout">
            <a:avLst>
              <a:gd name="adj1" fmla="val 104019"/>
              <a:gd name="adj2" fmla="val -39111"/>
            </a:avLst>
          </a:prstGeom>
          <a:solidFill>
            <a:srgbClr val="00FF00"/>
          </a:solidFill>
          <a:ln w="9525">
            <a:solidFill>
              <a:schemeClr val="tx1"/>
            </a:solidFill>
            <a:miter lim="800000"/>
            <a:headEnd/>
            <a:tailEnd/>
          </a:ln>
          <a:effectLst/>
        </p:spPr>
        <p:txBody>
          <a:bodyPr/>
          <a:lstStyle/>
          <a:p>
            <a:pPr algn="ctr"/>
            <a:r>
              <a:rPr lang="en-US" sz="3200"/>
              <a:t>Language Arts Movie Waiver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4638"/>
            <a:ext cx="8229600" cy="1630362"/>
          </a:xfrm>
        </p:spPr>
        <p:txBody>
          <a:bodyPr/>
          <a:lstStyle/>
          <a:p>
            <a:pPr algn="l"/>
            <a:r>
              <a:rPr lang="en-US" sz="2000" b="1" dirty="0" smtClean="0">
                <a:latin typeface="Times New Roman" pitchFamily="18" charset="0"/>
                <a:cs typeface="Times New Roman" pitchFamily="18" charset="0"/>
              </a:rPr>
              <a:t>Standard and Objective: Students will be able to use correct and varied sentence types and sentence openings to present a lively and effective personal style by introducing themselves to the class and complete a </a:t>
            </a:r>
            <a:r>
              <a:rPr lang="en-US" sz="2000" b="1" dirty="0" err="1" smtClean="0">
                <a:latin typeface="Times New Roman" pitchFamily="18" charset="0"/>
                <a:cs typeface="Times New Roman" pitchFamily="18" charset="0"/>
              </a:rPr>
              <a:t>a</a:t>
            </a:r>
            <a:r>
              <a:rPr lang="en-US" sz="2000" b="1" dirty="0" smtClean="0">
                <a:latin typeface="Times New Roman" pitchFamily="18" charset="0"/>
                <a:cs typeface="Times New Roman" pitchFamily="18" charset="0"/>
              </a:rPr>
              <a:t> sentence record oral story by end of class. </a:t>
            </a:r>
            <a:endParaRPr lang="en-US" sz="2000" b="1" dirty="0">
              <a:latin typeface="Times New Roman" pitchFamily="18" charset="0"/>
              <a:cs typeface="Times New Roman" pitchFamily="18" charset="0"/>
            </a:endParaRPr>
          </a:p>
        </p:txBody>
      </p:sp>
      <p:sp>
        <p:nvSpPr>
          <p:cNvPr id="70659" name="Rectangle 3"/>
          <p:cNvSpPr>
            <a:spLocks noGrp="1" noChangeArrowheads="1"/>
          </p:cNvSpPr>
          <p:nvPr>
            <p:ph type="body" idx="1"/>
          </p:nvPr>
        </p:nvSpPr>
        <p:spPr>
          <a:xfrm>
            <a:off x="457200" y="2133600"/>
            <a:ext cx="8229600" cy="3992563"/>
          </a:xfrm>
        </p:spPr>
        <p:txBody>
          <a:bodyPr/>
          <a:lstStyle/>
          <a:p>
            <a:endParaRPr lang="en-US" dirty="0"/>
          </a:p>
        </p:txBody>
      </p:sp>
      <p:pic>
        <p:nvPicPr>
          <p:cNvPr id="70660" name="Picture 4" descr="Zits Cartoon for 08/23/2010">
            <a:hlinkClick r:id="rId2"/>
          </p:cNvPr>
          <p:cNvPicPr>
            <a:picLocks noChangeAspect="1" noChangeArrowheads="1"/>
          </p:cNvPicPr>
          <p:nvPr/>
        </p:nvPicPr>
        <p:blipFill>
          <a:blip r:embed="rId3" cstate="print"/>
          <a:srcRect/>
          <a:stretch>
            <a:fillRect/>
          </a:stretch>
        </p:blipFill>
        <p:spPr bwMode="auto">
          <a:xfrm>
            <a:off x="683302" y="2432779"/>
            <a:ext cx="7772400" cy="31242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7"/>
          <p:cNvSpPr>
            <a:spLocks noChangeArrowheads="1" noChangeShapeType="1" noTextEdit="1"/>
          </p:cNvSpPr>
          <p:nvPr/>
        </p:nvSpPr>
        <p:spPr bwMode="auto">
          <a:xfrm>
            <a:off x="990600" y="381000"/>
            <a:ext cx="6858000" cy="723900"/>
          </a:xfrm>
          <a:prstGeom prst="rect">
            <a:avLst/>
          </a:prstGeom>
        </p:spPr>
        <p:txBody>
          <a:bodyPr wrap="none" fromWordArt="1">
            <a:prstTxWarp prst="textPlain">
              <a:avLst>
                <a:gd name="adj" fmla="val 50000"/>
              </a:avLst>
            </a:prstTxWarp>
          </a:bodyPr>
          <a:lstStyle/>
          <a:p>
            <a:pPr algn="ctr"/>
            <a:r>
              <a:rPr lang="en-US" sz="3600" kern="10">
                <a:ln w="25400">
                  <a:solidFill>
                    <a:srgbClr val="000000"/>
                  </a:solidFill>
                  <a:round/>
                  <a:headEnd/>
                  <a:tailEnd/>
                </a:ln>
                <a:solidFill>
                  <a:srgbClr val="66FFFF"/>
                </a:solidFill>
                <a:latin typeface="Arial Black"/>
              </a:rPr>
              <a:t>Love Extra Credit ???</a:t>
            </a:r>
          </a:p>
        </p:txBody>
      </p:sp>
      <p:sp>
        <p:nvSpPr>
          <p:cNvPr id="20483" name="Subtitle 7"/>
          <p:cNvSpPr>
            <a:spLocks noGrp="1"/>
          </p:cNvSpPr>
          <p:nvPr>
            <p:ph type="subTitle" idx="1"/>
          </p:nvPr>
        </p:nvSpPr>
        <p:spPr/>
        <p:txBody>
          <a:bodyPr/>
          <a:lstStyle/>
          <a:p>
            <a:pPr eaLnBrk="1" hangingPunct="1"/>
            <a:endParaRPr lang="en-US" smtClean="0"/>
          </a:p>
        </p:txBody>
      </p:sp>
      <p:sp>
        <p:nvSpPr>
          <p:cNvPr id="20484" name="Title 8"/>
          <p:cNvSpPr>
            <a:spLocks noGrp="1"/>
          </p:cNvSpPr>
          <p:nvPr>
            <p:ph type="ctrTitle"/>
          </p:nvPr>
        </p:nvSpPr>
        <p:spPr/>
        <p:txBody>
          <a:bodyPr/>
          <a:lstStyle/>
          <a:p>
            <a:pPr eaLnBrk="1" hangingPunct="1"/>
            <a:endParaRPr lang="en-US" smtClean="0"/>
          </a:p>
        </p:txBody>
      </p:sp>
      <p:pic>
        <p:nvPicPr>
          <p:cNvPr id="20485" name="Picture 9" descr="business card 001.JPG"/>
          <p:cNvPicPr>
            <a:picLocks noChangeAspect="1"/>
          </p:cNvPicPr>
          <p:nvPr/>
        </p:nvPicPr>
        <p:blipFill>
          <a:blip r:embed="rId2" cstate="print"/>
          <a:srcRect/>
          <a:stretch>
            <a:fillRect/>
          </a:stretch>
        </p:blipFill>
        <p:spPr bwMode="auto">
          <a:xfrm>
            <a:off x="1371600" y="1600200"/>
            <a:ext cx="6400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isembodied eyeballs looking around Animation&#10;"/>
          <p:cNvPicPr>
            <a:picLocks noChangeAspect="1" noChangeArrowheads="1" noCrop="1"/>
          </p:cNvPicPr>
          <p:nvPr/>
        </p:nvPicPr>
        <p:blipFill>
          <a:blip r:embed="rId2" cstate="print"/>
          <a:srcRect/>
          <a:stretch>
            <a:fillRect/>
          </a:stretch>
        </p:blipFill>
        <p:spPr bwMode="auto">
          <a:xfrm>
            <a:off x="2819400" y="228600"/>
            <a:ext cx="3352800" cy="3352800"/>
          </a:xfrm>
          <a:prstGeom prst="rect">
            <a:avLst/>
          </a:prstGeom>
          <a:noFill/>
          <a:ln w="9525">
            <a:noFill/>
            <a:miter lim="800000"/>
            <a:headEnd/>
            <a:tailEnd/>
          </a:ln>
        </p:spPr>
      </p:pic>
      <p:sp>
        <p:nvSpPr>
          <p:cNvPr id="21507" name="Rectangle 3"/>
          <p:cNvSpPr>
            <a:spLocks noChangeArrowheads="1"/>
          </p:cNvSpPr>
          <p:nvPr/>
        </p:nvSpPr>
        <p:spPr bwMode="auto">
          <a:xfrm>
            <a:off x="381000" y="2362200"/>
            <a:ext cx="8305800" cy="3962400"/>
          </a:xfrm>
          <a:prstGeom prst="rect">
            <a:avLst/>
          </a:prstGeom>
          <a:solidFill>
            <a:srgbClr val="CC0000">
              <a:alpha val="21176"/>
            </a:srgbClr>
          </a:solidFill>
          <a:ln w="76200">
            <a:solidFill>
              <a:schemeClr val="tx1"/>
            </a:solidFill>
            <a:miter lim="800000"/>
            <a:headEnd/>
            <a:tailEnd/>
          </a:ln>
        </p:spPr>
        <p:txBody>
          <a:bodyPr wrap="none" anchor="ctr"/>
          <a:lstStyle/>
          <a:p>
            <a:endParaRPr lang="en-US"/>
          </a:p>
        </p:txBody>
      </p:sp>
      <p:sp>
        <p:nvSpPr>
          <p:cNvPr id="21508" name="Rectangle 4"/>
          <p:cNvSpPr>
            <a:spLocks noGrp="1" noChangeArrowheads="1"/>
          </p:cNvSpPr>
          <p:nvPr>
            <p:ph type="ctrTitle"/>
          </p:nvPr>
        </p:nvSpPr>
        <p:spPr>
          <a:xfrm>
            <a:off x="685800" y="533400"/>
            <a:ext cx="7772400" cy="990600"/>
          </a:xfrm>
          <a:solidFill>
            <a:srgbClr val="FFCCFF"/>
          </a:solidFill>
          <a:ln>
            <a:solidFill>
              <a:schemeClr val="tx1"/>
            </a:solidFill>
          </a:ln>
        </p:spPr>
        <p:txBody>
          <a:bodyPr/>
          <a:lstStyle/>
          <a:p>
            <a:pPr eaLnBrk="1" hangingPunct="1"/>
            <a:r>
              <a:rPr lang="en-US" sz="2400" smtClean="0">
                <a:latin typeface="Ravie" pitchFamily="82" charset="0"/>
              </a:rPr>
              <a:t>Be expecting this from your child!</a:t>
            </a:r>
          </a:p>
        </p:txBody>
      </p:sp>
      <p:sp>
        <p:nvSpPr>
          <p:cNvPr id="21509" name="Rectangle 5"/>
          <p:cNvSpPr>
            <a:spLocks noGrp="1" noChangeArrowheads="1"/>
          </p:cNvSpPr>
          <p:nvPr>
            <p:ph type="subTitle" idx="1"/>
          </p:nvPr>
        </p:nvSpPr>
        <p:spPr>
          <a:xfrm>
            <a:off x="762000" y="2590800"/>
            <a:ext cx="7543800" cy="3657600"/>
          </a:xfrm>
          <a:solidFill>
            <a:srgbClr val="CC0000">
              <a:alpha val="10980"/>
            </a:srgbClr>
          </a:solidFill>
        </p:spPr>
        <p:txBody>
          <a:bodyPr/>
          <a:lstStyle/>
          <a:p>
            <a:pPr eaLnBrk="1" hangingPunct="1">
              <a:lnSpc>
                <a:spcPct val="90000"/>
              </a:lnSpc>
            </a:pPr>
            <a:r>
              <a:rPr lang="en-US" dirty="0" smtClean="0">
                <a:latin typeface="Showcard Gothic" pitchFamily="82" charset="0"/>
              </a:rPr>
              <a:t>Please, return this red Ticket!</a:t>
            </a:r>
          </a:p>
          <a:p>
            <a:pPr algn="l" eaLnBrk="1" hangingPunct="1">
              <a:lnSpc>
                <a:spcPct val="90000"/>
              </a:lnSpc>
            </a:pPr>
            <a:r>
              <a:rPr lang="en-US" sz="2800" dirty="0" smtClean="0">
                <a:latin typeface="Lucida Handwriting" pitchFamily="66" charset="0"/>
              </a:rPr>
              <a:t>Period: _____</a:t>
            </a:r>
          </a:p>
          <a:p>
            <a:pPr algn="l" eaLnBrk="1" hangingPunct="1">
              <a:lnSpc>
                <a:spcPct val="90000"/>
              </a:lnSpc>
            </a:pPr>
            <a:r>
              <a:rPr lang="en-US" sz="2800" dirty="0" smtClean="0">
                <a:latin typeface="Lucida Handwriting" pitchFamily="66" charset="0"/>
              </a:rPr>
              <a:t>Student’s Name: </a:t>
            </a:r>
          </a:p>
          <a:p>
            <a:pPr algn="l" eaLnBrk="1" hangingPunct="1">
              <a:lnSpc>
                <a:spcPct val="90000"/>
              </a:lnSpc>
            </a:pPr>
            <a:r>
              <a:rPr lang="en-US" sz="2800" dirty="0" smtClean="0">
                <a:latin typeface="Lucida Handwriting" pitchFamily="66" charset="0"/>
              </a:rPr>
              <a:t>______________________________________</a:t>
            </a:r>
          </a:p>
          <a:p>
            <a:pPr algn="l" eaLnBrk="1" hangingPunct="1">
              <a:lnSpc>
                <a:spcPct val="90000"/>
              </a:lnSpc>
            </a:pPr>
            <a:r>
              <a:rPr lang="en-US" sz="2800" dirty="0" smtClean="0">
                <a:latin typeface="Lucida Handwriting" pitchFamily="66" charset="0"/>
              </a:rPr>
              <a:t>Parent’s Signature: ______________________</a:t>
            </a:r>
            <a:endParaRPr lang="en-US" altLang="ja-JP" sz="2800" dirty="0" smtClean="0">
              <a:latin typeface="Lucida Handwriting" pitchFamily="66" charset="0"/>
              <a:ea typeface="ＭＳ Ｐゴシック" pitchFamily="34" charset="-128"/>
            </a:endParaRPr>
          </a:p>
          <a:p>
            <a:pPr algn="l" eaLnBrk="1" hangingPunct="1">
              <a:lnSpc>
                <a:spcPct val="90000"/>
              </a:lnSpc>
            </a:pPr>
            <a:r>
              <a:rPr lang="en-US" altLang="ja-JP" sz="2800" dirty="0" smtClean="0">
                <a:ea typeface="ＭＳ Ｐゴシック" pitchFamily="34" charset="-128"/>
              </a:rPr>
              <a:t>Yes, Ms. Swank’s business card is in a safe place to reference language arts information. </a:t>
            </a:r>
            <a:endParaRPr lang="en-US" sz="2800" dirty="0" smtClean="0"/>
          </a:p>
        </p:txBody>
      </p:sp>
      <p:sp>
        <p:nvSpPr>
          <p:cNvPr id="21510" name="Rectangle 6"/>
          <p:cNvSpPr>
            <a:spLocks noChangeArrowheads="1"/>
          </p:cNvSpPr>
          <p:nvPr/>
        </p:nvSpPr>
        <p:spPr bwMode="auto">
          <a:xfrm>
            <a:off x="3048000" y="1600200"/>
            <a:ext cx="533400" cy="685800"/>
          </a:xfrm>
          <a:prstGeom prst="rect">
            <a:avLst/>
          </a:prstGeom>
          <a:solidFill>
            <a:schemeClr val="bg1"/>
          </a:solidFill>
          <a:ln w="9525">
            <a:noFill/>
            <a:miter lim="800000"/>
            <a:headEnd/>
            <a:tailEnd/>
          </a:ln>
        </p:spPr>
        <p:txBody>
          <a:bodyPr wrap="none" anchor="ctr"/>
          <a:lstStyle/>
          <a:p>
            <a:endParaRPr lang="en-US"/>
          </a:p>
        </p:txBody>
      </p:sp>
      <p:sp>
        <p:nvSpPr>
          <p:cNvPr id="21511" name="Rectangle 7"/>
          <p:cNvSpPr>
            <a:spLocks noChangeArrowheads="1"/>
          </p:cNvSpPr>
          <p:nvPr/>
        </p:nvSpPr>
        <p:spPr bwMode="auto">
          <a:xfrm>
            <a:off x="5334000" y="1600200"/>
            <a:ext cx="533400" cy="685800"/>
          </a:xfrm>
          <a:prstGeom prst="rect">
            <a:avLst/>
          </a:prstGeom>
          <a:solidFill>
            <a:schemeClr val="bg1"/>
          </a:solidFill>
          <a:ln w="9525">
            <a:noFill/>
            <a:miter lim="800000"/>
            <a:headEnd/>
            <a:tailEnd/>
          </a:ln>
        </p:spPr>
        <p:txBody>
          <a:bodyPr wrap="none" anchor="ctr"/>
          <a:lstStyle/>
          <a:p>
            <a:endParaRPr lang="en-US"/>
          </a:p>
        </p:txBody>
      </p:sp>
      <p:sp>
        <p:nvSpPr>
          <p:cNvPr id="21512" name="Freeform 8"/>
          <p:cNvSpPr>
            <a:spLocks/>
          </p:cNvSpPr>
          <p:nvPr/>
        </p:nvSpPr>
        <p:spPr bwMode="auto">
          <a:xfrm>
            <a:off x="5083175" y="1868488"/>
            <a:ext cx="427038" cy="498475"/>
          </a:xfrm>
          <a:custGeom>
            <a:avLst/>
            <a:gdLst>
              <a:gd name="T0" fmla="*/ 0 w 269"/>
              <a:gd name="T1" fmla="*/ 246 h 314"/>
              <a:gd name="T2" fmla="*/ 42 w 269"/>
              <a:gd name="T3" fmla="*/ 178 h 314"/>
              <a:gd name="T4" fmla="*/ 118 w 269"/>
              <a:gd name="T5" fmla="*/ 85 h 314"/>
              <a:gd name="T6" fmla="*/ 135 w 269"/>
              <a:gd name="T7" fmla="*/ 60 h 314"/>
              <a:gd name="T8" fmla="*/ 161 w 269"/>
              <a:gd name="T9" fmla="*/ 51 h 314"/>
              <a:gd name="T10" fmla="*/ 178 w 269"/>
              <a:gd name="T11" fmla="*/ 0 h 314"/>
              <a:gd name="T12" fmla="*/ 229 w 269"/>
              <a:gd name="T13" fmla="*/ 229 h 314"/>
              <a:gd name="T14" fmla="*/ 0 w 269"/>
              <a:gd name="T15" fmla="*/ 246 h 314"/>
              <a:gd name="T16" fmla="*/ 0 60000 65536"/>
              <a:gd name="T17" fmla="*/ 0 60000 65536"/>
              <a:gd name="T18" fmla="*/ 0 60000 65536"/>
              <a:gd name="T19" fmla="*/ 0 60000 65536"/>
              <a:gd name="T20" fmla="*/ 0 60000 65536"/>
              <a:gd name="T21" fmla="*/ 0 60000 65536"/>
              <a:gd name="T22" fmla="*/ 0 60000 65536"/>
              <a:gd name="T23" fmla="*/ 0 60000 65536"/>
              <a:gd name="T24" fmla="*/ 0 w 269"/>
              <a:gd name="T25" fmla="*/ 0 h 314"/>
              <a:gd name="T26" fmla="*/ 269 w 269"/>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9" h="314">
                <a:moveTo>
                  <a:pt x="0" y="246"/>
                </a:moveTo>
                <a:cubicBezTo>
                  <a:pt x="41" y="218"/>
                  <a:pt x="22" y="215"/>
                  <a:pt x="42" y="178"/>
                </a:cubicBezTo>
                <a:cubicBezTo>
                  <a:pt x="63" y="139"/>
                  <a:pt x="83" y="109"/>
                  <a:pt x="118" y="85"/>
                </a:cubicBezTo>
                <a:cubicBezTo>
                  <a:pt x="124" y="77"/>
                  <a:pt x="127" y="66"/>
                  <a:pt x="135" y="60"/>
                </a:cubicBezTo>
                <a:cubicBezTo>
                  <a:pt x="142" y="54"/>
                  <a:pt x="156" y="58"/>
                  <a:pt x="161" y="51"/>
                </a:cubicBezTo>
                <a:cubicBezTo>
                  <a:pt x="171" y="36"/>
                  <a:pt x="178" y="0"/>
                  <a:pt x="178" y="0"/>
                </a:cubicBezTo>
                <a:cubicBezTo>
                  <a:pt x="269" y="33"/>
                  <a:pt x="179" y="155"/>
                  <a:pt x="229" y="229"/>
                </a:cubicBezTo>
                <a:cubicBezTo>
                  <a:pt x="173" y="314"/>
                  <a:pt x="222" y="255"/>
                  <a:pt x="0" y="246"/>
                </a:cubicBezTo>
                <a:close/>
              </a:path>
            </a:pathLst>
          </a:custGeom>
          <a:solidFill>
            <a:schemeClr val="bg1"/>
          </a:solidFill>
          <a:ln w="9525">
            <a:noFill/>
            <a:round/>
            <a:headEnd/>
            <a:tailEnd/>
          </a:ln>
        </p:spPr>
        <p:txBody>
          <a:bodyPr/>
          <a:lstStyle/>
          <a:p>
            <a:endParaRPr lang="en-US"/>
          </a:p>
        </p:txBody>
      </p:sp>
      <p:sp>
        <p:nvSpPr>
          <p:cNvPr id="21513" name="Rectangle 9"/>
          <p:cNvSpPr>
            <a:spLocks noChangeArrowheads="1"/>
          </p:cNvSpPr>
          <p:nvPr/>
        </p:nvSpPr>
        <p:spPr bwMode="auto">
          <a:xfrm flipV="1">
            <a:off x="4343400" y="2286000"/>
            <a:ext cx="1447800" cy="76200"/>
          </a:xfrm>
          <a:prstGeom prst="rect">
            <a:avLst/>
          </a:prstGeom>
          <a:solidFill>
            <a:schemeClr val="bg1"/>
          </a:solidFill>
          <a:ln w="9525">
            <a:noFill/>
            <a:miter lim="800000"/>
            <a:headEnd/>
            <a:tailEnd/>
          </a:ln>
        </p:spPr>
        <p:txBody>
          <a:bodyPr wrap="none" anchor="ctr"/>
          <a:lstStyle/>
          <a:p>
            <a:endParaRPr lang="en-US"/>
          </a:p>
        </p:txBody>
      </p:sp>
      <p:sp>
        <p:nvSpPr>
          <p:cNvPr id="21514" name="Line 10"/>
          <p:cNvSpPr>
            <a:spLocks noChangeShapeType="1"/>
          </p:cNvSpPr>
          <p:nvPr/>
        </p:nvSpPr>
        <p:spPr bwMode="auto">
          <a:xfrm>
            <a:off x="3962400" y="2362200"/>
            <a:ext cx="2133600" cy="0"/>
          </a:xfrm>
          <a:prstGeom prst="line">
            <a:avLst/>
          </a:prstGeom>
          <a:noFill/>
          <a:ln w="76200">
            <a:solidFill>
              <a:schemeClr val="tx1"/>
            </a:solidFill>
            <a:round/>
            <a:headEnd/>
            <a:tailEnd/>
          </a:ln>
        </p:spPr>
        <p:txBody>
          <a:bodyPr/>
          <a:lstStyle/>
          <a:p>
            <a:endParaRPr lang="en-US"/>
          </a:p>
        </p:txBody>
      </p:sp>
      <p:sp>
        <p:nvSpPr>
          <p:cNvPr id="21515" name="AutoShape 11"/>
          <p:cNvSpPr>
            <a:spLocks noChangeArrowheads="1"/>
          </p:cNvSpPr>
          <p:nvPr/>
        </p:nvSpPr>
        <p:spPr bwMode="auto">
          <a:xfrm rot="3802069">
            <a:off x="7346950" y="1681163"/>
            <a:ext cx="990600" cy="990600"/>
          </a:xfrm>
          <a:prstGeom prst="curvedDownArrow">
            <a:avLst>
              <a:gd name="adj1" fmla="val 20000"/>
              <a:gd name="adj2" fmla="val 40000"/>
              <a:gd name="adj3" fmla="val 33333"/>
            </a:avLst>
          </a:prstGeom>
          <a:solidFill>
            <a:srgbClr val="99FF66"/>
          </a:solidFill>
          <a:ln w="9525">
            <a:solidFill>
              <a:schemeClr val="tx1"/>
            </a:solidFill>
            <a:miter lim="800000"/>
            <a:headEnd/>
            <a:tailEnd/>
          </a:ln>
        </p:spPr>
        <p:txBody>
          <a:bodyPr wrap="none" anchor="ctr"/>
          <a:lstStyle/>
          <a:p>
            <a:endParaRPr lang="en-US"/>
          </a:p>
        </p:txBody>
      </p:sp>
      <p:sp>
        <p:nvSpPr>
          <p:cNvPr id="21516" name="WordArt 12"/>
          <p:cNvSpPr>
            <a:spLocks noChangeArrowheads="1" noChangeShapeType="1" noTextEdit="1"/>
          </p:cNvSpPr>
          <p:nvPr/>
        </p:nvSpPr>
        <p:spPr bwMode="auto">
          <a:xfrm>
            <a:off x="914400" y="1600200"/>
            <a:ext cx="1066800" cy="914400"/>
          </a:xfrm>
          <a:prstGeom prst="rect">
            <a:avLst/>
          </a:prstGeom>
        </p:spPr>
        <p:txBody>
          <a:bodyPr wrap="none" fromWordArt="1">
            <a:prstTxWarp prst="textPlain">
              <a:avLst>
                <a:gd name="adj" fmla="val 50000"/>
              </a:avLst>
            </a:prstTxWarp>
          </a:bodyPr>
          <a:lstStyle/>
          <a:p>
            <a:pPr algn="ctr"/>
            <a:r>
              <a:rPr lang="en-US" sz="3600" kern="10">
                <a:ln w="22225">
                  <a:solidFill>
                    <a:srgbClr val="000000"/>
                  </a:solidFill>
                  <a:round/>
                  <a:headEnd/>
                  <a:tailEnd/>
                </a:ln>
                <a:solidFill>
                  <a:srgbClr val="FF6600"/>
                </a:solidFill>
                <a:latin typeface="Arial Black"/>
              </a:rPr>
              <a:t># 2</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457200"/>
            <a:ext cx="8229600" cy="1143000"/>
          </a:xfrm>
        </p:spPr>
        <p:txBody>
          <a:bodyPr/>
          <a:lstStyle/>
          <a:p>
            <a:endParaRPr lang="en-US"/>
          </a:p>
        </p:txBody>
      </p:sp>
      <p:sp>
        <p:nvSpPr>
          <p:cNvPr id="45059" name="Rectangle 3"/>
          <p:cNvSpPr>
            <a:spLocks noGrp="1" noChangeArrowheads="1"/>
          </p:cNvSpPr>
          <p:nvPr>
            <p:ph type="body" idx="1"/>
          </p:nvPr>
        </p:nvSpPr>
        <p:spPr>
          <a:xfrm>
            <a:off x="457200" y="1981200"/>
            <a:ext cx="8229600" cy="4525963"/>
          </a:xfrm>
        </p:spPr>
        <p:txBody>
          <a:bodyPr/>
          <a:lstStyle/>
          <a:p>
            <a:r>
              <a:rPr lang="en-US"/>
              <a:t>Your name: ____________  Period: ____</a:t>
            </a:r>
          </a:p>
          <a:p>
            <a:r>
              <a:rPr lang="en-US"/>
              <a:t>Fact #1:_______________________ ----</a:t>
            </a:r>
          </a:p>
          <a:p>
            <a:r>
              <a:rPr lang="en-US"/>
              <a:t>Fact #2________________________ ----</a:t>
            </a:r>
          </a:p>
          <a:p>
            <a:r>
              <a:rPr lang="en-US"/>
              <a:t>Fact #3: _______________________ ----</a:t>
            </a:r>
          </a:p>
          <a:p>
            <a:r>
              <a:rPr lang="en-US"/>
              <a:t>Fiction: ________________________ ----</a:t>
            </a:r>
          </a:p>
        </p:txBody>
      </p:sp>
      <p:pic>
        <p:nvPicPr>
          <p:cNvPr id="45060" name="Picture 4" descr="http://images-partners.google.com/images?q=tbn:c_fGHvuJY0YsJM::4and20blackbirds.files.wordpress.com/2009/05/bugs-bunny.jpg"/>
          <p:cNvPicPr>
            <a:picLocks noChangeAspect="1" noChangeArrowheads="1"/>
          </p:cNvPicPr>
          <p:nvPr/>
        </p:nvPicPr>
        <p:blipFill>
          <a:blip r:embed="rId2" r:link="rId3" cstate="print"/>
          <a:srcRect/>
          <a:stretch>
            <a:fillRect/>
          </a:stretch>
        </p:blipFill>
        <p:spPr bwMode="auto">
          <a:xfrm>
            <a:off x="4495800" y="457200"/>
            <a:ext cx="1373188" cy="1676400"/>
          </a:xfrm>
          <a:prstGeom prst="rect">
            <a:avLst/>
          </a:prstGeom>
          <a:noFill/>
        </p:spPr>
      </p:pic>
      <p:pic>
        <p:nvPicPr>
          <p:cNvPr id="45061" name="Picture 5" descr="http://images-partners.google.com/images?q=tbn:Lb-8JEMLKsP5UM::adegarcia.files.wordpress.com/2009/07/bugs-bunny-neener.jpg"/>
          <p:cNvPicPr>
            <a:picLocks noChangeAspect="1" noChangeArrowheads="1"/>
          </p:cNvPicPr>
          <p:nvPr/>
        </p:nvPicPr>
        <p:blipFill>
          <a:blip r:embed="rId4" r:link="rId5" cstate="print"/>
          <a:srcRect/>
          <a:stretch>
            <a:fillRect/>
          </a:stretch>
        </p:blipFill>
        <p:spPr bwMode="auto">
          <a:xfrm>
            <a:off x="2590800" y="457200"/>
            <a:ext cx="1322388" cy="1524000"/>
          </a:xfrm>
          <a:prstGeom prst="rect">
            <a:avLst/>
          </a:prstGeom>
          <a:noFill/>
        </p:spPr>
      </p:pic>
      <p:sp>
        <p:nvSpPr>
          <p:cNvPr id="45062" name="Rectangle 6"/>
          <p:cNvSpPr>
            <a:spLocks noChangeArrowheads="1"/>
          </p:cNvSpPr>
          <p:nvPr/>
        </p:nvSpPr>
        <p:spPr bwMode="auto">
          <a:xfrm>
            <a:off x="0" y="3108325"/>
            <a:ext cx="9144000" cy="0"/>
          </a:xfrm>
          <a:prstGeom prst="rect">
            <a:avLst/>
          </a:prstGeom>
          <a:noFill/>
          <a:ln w="9525">
            <a:noFill/>
            <a:miter lim="800000"/>
            <a:headEnd/>
            <a:tailEnd/>
          </a:ln>
          <a:effectLst/>
        </p:spPr>
        <p:txBody>
          <a:bodyPr wrap="none" anchor="ctr">
            <a:spAutoFit/>
          </a:bodyPr>
          <a:lstStyle/>
          <a:p>
            <a:endParaRPr lang="en-US"/>
          </a:p>
        </p:txBody>
      </p:sp>
      <p:sp>
        <p:nvSpPr>
          <p:cNvPr id="45063" name="WordArt 7"/>
          <p:cNvSpPr>
            <a:spLocks noChangeArrowheads="1" noChangeShapeType="1" noTextEdit="1"/>
          </p:cNvSpPr>
          <p:nvPr/>
        </p:nvSpPr>
        <p:spPr bwMode="auto">
          <a:xfrm>
            <a:off x="1066800" y="3505200"/>
            <a:ext cx="7077075" cy="2324100"/>
          </a:xfrm>
          <a:prstGeom prst="rect">
            <a:avLst/>
          </a:prstGeom>
        </p:spPr>
        <p:txBody>
          <a:bodyPr wrap="none" fromWordArt="1">
            <a:prstTxWarp prst="textPlain">
              <a:avLst>
                <a:gd name="adj" fmla="val 50000"/>
              </a:avLst>
            </a:prstTxWarp>
          </a:bodyPr>
          <a:lstStyle/>
          <a:p>
            <a:pPr algn="ctr"/>
            <a:r>
              <a:rPr lang="en-US" sz="3600" kern="10">
                <a:ln w="25400">
                  <a:solidFill>
                    <a:srgbClr val="000000"/>
                  </a:solidFill>
                  <a:round/>
                  <a:headEnd/>
                  <a:tailEnd/>
                </a:ln>
                <a:solidFill>
                  <a:srgbClr val="FF00FF"/>
                </a:solidFill>
                <a:latin typeface="Arial Black"/>
              </a:rPr>
              <a:t>I am collecting finished </a:t>
            </a:r>
          </a:p>
          <a:p>
            <a:pPr algn="ctr"/>
            <a:r>
              <a:rPr lang="en-US" sz="3600" kern="10">
                <a:ln w="25400">
                  <a:solidFill>
                    <a:srgbClr val="000000"/>
                  </a:solidFill>
                  <a:round/>
                  <a:headEnd/>
                  <a:tailEnd/>
                </a:ln>
                <a:solidFill>
                  <a:srgbClr val="FF00FF"/>
                </a:solidFill>
                <a:latin typeface="Arial Black"/>
              </a:rPr>
              <a:t>Fact/Fiction papers.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sz="4000" dirty="0"/>
              <a:t>Cornell Notes</a:t>
            </a:r>
            <a:br>
              <a:rPr lang="en-US" sz="4000" dirty="0"/>
            </a:br>
            <a:r>
              <a:rPr lang="en-US" sz="4000" dirty="0"/>
              <a:t>All About Mrs. </a:t>
            </a:r>
            <a:r>
              <a:rPr lang="en-US" sz="4000" dirty="0" smtClean="0"/>
              <a:t>Swank</a:t>
            </a:r>
            <a:endParaRPr lang="en-US" sz="4000" dirty="0"/>
          </a:p>
        </p:txBody>
      </p:sp>
      <p:graphicFrame>
        <p:nvGraphicFramePr>
          <p:cNvPr id="46098" name="Group 18"/>
          <p:cNvGraphicFramePr>
            <a:graphicFrameLocks noGrp="1"/>
          </p:cNvGraphicFramePr>
          <p:nvPr>
            <p:ph idx="1"/>
          </p:nvPr>
        </p:nvGraphicFramePr>
        <p:xfrm>
          <a:off x="381000" y="1600200"/>
          <a:ext cx="8229600" cy="4611561"/>
        </p:xfrm>
        <a:graphic>
          <a:graphicData uri="http://schemas.openxmlformats.org/drawingml/2006/table">
            <a:tbl>
              <a:tblPr/>
              <a:tblGrid>
                <a:gridCol w="2514600"/>
                <a:gridCol w="57150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Topic: ____</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Name: _______</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551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96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Summary: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sz="4000" dirty="0"/>
              <a:t>Cornell Notes</a:t>
            </a:r>
            <a:br>
              <a:rPr lang="en-US" sz="4000" dirty="0"/>
            </a:br>
            <a:r>
              <a:rPr lang="en-US" sz="4000" dirty="0"/>
              <a:t>All About Mrs. </a:t>
            </a:r>
            <a:r>
              <a:rPr lang="en-US" sz="4000" dirty="0" smtClean="0"/>
              <a:t>Swank</a:t>
            </a:r>
            <a:endParaRPr lang="en-US" sz="4000" dirty="0"/>
          </a:p>
        </p:txBody>
      </p:sp>
      <p:graphicFrame>
        <p:nvGraphicFramePr>
          <p:cNvPr id="29699" name="Group 3"/>
          <p:cNvGraphicFramePr>
            <a:graphicFrameLocks noGrp="1"/>
          </p:cNvGraphicFramePr>
          <p:nvPr>
            <p:ph idx="1"/>
          </p:nvPr>
        </p:nvGraphicFramePr>
        <p:xfrm>
          <a:off x="381000" y="1600200"/>
          <a:ext cx="8229600" cy="4693920"/>
        </p:xfrm>
        <a:graphic>
          <a:graphicData uri="http://schemas.openxmlformats.org/drawingml/2006/table">
            <a:tbl>
              <a:tblPr/>
              <a:tblGrid>
                <a:gridCol w="2514600"/>
                <a:gridCol w="57150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Topic: ____</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Name: _______</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551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Underline the 10 most important things you feel encompass who I am as a person.</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96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Summary: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29712" name="AutoShape 16"/>
          <p:cNvSpPr>
            <a:spLocks noChangeArrowheads="1"/>
          </p:cNvSpPr>
          <p:nvPr/>
        </p:nvSpPr>
        <p:spPr bwMode="auto">
          <a:xfrm>
            <a:off x="2286000" y="4419600"/>
            <a:ext cx="2133600" cy="609600"/>
          </a:xfrm>
          <a:prstGeom prst="rightArrow">
            <a:avLst>
              <a:gd name="adj1" fmla="val 50000"/>
              <a:gd name="adj2" fmla="val 87500"/>
            </a:avLst>
          </a:prstGeom>
          <a:solidFill>
            <a:srgbClr val="FF006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sz="4000" dirty="0"/>
              <a:t>Cornell Notes</a:t>
            </a:r>
            <a:br>
              <a:rPr lang="en-US" sz="4000" dirty="0"/>
            </a:br>
            <a:r>
              <a:rPr lang="en-US" sz="4000" dirty="0"/>
              <a:t>All About Mrs. </a:t>
            </a:r>
            <a:r>
              <a:rPr lang="en-US" sz="4000" dirty="0" smtClean="0"/>
              <a:t>Swank</a:t>
            </a:r>
            <a:endParaRPr lang="en-US" sz="4000" dirty="0"/>
          </a:p>
        </p:txBody>
      </p:sp>
      <p:graphicFrame>
        <p:nvGraphicFramePr>
          <p:cNvPr id="30723" name="Group 3"/>
          <p:cNvGraphicFramePr>
            <a:graphicFrameLocks noGrp="1"/>
          </p:cNvGraphicFramePr>
          <p:nvPr>
            <p:ph idx="1"/>
          </p:nvPr>
        </p:nvGraphicFramePr>
        <p:xfrm>
          <a:off x="381000" y="1600200"/>
          <a:ext cx="8229600" cy="4218432"/>
        </p:xfrm>
        <a:graphic>
          <a:graphicData uri="http://schemas.openxmlformats.org/drawingml/2006/table">
            <a:tbl>
              <a:tblPr/>
              <a:tblGrid>
                <a:gridCol w="2514600"/>
                <a:gridCol w="57150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Topic: ____</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Name: _______</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90341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From the 10 things you underlined, create a minimum of 2 – 3 sentence summary as to what you know about me. Does it read smart? Proofread it!</a:t>
                      </a: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096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Summary: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30735" name="AutoShape 15"/>
          <p:cNvSpPr>
            <a:spLocks noChangeArrowheads="1"/>
          </p:cNvSpPr>
          <p:nvPr/>
        </p:nvSpPr>
        <p:spPr bwMode="auto">
          <a:xfrm>
            <a:off x="6858000" y="3962400"/>
            <a:ext cx="990600" cy="1600200"/>
          </a:xfrm>
          <a:prstGeom prst="downArrow">
            <a:avLst>
              <a:gd name="adj1" fmla="val 50000"/>
              <a:gd name="adj2" fmla="val 40385"/>
            </a:avLst>
          </a:prstGeom>
          <a:solidFill>
            <a:srgbClr val="FF0066"/>
          </a:solidFill>
          <a:ln w="9525">
            <a:solidFill>
              <a:schemeClr val="tx1"/>
            </a:solidFill>
            <a:miter lim="800000"/>
            <a:headEnd/>
            <a:tailEnd/>
          </a:ln>
          <a:effectLst/>
        </p:spPr>
        <p:txBody>
          <a:bodyPr vert="eaVert" wrap="none" anchor="ct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685800"/>
            <a:ext cx="8229600" cy="1143000"/>
          </a:xfrm>
        </p:spPr>
        <p:txBody>
          <a:bodyPr/>
          <a:lstStyle/>
          <a:p>
            <a:r>
              <a:rPr lang="en-US"/>
              <a:t>Now it’s all about you!</a:t>
            </a:r>
          </a:p>
        </p:txBody>
      </p:sp>
      <p:sp>
        <p:nvSpPr>
          <p:cNvPr id="24579" name="Rectangle 3"/>
          <p:cNvSpPr>
            <a:spLocks noGrp="1" noChangeArrowheads="1"/>
          </p:cNvSpPr>
          <p:nvPr>
            <p:ph type="body" idx="1"/>
          </p:nvPr>
        </p:nvSpPr>
        <p:spPr>
          <a:xfrm>
            <a:off x="457200" y="2667000"/>
            <a:ext cx="8229600" cy="3459163"/>
          </a:xfrm>
        </p:spPr>
        <p:txBody>
          <a:bodyPr/>
          <a:lstStyle/>
          <a:p>
            <a:endParaRPr lang="en-US"/>
          </a:p>
        </p:txBody>
      </p:sp>
      <p:pic>
        <p:nvPicPr>
          <p:cNvPr id="24580" name="Picture 4" descr="San Juan Island 157 - Copy - Copy"/>
          <p:cNvPicPr>
            <a:picLocks noChangeAspect="1" noChangeArrowheads="1"/>
          </p:cNvPicPr>
          <p:nvPr/>
        </p:nvPicPr>
        <p:blipFill>
          <a:blip r:embed="rId3" cstate="print"/>
          <a:srcRect/>
          <a:stretch>
            <a:fillRect/>
          </a:stretch>
        </p:blipFill>
        <p:spPr bwMode="auto">
          <a:xfrm>
            <a:off x="990600" y="1600200"/>
            <a:ext cx="7010400" cy="5257800"/>
          </a:xfrm>
          <a:prstGeom prst="rect">
            <a:avLst/>
          </a:prstGeom>
          <a:noFill/>
        </p:spPr>
      </p:pic>
      <p:sp>
        <p:nvSpPr>
          <p:cNvPr id="24582" name="Rectangle 6"/>
          <p:cNvSpPr>
            <a:spLocks noChangeArrowheads="1"/>
          </p:cNvSpPr>
          <p:nvPr/>
        </p:nvSpPr>
        <p:spPr bwMode="auto">
          <a:xfrm>
            <a:off x="228600" y="5105400"/>
            <a:ext cx="609600" cy="685800"/>
          </a:xfrm>
          <a:prstGeom prst="rect">
            <a:avLst/>
          </a:prstGeom>
          <a:solidFill>
            <a:schemeClr val="bg1"/>
          </a:solidFill>
          <a:ln w="9525">
            <a:noFill/>
            <a:miter lim="800000"/>
            <a:headEnd/>
            <a:tailEnd/>
          </a:ln>
          <a:effectLst/>
        </p:spPr>
        <p:txBody>
          <a:bodyPr wrap="none" anchor="ctr"/>
          <a:lstStyle/>
          <a:p>
            <a:endParaRPr lang="en-US"/>
          </a:p>
        </p:txBody>
      </p:sp>
      <p:pic>
        <p:nvPicPr>
          <p:cNvPr id="24587" name="MS900441652[1].wav">
            <a:hlinkClick r:id="" action="ppaction://media"/>
          </p:cNvPr>
          <p:cNvPicPr>
            <a:picLocks noRot="1" noChangeAspect="1" noChangeArrowheads="1"/>
          </p:cNvPicPr>
          <p:nvPr>
            <a:audioFile r:link="rId1"/>
          </p:nvPr>
        </p:nvPicPr>
        <p:blipFill>
          <a:blip r:embed="rId4" cstate="print"/>
          <a:srcRect/>
          <a:stretch>
            <a:fillRect/>
          </a:stretch>
        </p:blipFill>
        <p:spPr bwMode="auto">
          <a:xfrm>
            <a:off x="381000" y="6248400"/>
            <a:ext cx="304800" cy="304800"/>
          </a:xfrm>
          <a:prstGeom prst="rect">
            <a:avLst/>
          </a:prstGeom>
          <a:noFill/>
        </p:spPr>
      </p:pic>
      <p:sp>
        <p:nvSpPr>
          <p:cNvPr id="24588" name="Rectangle 12"/>
          <p:cNvSpPr>
            <a:spLocks noChangeArrowheads="1"/>
          </p:cNvSpPr>
          <p:nvPr/>
        </p:nvSpPr>
        <p:spPr bwMode="auto">
          <a:xfrm>
            <a:off x="228600" y="6172200"/>
            <a:ext cx="609600" cy="6858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14" fill="hold"/>
                                        <p:tgtEl>
                                          <p:spTgt spid="2458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4587"/>
                </p:tgtEl>
              </p:cMediaNode>
            </p:audi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en-US"/>
          </a:p>
        </p:txBody>
      </p:sp>
      <p:sp>
        <p:nvSpPr>
          <p:cNvPr id="52227" name="Rectangle 3"/>
          <p:cNvSpPr>
            <a:spLocks noGrp="1" noChangeArrowheads="1"/>
          </p:cNvSpPr>
          <p:nvPr>
            <p:ph type="body" idx="1"/>
          </p:nvPr>
        </p:nvSpPr>
        <p:spPr/>
        <p:txBody>
          <a:bodyPr/>
          <a:lstStyle/>
          <a:p>
            <a:endParaRPr lang="en-US"/>
          </a:p>
        </p:txBody>
      </p:sp>
      <p:pic>
        <p:nvPicPr>
          <p:cNvPr id="52228" name="Picture 4" descr="http://images-partners.google.com/images?q=tbn:c_fGHvuJY0YsJM::4and20blackbirds.files.wordpress.com/2009/05/bugs-bunny.jpg"/>
          <p:cNvPicPr>
            <a:picLocks noChangeAspect="1" noChangeArrowheads="1"/>
          </p:cNvPicPr>
          <p:nvPr/>
        </p:nvPicPr>
        <p:blipFill>
          <a:blip r:embed="rId2" r:link="rId3" cstate="print"/>
          <a:srcRect/>
          <a:stretch>
            <a:fillRect/>
          </a:stretch>
        </p:blipFill>
        <p:spPr bwMode="auto">
          <a:xfrm>
            <a:off x="6248400" y="3733800"/>
            <a:ext cx="2058988" cy="2514600"/>
          </a:xfrm>
          <a:prstGeom prst="rect">
            <a:avLst/>
          </a:prstGeom>
          <a:noFill/>
        </p:spPr>
      </p:pic>
      <p:sp>
        <p:nvSpPr>
          <p:cNvPr id="52229" name="AutoShape 5"/>
          <p:cNvSpPr>
            <a:spLocks noChangeArrowheads="1"/>
          </p:cNvSpPr>
          <p:nvPr/>
        </p:nvSpPr>
        <p:spPr bwMode="auto">
          <a:xfrm>
            <a:off x="838200" y="685800"/>
            <a:ext cx="4267200" cy="4876800"/>
          </a:xfrm>
          <a:prstGeom prst="wedgeRoundRectCallout">
            <a:avLst>
              <a:gd name="adj1" fmla="val 71949"/>
              <a:gd name="adj2" fmla="val 23667"/>
              <a:gd name="adj3" fmla="val 16667"/>
            </a:avLst>
          </a:prstGeom>
          <a:solidFill>
            <a:srgbClr val="FFFF99"/>
          </a:solidFill>
          <a:ln w="28575">
            <a:solidFill>
              <a:schemeClr val="tx1"/>
            </a:solidFill>
            <a:miter lim="800000"/>
            <a:headEnd/>
            <a:tailEnd/>
          </a:ln>
          <a:effectLst/>
        </p:spPr>
        <p:txBody>
          <a:bodyPr/>
          <a:lstStyle/>
          <a:p>
            <a:pPr algn="ctr">
              <a:lnSpc>
                <a:spcPct val="125000"/>
              </a:lnSpc>
            </a:pPr>
            <a:r>
              <a:rPr lang="en-US" sz="2800">
                <a:latin typeface="Comic Sans MS" pitchFamily="66" charset="0"/>
              </a:rPr>
              <a:t>OK, gang, we are now going to share our ‘Fact vs Fiction’ thoughts. </a:t>
            </a:r>
          </a:p>
          <a:p>
            <a:pPr algn="ctr">
              <a:lnSpc>
                <a:spcPct val="125000"/>
              </a:lnSpc>
            </a:pPr>
            <a:r>
              <a:rPr lang="en-US" sz="2800">
                <a:latin typeface="Comic Sans MS" pitchFamily="66" charset="0"/>
              </a:rPr>
              <a:t>When your name is called, please stand up. It’s time to play “Fact or Fiction?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74638"/>
            <a:ext cx="8153400" cy="2849562"/>
          </a:xfrm>
        </p:spPr>
        <p:txBody>
          <a:bodyPr/>
          <a:lstStyle/>
          <a:p>
            <a:r>
              <a:rPr lang="en-US"/>
              <a:t>Using new Cornell Notes show evidence of  interesting things you learn about one another.</a:t>
            </a:r>
          </a:p>
        </p:txBody>
      </p:sp>
      <p:sp>
        <p:nvSpPr>
          <p:cNvPr id="27651" name="Rectangle 3"/>
          <p:cNvSpPr>
            <a:spLocks noGrp="1" noChangeArrowheads="1"/>
          </p:cNvSpPr>
          <p:nvPr>
            <p:ph type="body" idx="1"/>
          </p:nvPr>
        </p:nvSpPr>
        <p:spPr>
          <a:xfrm>
            <a:off x="609600" y="3276600"/>
            <a:ext cx="8229600" cy="4525963"/>
          </a:xfrm>
        </p:spPr>
        <p:txBody>
          <a:bodyPr/>
          <a:lstStyle/>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2"/>
          <p:cNvSpPr>
            <a:spLocks noChangeArrowheads="1" noChangeShapeType="1" noTextEdit="1"/>
          </p:cNvSpPr>
          <p:nvPr/>
        </p:nvSpPr>
        <p:spPr bwMode="auto">
          <a:xfrm>
            <a:off x="1371600" y="990600"/>
            <a:ext cx="6629400" cy="4648200"/>
          </a:xfrm>
          <a:prstGeom prst="rect">
            <a:avLst/>
          </a:prstGeom>
        </p:spPr>
        <p:txBody>
          <a:bodyPr wrap="none" fromWordArt="1">
            <a:prstTxWarp prst="textPlain">
              <a:avLst>
                <a:gd name="adj" fmla="val 50000"/>
              </a:avLst>
            </a:prstTxWarp>
          </a:bodyPr>
          <a:lstStyle/>
          <a:p>
            <a:pPr algn="ctr"/>
            <a:r>
              <a:rPr lang="en-US" sz="3600" kern="10">
                <a:ln w="31750">
                  <a:solidFill>
                    <a:srgbClr val="000000"/>
                  </a:solidFill>
                  <a:round/>
                  <a:headEnd/>
                  <a:tailEnd/>
                </a:ln>
                <a:gradFill rotWithShape="1">
                  <a:gsLst>
                    <a:gs pos="0">
                      <a:srgbClr val="A603AB"/>
                    </a:gs>
                    <a:gs pos="10501">
                      <a:srgbClr val="0819FB"/>
                    </a:gs>
                    <a:gs pos="17501">
                      <a:srgbClr val="1A8D48"/>
                    </a:gs>
                    <a:gs pos="26000">
                      <a:srgbClr val="FFFF00"/>
                    </a:gs>
                    <a:gs pos="36500">
                      <a:srgbClr val="EE3F17"/>
                    </a:gs>
                    <a:gs pos="44000">
                      <a:srgbClr val="E81766"/>
                    </a:gs>
                    <a:gs pos="50000">
                      <a:srgbClr val="A603AB"/>
                    </a:gs>
                    <a:gs pos="56000">
                      <a:srgbClr val="E81766"/>
                    </a:gs>
                    <a:gs pos="63500">
                      <a:srgbClr val="EE3F17"/>
                    </a:gs>
                    <a:gs pos="74000">
                      <a:srgbClr val="FFFF00"/>
                    </a:gs>
                    <a:gs pos="82500">
                      <a:srgbClr val="1A8D48"/>
                    </a:gs>
                    <a:gs pos="89500">
                      <a:srgbClr val="0819FB"/>
                    </a:gs>
                    <a:gs pos="100000">
                      <a:srgbClr val="A603AB"/>
                    </a:gs>
                  </a:gsLst>
                  <a:lin ang="18900000" scaled="1"/>
                </a:gradFill>
                <a:latin typeface="Arial Black"/>
              </a:rPr>
              <a:t>Facts VS Fiction</a:t>
            </a:r>
          </a:p>
        </p:txBody>
      </p:sp>
      <p:pic>
        <p:nvPicPr>
          <p:cNvPr id="32771" name="Picture 3">
            <a:hlinkClick r:id="" action="ppaction://media"/>
          </p:cNvPr>
          <p:cNvPicPr>
            <a:picLocks noRot="1" noChangeAspect="1" noChangeArrowheads="1"/>
          </p:cNvPicPr>
          <p:nvPr>
            <a:wavAudioFile r:embed="rId1" name="MS900069552[1].wav"/>
          </p:nvPr>
        </p:nvPicPr>
        <p:blipFill>
          <a:blip r:embed="rId3" cstate="print"/>
          <a:srcRect/>
          <a:stretch>
            <a:fillRect/>
          </a:stretch>
        </p:blipFill>
        <p:spPr bwMode="auto">
          <a:xfrm>
            <a:off x="533400" y="6096000"/>
            <a:ext cx="304800" cy="304800"/>
          </a:xfrm>
          <a:prstGeom prst="rect">
            <a:avLst/>
          </a:prstGeom>
          <a:noFill/>
        </p:spPr>
      </p:pic>
      <p:sp>
        <p:nvSpPr>
          <p:cNvPr id="32772" name="Rectangle 4"/>
          <p:cNvSpPr>
            <a:spLocks noChangeArrowheads="1"/>
          </p:cNvSpPr>
          <p:nvPr/>
        </p:nvSpPr>
        <p:spPr bwMode="auto">
          <a:xfrm>
            <a:off x="457200" y="5943600"/>
            <a:ext cx="609600" cy="6096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path" presetSubtype="0" accel="50000" decel="50000" fill="hold" grpId="0" nodeType="clickEffect">
                                  <p:stCondLst>
                                    <p:cond delay="0"/>
                                  </p:stCondLst>
                                  <p:childTnLst>
                                    <p:animMotion origin="layout" path="M -0.35139 -0.48624 C -0.35417 -0.42219 -0.18125 -0.36554 0.03663 -0.36346 C 0.20938 -0.35791 0.35104 -0.3889 0.35417 -0.42751 C 0.35417 -0.46589 0.2151 -0.50173 0.03958 -0.50381 C -0.04826 -0.50381 -0.1276 -0.49919 -0.1842 -0.48624 C -0.26632 -0.46844 -0.31458 -0.44 -0.31458 -0.4067 C -0.31458 -0.3889 -0.30035 -0.37086 -0.27465 -0.35537 C -0.21562 -0.32185 -0.09913 -0.29919 0.03333 -0.29641 C 0.18906 -0.29133 0.31719 -0.31976 0.31719 -0.3526 C 0.31997 -0.3889 0.19253 -0.41965 0.03663 -0.42497 C -0.04253 -0.42497 -0.11337 -0.41965 -0.16736 -0.40924 C -0.23819 -0.39144 -0.28333 -0.36346 -0.28333 -0.33479 C -0.28333 -0.31976 -0.26927 -0.30404 -0.2467 -0.28855 C -0.19253 -0.26057 -0.0908 -0.23745 0.03125 -0.23514 C 0.17292 -0.2326 0.28611 -0.25803 0.28611 -0.28855 C 0.28906 -0.31976 0.17552 -0.34774 0.03333 -0.35052 C -0.03698 -0.3526 -0.10208 -0.34774 -0.15035 -0.33757 C -0.21562 -0.32185 -0.25208 -0.29919 -0.25208 -0.27121 C -0.25208 -0.25803 -0.2408 -0.243 -0.22118 -0.23005 C -0.17292 -0.20393 -0.07951 -0.18358 0.0283 -0.18127 C 0.15573 -0.18127 0.25764 -0.20185 0.25764 -0.23005 C 0.25764 -0.25803 0.15868 -0.28393 0.03125 -0.28647 C -0.03125 -0.28647 -0.0908 -0.28092 -0.13299 -0.27352 C -0.19253 -0.26057 -0.22691 -0.23745 -0.22951 -0.21433 C -0.22951 -0.20185 -0.21562 -0.1889 -0.19844 -0.17849 C -0.15608 -0.15283 -0.07083 -0.13479 0.02535 -0.13479 C 0.13854 -0.13225 0.23247 -0.15005 0.23247 -0.17595 C 0.23507 -0.20185 0.14167 -0.22474 0.0283 -0.22728 C -0.0283 -0.22728 -0.08247 -0.22474 -0.1191 -0.21433 C -0.17292 -0.20393 -0.20382 -0.18358 -0.20382 -0.163 C -0.20382 -0.15005 -0.19549 -0.13988 -0.17865 -0.12948 C -0.13889 -0.10659 -0.0651 -0.09133 0.02257 -0.08855 C 0.12726 -0.08855 0.20938 -0.10404 0.20938 -0.12739 C 0.21215 -0.15005 0.13003 -0.17109 0.02535 -0.17317 C -0.02569 -0.17317 -0.07083 -0.17109 -0.10503 -0.163 C -0.1533 -0.15283 -0.18125 -0.13479 -0.18125 -0.11445 C -0.18125 -0.10404 -0.17292 -0.09618 -0.15868 -0.08601 C -0.12465 -0.06566 -0.05677 -0.05317 0.02257 -0.0504 C 0.11597 -0.04763 0.18906 -0.06335 0.18906 -0.08601 C 0.18906 -0.10404 0.11875 -0.12462 0.02535 -0.12462 C -0.02292 -0.12739 -0.0651 -0.12208 -0.09653 -0.11699 C -0.13889 -0.10659 -0.16458 -0.09133 -0.16458 -0.07352 C -0.16458 -0.06335 -0.15608 -0.05526 -0.14167 -0.04763 C -0.11042 -0.02982 -0.04826 -0.01687 0.01997 -0.01433 C 0.10469 -0.01156 0.17292 -0.02728 0.17292 -0.04485 C 0.17292 -0.06566 0.10469 -0.08138 0.02257 -0.0837 C -0.01701 -0.0837 -0.05677 -0.08138 -0.08524 -0.07352 C -0.12465 -0.06566 -0.1474 -0.05317 -0.1474 -0.03491 C -0.1474 -0.02728 -0.13889 -0.01965 -0.1276 -0.01156 C -0.09913 0.00347 -0.04549 0.01642 0.01997 0.01642 C 0.0934 0.01919 0.15573 0.00625 0.15573 -0.01156 C 0.15573 -0.02728 0.09618 -0.043 0.01997 -0.043 C -0.01441 -0.04485 -0.05087 -0.043 -0.07639 -0.03745 C -0.11042 -0.02728 -0.13038 -0.01433 -0.13038 -0.00138 C -0.13038 0.00625 -0.12465 0.01388 -0.11337 0.01919 C -0.08785 0.03399 -0.03958 0.04463 0.01997 0.04717 C 0.08785 0.04717 0.14167 0.03399 0.14167 0.02128 C 0.14167 0.00625 0.08785 -0.00948 0.01997 -0.00948 C -0.01441 -0.00948 -0.04549 -0.00693 -0.0651 -0.00138 C -0.09913 0.00347 -0.11632 0.01642 -0.11632 0.02937 C -0.11632 0.03399 -0.11042 0.04232 -0.10208 0.04717 C -0.07951 0.06289 -0.0342 0.07006 0.01701 0.0733 C 0.07951 0.0733 0.12726 0.06289 0.12726 0.04995 C 0.12726 0.03399 0.07951 0.02405 0.01997 0.02128 C -0.01163 0.02128 -0.03958 0.02405 -0.05955 0.02937 C -0.08785 0.03399 -0.10503 0.04463 -0.10503 0.05735 C -0.10503 0.06289 -0.09913 0.06775 -0.0908 0.0733 " pathEditMode="relative" rAng="0" ptsTypes="fffffffffffffffffffffffffffffffffffffffffffffffffffffffffffffffffff">
                                      <p:cBhvr>
                                        <p:cTn id="6" dur="2000" fill="hold"/>
                                        <p:tgtEl>
                                          <p:spTgt spid="32770"/>
                                        </p:tgtEl>
                                        <p:attrNameLst>
                                          <p:attrName>ppt_x</p:attrName>
                                          <p:attrName>ppt_y</p:attrName>
                                        </p:attrNameLst>
                                      </p:cBhvr>
                                      <p:rCtr x="35100" y="27100"/>
                                    </p:animMotion>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908" fill="hold"/>
                                        <p:tgtEl>
                                          <p:spTgt spid="3277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32771"/>
                </p:tgtEl>
              </p:cMediaNode>
            </p:audio>
          </p:childTnLst>
        </p:cTn>
      </p:par>
    </p:tnLst>
    <p:bldLst>
      <p:bldP spid="327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685800"/>
            <a:ext cx="8229600" cy="1219200"/>
          </a:xfrm>
        </p:spPr>
        <p:txBody>
          <a:bodyPr/>
          <a:lstStyle/>
          <a:p>
            <a:pPr eaLnBrk="1" hangingPunct="1"/>
            <a:r>
              <a:rPr lang="en-US" sz="4000" smtClean="0"/>
              <a:t>Who’s really here?</a:t>
            </a:r>
            <a:br>
              <a:rPr lang="en-US" sz="4000" smtClean="0"/>
            </a:br>
            <a:r>
              <a:rPr lang="en-US" sz="4000" smtClean="0"/>
              <a:t>Quick Check…</a:t>
            </a:r>
          </a:p>
        </p:txBody>
      </p:sp>
      <p:sp>
        <p:nvSpPr>
          <p:cNvPr id="5123" name="Rectangle 3"/>
          <p:cNvSpPr>
            <a:spLocks noGrp="1" noChangeArrowheads="1"/>
          </p:cNvSpPr>
          <p:nvPr>
            <p:ph type="body" idx="1"/>
          </p:nvPr>
        </p:nvSpPr>
        <p:spPr/>
        <p:txBody>
          <a:bodyPr/>
          <a:lstStyle/>
          <a:p>
            <a:pPr eaLnBrk="1" hangingPunct="1"/>
            <a:endParaRPr lang="en-US" smtClean="0"/>
          </a:p>
        </p:txBody>
      </p:sp>
      <p:sp>
        <p:nvSpPr>
          <p:cNvPr id="5124" name="WordArt 4"/>
          <p:cNvSpPr>
            <a:spLocks noChangeArrowheads="1" noChangeShapeType="1" noTextEdit="1"/>
          </p:cNvSpPr>
          <p:nvPr/>
        </p:nvSpPr>
        <p:spPr bwMode="auto">
          <a:xfrm>
            <a:off x="2209800" y="2743200"/>
            <a:ext cx="4414838" cy="1295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3300"/>
                </a:solidFill>
                <a:latin typeface="Arial Black"/>
              </a:rPr>
              <a:t>Attendance</a:t>
            </a:r>
          </a:p>
          <a:p>
            <a:pPr algn="ctr"/>
            <a:endParaRPr lang="en-US" sz="3600" kern="10">
              <a:ln w="9525">
                <a:solidFill>
                  <a:srgbClr val="000000"/>
                </a:solidFill>
                <a:round/>
                <a:headEnd/>
                <a:tailEnd/>
              </a:ln>
              <a:solidFill>
                <a:srgbClr val="FF3300"/>
              </a:solidFill>
              <a:latin typeface="Arial Black"/>
            </a:endParaRPr>
          </a:p>
        </p:txBody>
      </p:sp>
      <p:pic>
        <p:nvPicPr>
          <p:cNvPr id="5125" name="Picture 6" descr="Cat Raise Hand School Desk Animated Clipart&#10;&#10;"/>
          <p:cNvPicPr>
            <a:picLocks noChangeAspect="1" noChangeArrowheads="1" noCrop="1"/>
          </p:cNvPicPr>
          <p:nvPr/>
        </p:nvPicPr>
        <p:blipFill>
          <a:blip r:embed="rId2" cstate="print"/>
          <a:srcRect/>
          <a:stretch>
            <a:fillRect/>
          </a:stretch>
        </p:blipFill>
        <p:spPr bwMode="auto">
          <a:xfrm>
            <a:off x="3124200" y="3352800"/>
            <a:ext cx="2743200" cy="2743200"/>
          </a:xfrm>
          <a:prstGeom prst="rect">
            <a:avLst/>
          </a:prstGeom>
          <a:noFill/>
          <a:ln w="9525">
            <a:noFill/>
            <a:miter lim="800000"/>
            <a:headEnd/>
            <a:tailEnd/>
          </a:ln>
        </p:spPr>
      </p:pic>
      <p:sp>
        <p:nvSpPr>
          <p:cNvPr id="5126" name="Rectangle 7"/>
          <p:cNvSpPr>
            <a:spLocks noChangeArrowheads="1"/>
          </p:cNvSpPr>
          <p:nvPr/>
        </p:nvSpPr>
        <p:spPr bwMode="auto">
          <a:xfrm>
            <a:off x="4876800" y="5867400"/>
            <a:ext cx="762000" cy="609600"/>
          </a:xfrm>
          <a:prstGeom prst="rect">
            <a:avLst/>
          </a:prstGeom>
          <a:solidFill>
            <a:schemeClr val="bg1"/>
          </a:solidFill>
          <a:ln w="9525">
            <a:noFill/>
            <a:miter lim="800000"/>
            <a:headEnd/>
            <a:tailEnd/>
          </a:ln>
        </p:spPr>
        <p:txBody>
          <a:bodyPr wrap="none" anchor="ctr"/>
          <a:lstStyle/>
          <a:p>
            <a:endParaRPr lang="en-US"/>
          </a:p>
        </p:txBody>
      </p:sp>
      <p:sp>
        <p:nvSpPr>
          <p:cNvPr id="5127" name="Rectangle 8"/>
          <p:cNvSpPr>
            <a:spLocks noChangeArrowheads="1"/>
          </p:cNvSpPr>
          <p:nvPr/>
        </p:nvSpPr>
        <p:spPr bwMode="auto">
          <a:xfrm>
            <a:off x="3429000" y="5638800"/>
            <a:ext cx="762000" cy="609600"/>
          </a:xfrm>
          <a:prstGeom prst="rect">
            <a:avLst/>
          </a:prstGeom>
          <a:solidFill>
            <a:schemeClr val="bg1"/>
          </a:solidFill>
          <a:ln w="9525">
            <a:noFill/>
            <a:miter lim="800000"/>
            <a:headEnd/>
            <a:tailEnd/>
          </a:ln>
        </p:spPr>
        <p:txBody>
          <a:bodyPr wrap="none" anchor="ctr"/>
          <a:lstStyle/>
          <a:p>
            <a:endParaRPr lang="en-US"/>
          </a:p>
        </p:txBody>
      </p:sp>
      <p:sp>
        <p:nvSpPr>
          <p:cNvPr id="5128" name="Rectangle 9"/>
          <p:cNvSpPr>
            <a:spLocks noChangeArrowheads="1"/>
          </p:cNvSpPr>
          <p:nvPr/>
        </p:nvSpPr>
        <p:spPr bwMode="auto">
          <a:xfrm>
            <a:off x="3581400" y="5638800"/>
            <a:ext cx="762000" cy="228600"/>
          </a:xfrm>
          <a:prstGeom prst="rect">
            <a:avLst/>
          </a:prstGeom>
          <a:solidFill>
            <a:schemeClr val="bg1"/>
          </a:solidFill>
          <a:ln w="9525">
            <a:noFill/>
            <a:miter lim="800000"/>
            <a:headEnd/>
            <a:tailEnd/>
          </a:ln>
        </p:spPr>
        <p:txBody>
          <a:bodyPr wrap="none" anchor="ctr"/>
          <a:lstStyle/>
          <a:p>
            <a:endParaRPr lang="en-US"/>
          </a:p>
        </p:txBody>
      </p:sp>
      <p:sp>
        <p:nvSpPr>
          <p:cNvPr id="5129" name="Rectangle 10"/>
          <p:cNvSpPr>
            <a:spLocks noChangeArrowheads="1"/>
          </p:cNvSpPr>
          <p:nvPr/>
        </p:nvSpPr>
        <p:spPr bwMode="auto">
          <a:xfrm>
            <a:off x="4724400" y="6096000"/>
            <a:ext cx="762000" cy="228600"/>
          </a:xfrm>
          <a:prstGeom prst="rect">
            <a:avLst/>
          </a:prstGeom>
          <a:solidFill>
            <a:schemeClr val="bg1"/>
          </a:solidFill>
          <a:ln w="9525">
            <a:noFill/>
            <a:miter lim="800000"/>
            <a:headEnd/>
            <a:tailEnd/>
          </a:ln>
        </p:spPr>
        <p:txBody>
          <a:bodyPr wrap="none" anchor="ctr"/>
          <a:lstStyle/>
          <a:p>
            <a:endParaRPr lang="en-US"/>
          </a:p>
        </p:txBody>
      </p:sp>
      <p:sp>
        <p:nvSpPr>
          <p:cNvPr id="5130" name="Rectangle 11"/>
          <p:cNvSpPr>
            <a:spLocks noChangeArrowheads="1"/>
          </p:cNvSpPr>
          <p:nvPr/>
        </p:nvSpPr>
        <p:spPr bwMode="auto">
          <a:xfrm>
            <a:off x="4572000" y="5943600"/>
            <a:ext cx="762000" cy="228600"/>
          </a:xfrm>
          <a:prstGeom prst="rect">
            <a:avLst/>
          </a:prstGeom>
          <a:solidFill>
            <a:schemeClr val="bg1"/>
          </a:solidFill>
          <a:ln w="9525">
            <a:noFill/>
            <a:miter lim="800000"/>
            <a:headEnd/>
            <a:tailEnd/>
          </a:ln>
        </p:spPr>
        <p:txBody>
          <a:bodyPr wrap="none" anchor="ctr"/>
          <a:lstStyle/>
          <a:p>
            <a:endParaRPr lang="en-US"/>
          </a:p>
        </p:txBody>
      </p:sp>
      <p:sp>
        <p:nvSpPr>
          <p:cNvPr id="5131" name="Rectangle 12"/>
          <p:cNvSpPr>
            <a:spLocks noChangeArrowheads="1"/>
          </p:cNvSpPr>
          <p:nvPr/>
        </p:nvSpPr>
        <p:spPr bwMode="auto">
          <a:xfrm>
            <a:off x="3733800" y="6096000"/>
            <a:ext cx="762000" cy="228600"/>
          </a:xfrm>
          <a:prstGeom prst="rect">
            <a:avLst/>
          </a:prstGeom>
          <a:solidFill>
            <a:schemeClr val="bg1"/>
          </a:solidFill>
          <a:ln w="9525">
            <a:noFill/>
            <a:miter lim="800000"/>
            <a:headEnd/>
            <a:tailEnd/>
          </a:ln>
        </p:spPr>
        <p:txBody>
          <a:bodyPr wrap="none" anchor="ctr"/>
          <a:lstStyle/>
          <a:p>
            <a:endParaRPr lang="en-US"/>
          </a:p>
        </p:txBody>
      </p:sp>
      <p:sp>
        <p:nvSpPr>
          <p:cNvPr id="15" name="Cloud Callout 14"/>
          <p:cNvSpPr/>
          <p:nvPr/>
        </p:nvSpPr>
        <p:spPr>
          <a:xfrm>
            <a:off x="685800" y="3200400"/>
            <a:ext cx="2209800" cy="2209800"/>
          </a:xfrm>
          <a:prstGeom prst="cloudCallout">
            <a:avLst>
              <a:gd name="adj1" fmla="val 65745"/>
              <a:gd name="adj2" fmla="val 6337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Hope these folks keep working on their files!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2"/>
          <p:cNvSpPr>
            <a:spLocks noChangeArrowheads="1" noChangeShapeType="1" noTextEdit="1"/>
          </p:cNvSpPr>
          <p:nvPr/>
        </p:nvSpPr>
        <p:spPr bwMode="auto">
          <a:xfrm>
            <a:off x="1371600" y="990600"/>
            <a:ext cx="6629400" cy="4648200"/>
          </a:xfrm>
          <a:prstGeom prst="rect">
            <a:avLst/>
          </a:prstGeom>
        </p:spPr>
        <p:txBody>
          <a:bodyPr wrap="none" fromWordArt="1">
            <a:prstTxWarp prst="textPlain">
              <a:avLst>
                <a:gd name="adj" fmla="val 50000"/>
              </a:avLst>
            </a:prstTxWarp>
          </a:bodyPr>
          <a:lstStyle/>
          <a:p>
            <a:pPr algn="ctr"/>
            <a:r>
              <a:rPr lang="en-US" sz="3600" kern="10">
                <a:ln w="31750">
                  <a:solidFill>
                    <a:srgbClr val="000000"/>
                  </a:solidFill>
                  <a:round/>
                  <a:headEnd/>
                  <a:tailEnd/>
                </a:ln>
                <a:gradFill rotWithShape="1">
                  <a:gsLst>
                    <a:gs pos="0">
                      <a:srgbClr val="A603AB"/>
                    </a:gs>
                    <a:gs pos="10501">
                      <a:srgbClr val="0819FB"/>
                    </a:gs>
                    <a:gs pos="17501">
                      <a:srgbClr val="1A8D48"/>
                    </a:gs>
                    <a:gs pos="26000">
                      <a:srgbClr val="FFFF00"/>
                    </a:gs>
                    <a:gs pos="36500">
                      <a:srgbClr val="EE3F17"/>
                    </a:gs>
                    <a:gs pos="44000">
                      <a:srgbClr val="E81766"/>
                    </a:gs>
                    <a:gs pos="50000">
                      <a:srgbClr val="A603AB"/>
                    </a:gs>
                    <a:gs pos="56000">
                      <a:srgbClr val="E81766"/>
                    </a:gs>
                    <a:gs pos="63500">
                      <a:srgbClr val="EE3F17"/>
                    </a:gs>
                    <a:gs pos="74000">
                      <a:srgbClr val="FFFF00"/>
                    </a:gs>
                    <a:gs pos="82500">
                      <a:srgbClr val="1A8D48"/>
                    </a:gs>
                    <a:gs pos="89500">
                      <a:srgbClr val="0819FB"/>
                    </a:gs>
                    <a:gs pos="100000">
                      <a:srgbClr val="A603AB"/>
                    </a:gs>
                  </a:gsLst>
                  <a:lin ang="18900000" scaled="1"/>
                </a:gradFill>
                <a:latin typeface="Arial Black"/>
              </a:rPr>
              <a:t>Facts VS Fiction</a:t>
            </a:r>
          </a:p>
        </p:txBody>
      </p:sp>
      <p:pic>
        <p:nvPicPr>
          <p:cNvPr id="32771" name="Picture 3">
            <a:hlinkClick r:id="" action="ppaction://media"/>
          </p:cNvPr>
          <p:cNvPicPr>
            <a:picLocks noRot="1" noChangeAspect="1" noChangeArrowheads="1"/>
          </p:cNvPicPr>
          <p:nvPr>
            <a:wavAudioFile r:embed="rId1" name="MS900069552[1].wav"/>
          </p:nvPr>
        </p:nvPicPr>
        <p:blipFill>
          <a:blip r:embed="rId3" cstate="print"/>
          <a:srcRect/>
          <a:stretch>
            <a:fillRect/>
          </a:stretch>
        </p:blipFill>
        <p:spPr bwMode="auto">
          <a:xfrm>
            <a:off x="533400" y="6096000"/>
            <a:ext cx="304800" cy="304800"/>
          </a:xfrm>
          <a:prstGeom prst="rect">
            <a:avLst/>
          </a:prstGeom>
          <a:noFill/>
        </p:spPr>
      </p:pic>
      <p:sp>
        <p:nvSpPr>
          <p:cNvPr id="32772" name="Rectangle 4"/>
          <p:cNvSpPr>
            <a:spLocks noChangeArrowheads="1"/>
          </p:cNvSpPr>
          <p:nvPr/>
        </p:nvSpPr>
        <p:spPr bwMode="auto">
          <a:xfrm>
            <a:off x="457200" y="5943600"/>
            <a:ext cx="609600" cy="6096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path" presetSubtype="0" accel="50000" decel="50000" fill="hold" grpId="0" nodeType="clickEffect">
                                  <p:stCondLst>
                                    <p:cond delay="0"/>
                                  </p:stCondLst>
                                  <p:childTnLst>
                                    <p:animMotion origin="layout" path="M -0.35139 -0.48624 C -0.35417 -0.42219 -0.18125 -0.36554 0.03663 -0.36346 C 0.20938 -0.35791 0.35104 -0.3889 0.35417 -0.42751 C 0.35417 -0.46589 0.2151 -0.50173 0.03958 -0.50381 C -0.04826 -0.50381 -0.1276 -0.49919 -0.1842 -0.48624 C -0.26632 -0.46844 -0.31458 -0.44 -0.31458 -0.4067 C -0.31458 -0.3889 -0.30035 -0.37086 -0.27465 -0.35537 C -0.21562 -0.32185 -0.09913 -0.29919 0.03333 -0.29641 C 0.18906 -0.29133 0.31719 -0.31976 0.31719 -0.3526 C 0.31997 -0.3889 0.19253 -0.41965 0.03663 -0.42497 C -0.04253 -0.42497 -0.11337 -0.41965 -0.16736 -0.40924 C -0.23819 -0.39144 -0.28333 -0.36346 -0.28333 -0.33479 C -0.28333 -0.31976 -0.26927 -0.30404 -0.2467 -0.28855 C -0.19253 -0.26057 -0.0908 -0.23745 0.03125 -0.23514 C 0.17292 -0.2326 0.28611 -0.25803 0.28611 -0.28855 C 0.28906 -0.31976 0.17552 -0.34774 0.03333 -0.35052 C -0.03698 -0.3526 -0.10208 -0.34774 -0.15035 -0.33757 C -0.21562 -0.32185 -0.25208 -0.29919 -0.25208 -0.27121 C -0.25208 -0.25803 -0.2408 -0.243 -0.22118 -0.23005 C -0.17292 -0.20393 -0.07951 -0.18358 0.0283 -0.18127 C 0.15573 -0.18127 0.25764 -0.20185 0.25764 -0.23005 C 0.25764 -0.25803 0.15868 -0.28393 0.03125 -0.28647 C -0.03125 -0.28647 -0.0908 -0.28092 -0.13299 -0.27352 C -0.19253 -0.26057 -0.22691 -0.23745 -0.22951 -0.21433 C -0.22951 -0.20185 -0.21562 -0.1889 -0.19844 -0.17849 C -0.15608 -0.15283 -0.07083 -0.13479 0.02535 -0.13479 C 0.13854 -0.13225 0.23247 -0.15005 0.23247 -0.17595 C 0.23507 -0.20185 0.14167 -0.22474 0.0283 -0.22728 C -0.0283 -0.22728 -0.08247 -0.22474 -0.1191 -0.21433 C -0.17292 -0.20393 -0.20382 -0.18358 -0.20382 -0.163 C -0.20382 -0.15005 -0.19549 -0.13988 -0.17865 -0.12948 C -0.13889 -0.10659 -0.0651 -0.09133 0.02257 -0.08855 C 0.12726 -0.08855 0.20938 -0.10404 0.20938 -0.12739 C 0.21215 -0.15005 0.13003 -0.17109 0.02535 -0.17317 C -0.02569 -0.17317 -0.07083 -0.17109 -0.10503 -0.163 C -0.1533 -0.15283 -0.18125 -0.13479 -0.18125 -0.11445 C -0.18125 -0.10404 -0.17292 -0.09618 -0.15868 -0.08601 C -0.12465 -0.06566 -0.05677 -0.05317 0.02257 -0.0504 C 0.11597 -0.04763 0.18906 -0.06335 0.18906 -0.08601 C 0.18906 -0.10404 0.11875 -0.12462 0.02535 -0.12462 C -0.02292 -0.12739 -0.0651 -0.12208 -0.09653 -0.11699 C -0.13889 -0.10659 -0.16458 -0.09133 -0.16458 -0.07352 C -0.16458 -0.06335 -0.15608 -0.05526 -0.14167 -0.04763 C -0.11042 -0.02982 -0.04826 -0.01687 0.01997 -0.01433 C 0.10469 -0.01156 0.17292 -0.02728 0.17292 -0.04485 C 0.17292 -0.06566 0.10469 -0.08138 0.02257 -0.0837 C -0.01701 -0.0837 -0.05677 -0.08138 -0.08524 -0.07352 C -0.12465 -0.06566 -0.1474 -0.05317 -0.1474 -0.03491 C -0.1474 -0.02728 -0.13889 -0.01965 -0.1276 -0.01156 C -0.09913 0.00347 -0.04549 0.01642 0.01997 0.01642 C 0.0934 0.01919 0.15573 0.00625 0.15573 -0.01156 C 0.15573 -0.02728 0.09618 -0.043 0.01997 -0.043 C -0.01441 -0.04485 -0.05087 -0.043 -0.07639 -0.03745 C -0.11042 -0.02728 -0.13038 -0.01433 -0.13038 -0.00138 C -0.13038 0.00625 -0.12465 0.01388 -0.11337 0.01919 C -0.08785 0.03399 -0.03958 0.04463 0.01997 0.04717 C 0.08785 0.04717 0.14167 0.03399 0.14167 0.02128 C 0.14167 0.00625 0.08785 -0.00948 0.01997 -0.00948 C -0.01441 -0.00948 -0.04549 -0.00693 -0.0651 -0.00138 C -0.09913 0.00347 -0.11632 0.01642 -0.11632 0.02937 C -0.11632 0.03399 -0.11042 0.04232 -0.10208 0.04717 C -0.07951 0.06289 -0.0342 0.07006 0.01701 0.0733 C 0.07951 0.0733 0.12726 0.06289 0.12726 0.04995 C 0.12726 0.03399 0.07951 0.02405 0.01997 0.02128 C -0.01163 0.02128 -0.03958 0.02405 -0.05955 0.02937 C -0.08785 0.03399 -0.10503 0.04463 -0.10503 0.05735 C -0.10503 0.06289 -0.09913 0.06775 -0.0908 0.0733 " pathEditMode="relative" rAng="0" ptsTypes="fffffffffffffffffffffffffffffffffffffffffffffffffffffffffffffffffff">
                                      <p:cBhvr>
                                        <p:cTn id="6" dur="2000" fill="hold"/>
                                        <p:tgtEl>
                                          <p:spTgt spid="32770"/>
                                        </p:tgtEl>
                                        <p:attrNameLst>
                                          <p:attrName>ppt_x</p:attrName>
                                          <p:attrName>ppt_y</p:attrName>
                                        </p:attrNameLst>
                                      </p:cBhvr>
                                      <p:rCtr x="35100" y="27100"/>
                                    </p:animMotion>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908" fill="hold"/>
                                        <p:tgtEl>
                                          <p:spTgt spid="3277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32771"/>
                </p:tgtEl>
              </p:cMediaNode>
            </p:audio>
          </p:childTnLst>
        </p:cTn>
      </p:par>
    </p:tnLst>
    <p:bldLst>
      <p:bldP spid="3277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5 Term </a:t>
            </a:r>
            <a:r>
              <a:rPr lang="en-US" dirty="0" err="1" smtClean="0"/>
              <a:t>Vocab</a:t>
            </a:r>
            <a:r>
              <a:rPr lang="en-US" dirty="0" smtClean="0"/>
              <a:t> Words</a:t>
            </a:r>
            <a:endParaRPr lang="en-US" dirty="0"/>
          </a:p>
        </p:txBody>
      </p:sp>
      <p:sp>
        <p:nvSpPr>
          <p:cNvPr id="4" name="Content Placeholder 3"/>
          <p:cNvSpPr>
            <a:spLocks noGrp="1"/>
          </p:cNvSpPr>
          <p:nvPr>
            <p:ph idx="1"/>
          </p:nvPr>
        </p:nvSpPr>
        <p:spPr/>
        <p:txBody>
          <a:bodyPr/>
          <a:lstStyle/>
          <a:p>
            <a:pPr marL="457200" indent="-457200">
              <a:buFont typeface="+mj-lt"/>
              <a:buAutoNum type="arabicPeriod"/>
            </a:pPr>
            <a:r>
              <a:rPr lang="en-US" sz="2800" b="1" dirty="0" smtClean="0"/>
              <a:t>Objective</a:t>
            </a:r>
          </a:p>
          <a:p>
            <a:pPr marL="457200" indent="-457200">
              <a:buFont typeface="+mj-lt"/>
              <a:buAutoNum type="arabicPeriod"/>
            </a:pPr>
            <a:r>
              <a:rPr lang="en-US" sz="2800" b="1" dirty="0" smtClean="0"/>
              <a:t>Optimistic; optimism</a:t>
            </a:r>
          </a:p>
          <a:p>
            <a:pPr marL="457200" indent="-457200">
              <a:buFont typeface="+mj-lt"/>
              <a:buAutoNum type="arabicPeriod"/>
            </a:pPr>
            <a:r>
              <a:rPr lang="en-US" sz="2800" b="1" dirty="0" smtClean="0"/>
              <a:t>Perspective</a:t>
            </a:r>
          </a:p>
          <a:p>
            <a:pPr marL="457200" indent="-457200">
              <a:buFont typeface="+mj-lt"/>
              <a:buAutoNum type="arabicPeriod"/>
            </a:pPr>
            <a:r>
              <a:rPr lang="en-US" sz="2800" b="1" dirty="0" smtClean="0"/>
              <a:t>Persuade</a:t>
            </a:r>
          </a:p>
          <a:p>
            <a:pPr marL="457200" indent="-457200">
              <a:buFont typeface="+mj-lt"/>
              <a:buAutoNum type="arabicPeriod"/>
            </a:pPr>
            <a:r>
              <a:rPr lang="en-US" sz="2800" b="1" dirty="0" smtClean="0"/>
              <a:t>Persuasive</a:t>
            </a:r>
          </a:p>
          <a:p>
            <a:pPr marL="457200" indent="-457200">
              <a:buFont typeface="+mj-lt"/>
              <a:buAutoNum type="arabicPeriod"/>
            </a:pPr>
            <a:r>
              <a:rPr lang="en-US" sz="2800" b="1" dirty="0" smtClean="0"/>
              <a:t>Pessimistic, pessimism</a:t>
            </a:r>
          </a:p>
          <a:p>
            <a:pPr marL="457200" indent="-457200">
              <a:buFont typeface="+mj-lt"/>
              <a:buAutoNum type="arabicPeriod"/>
            </a:pPr>
            <a:r>
              <a:rPr lang="en-US" sz="2800" b="1" dirty="0" smtClean="0"/>
              <a:t>Retrospect</a:t>
            </a:r>
          </a:p>
          <a:p>
            <a:pPr marL="457200" indent="-457200">
              <a:buFont typeface="+mj-lt"/>
              <a:buAutoNum type="arabicPeriod"/>
            </a:pPr>
            <a:r>
              <a:rPr lang="en-US" sz="2800" b="1" dirty="0" smtClean="0"/>
              <a:t>Subjective</a:t>
            </a:r>
          </a:p>
          <a:p>
            <a:pPr marL="457200" indent="-457200">
              <a:buFont typeface="+mj-lt"/>
              <a:buAutoNum type="arabicPeriod"/>
            </a:pPr>
            <a:r>
              <a:rPr lang="en-US" sz="2800" b="1" dirty="0" smtClean="0"/>
              <a:t>Sympathy</a:t>
            </a:r>
          </a:p>
          <a:p>
            <a:pPr marL="457200" indent="-457200">
              <a:buFont typeface="+mj-lt"/>
              <a:buAutoNum type="arabicPeriod"/>
            </a:pPr>
            <a:r>
              <a:rPr lang="en-US" sz="2800" b="1" dirty="0" err="1" smtClean="0"/>
              <a:t>Transistion</a:t>
            </a:r>
            <a:endParaRPr lang="en-US" sz="2800" b="1" dirty="0" smtClean="0"/>
          </a:p>
          <a:p>
            <a:pPr marL="457200" indent="-457200">
              <a:buFont typeface="+mj-lt"/>
              <a:buAutoNum type="arabicPeriod"/>
            </a:pPr>
            <a:r>
              <a:rPr lang="en-US" sz="2800" b="1" dirty="0" smtClean="0"/>
              <a:t>Word Choice</a:t>
            </a:r>
          </a:p>
          <a:p>
            <a:endParaRPr lang="en-US" dirty="0" smtClean="0"/>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Day 2 Part 2 of </a:t>
            </a:r>
            <a:r>
              <a:rPr lang="en-US" dirty="0"/>
              <a:t>School Lesson</a:t>
            </a:r>
          </a:p>
        </p:txBody>
      </p:sp>
      <p:sp>
        <p:nvSpPr>
          <p:cNvPr id="2051" name="Rectangle 3"/>
          <p:cNvSpPr>
            <a:spLocks noGrp="1" noChangeArrowheads="1"/>
          </p:cNvSpPr>
          <p:nvPr>
            <p:ph type="subTitle" idx="1"/>
          </p:nvPr>
        </p:nvSpPr>
        <p:spPr/>
        <p:txBody>
          <a:bodyPr/>
          <a:lstStyle/>
          <a:p>
            <a:r>
              <a:rPr lang="en-US"/>
              <a:t>Found in lesson plan folder on computer</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81000" y="381000"/>
            <a:ext cx="8229600" cy="1600200"/>
          </a:xfrm>
          <a:solidFill>
            <a:schemeClr val="bg1">
              <a:alpha val="41176"/>
            </a:schemeClr>
          </a:solidFill>
        </p:spPr>
        <p:txBody>
          <a:bodyPr/>
          <a:lstStyle/>
          <a:p>
            <a:pPr algn="l" eaLnBrk="1" hangingPunct="1"/>
            <a:r>
              <a:rPr lang="en-US" sz="2400" dirty="0" smtClean="0"/>
              <a:t>Greetings!</a:t>
            </a:r>
            <a:br>
              <a:rPr lang="en-US" sz="2400" dirty="0" smtClean="0"/>
            </a:br>
            <a:r>
              <a:rPr lang="en-US" sz="2400" dirty="0" smtClean="0"/>
              <a:t>Eventually, you’ll be expected to record the agenda in your student planner, but for now…</a:t>
            </a:r>
            <a:r>
              <a:rPr lang="en-US" sz="2000" dirty="0" smtClean="0"/>
              <a:t/>
            </a:r>
            <a:br>
              <a:rPr lang="en-US" sz="2000" dirty="0" smtClean="0"/>
            </a:br>
            <a:r>
              <a:rPr lang="en-US" sz="2000" dirty="0" smtClean="0"/>
              <a:t/>
            </a:r>
            <a:br>
              <a:rPr lang="en-US" sz="2000" dirty="0" smtClean="0"/>
            </a:br>
            <a:r>
              <a:rPr lang="en-US" sz="2000" b="1" i="1" dirty="0" smtClean="0">
                <a:solidFill>
                  <a:schemeClr val="hlink"/>
                </a:solidFill>
              </a:rPr>
              <a:t>Also, take out a sheet of lined paper.</a:t>
            </a:r>
          </a:p>
        </p:txBody>
      </p:sp>
      <p:pic>
        <p:nvPicPr>
          <p:cNvPr id="3075" name="Picture 6" descr="4938788"/>
          <p:cNvPicPr>
            <a:picLocks noChangeAspect="1" noChangeArrowheads="1" noCrop="1"/>
          </p:cNvPicPr>
          <p:nvPr/>
        </p:nvPicPr>
        <p:blipFill>
          <a:blip r:embed="rId2" cstate="print"/>
          <a:srcRect/>
          <a:stretch>
            <a:fillRect/>
          </a:stretch>
        </p:blipFill>
        <p:spPr bwMode="auto">
          <a:xfrm>
            <a:off x="0" y="2895600"/>
            <a:ext cx="1905000" cy="3733800"/>
          </a:xfrm>
          <a:prstGeom prst="rect">
            <a:avLst/>
          </a:prstGeom>
          <a:noFill/>
          <a:ln w="9525">
            <a:noFill/>
            <a:miter lim="800000"/>
            <a:headEnd/>
            <a:tailEnd/>
          </a:ln>
        </p:spPr>
      </p:pic>
      <p:sp>
        <p:nvSpPr>
          <p:cNvPr id="3076" name="Freeform 7"/>
          <p:cNvSpPr>
            <a:spLocks/>
          </p:cNvSpPr>
          <p:nvPr/>
        </p:nvSpPr>
        <p:spPr bwMode="auto">
          <a:xfrm>
            <a:off x="0" y="2971800"/>
            <a:ext cx="808038" cy="2349500"/>
          </a:xfrm>
          <a:custGeom>
            <a:avLst/>
            <a:gdLst>
              <a:gd name="T0" fmla="*/ 108367603 w 509"/>
              <a:gd name="T1" fmla="*/ 2147483647 h 1804"/>
              <a:gd name="T2" fmla="*/ 297378649 w 509"/>
              <a:gd name="T3" fmla="*/ 2147483647 h 1804"/>
              <a:gd name="T4" fmla="*/ 378023680 w 509"/>
              <a:gd name="T5" fmla="*/ 2147483647 h 1804"/>
              <a:gd name="T6" fmla="*/ 645160443 w 509"/>
              <a:gd name="T7" fmla="*/ 2147483647 h 1804"/>
              <a:gd name="T8" fmla="*/ 887095733 w 509"/>
              <a:gd name="T9" fmla="*/ 2147483647 h 1804"/>
              <a:gd name="T10" fmla="*/ 967740764 w 509"/>
              <a:gd name="T11" fmla="*/ 2015089676 h 1804"/>
              <a:gd name="T12" fmla="*/ 1076108317 w 509"/>
              <a:gd name="T13" fmla="*/ 1870911944 h 1804"/>
              <a:gd name="T14" fmla="*/ 1156753348 w 509"/>
              <a:gd name="T15" fmla="*/ 1670760385 h 1804"/>
              <a:gd name="T16" fmla="*/ 1209675855 w 509"/>
              <a:gd name="T17" fmla="*/ 1616482261 h 1804"/>
              <a:gd name="T18" fmla="*/ 1237398378 w 509"/>
              <a:gd name="T19" fmla="*/ 1562202835 h 1804"/>
              <a:gd name="T20" fmla="*/ 1209675855 w 509"/>
              <a:gd name="T21" fmla="*/ 42405608 h 1804"/>
              <a:gd name="T22" fmla="*/ 1023184222 w 509"/>
              <a:gd name="T23" fmla="*/ 61063561 h 1804"/>
              <a:gd name="T24" fmla="*/ 834173225 w 509"/>
              <a:gd name="T25" fmla="*/ 188279114 h 1804"/>
              <a:gd name="T26" fmla="*/ 725805473 w 509"/>
              <a:gd name="T27" fmla="*/ 332455544 h 1804"/>
              <a:gd name="T28" fmla="*/ 564515412 w 509"/>
              <a:gd name="T29" fmla="*/ 585189605 h 1804"/>
              <a:gd name="T30" fmla="*/ 297378649 w 509"/>
              <a:gd name="T31" fmla="*/ 1562202835 h 1804"/>
              <a:gd name="T32" fmla="*/ 189012634 w 509"/>
              <a:gd name="T33" fmla="*/ 2147483647 h 1804"/>
              <a:gd name="T34" fmla="*/ 136088539 w 509"/>
              <a:gd name="T35" fmla="*/ 2147483647 h 1804"/>
              <a:gd name="T36" fmla="*/ 0 w 509"/>
              <a:gd name="T37" fmla="*/ 2147483647 h 1804"/>
              <a:gd name="T38" fmla="*/ 27722535 w 509"/>
              <a:gd name="T39" fmla="*/ 2147483647 h 1804"/>
              <a:gd name="T40" fmla="*/ 108367603 w 509"/>
              <a:gd name="T41" fmla="*/ 2147483647 h 18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9"/>
              <a:gd name="T64" fmla="*/ 0 h 1804"/>
              <a:gd name="T65" fmla="*/ 509 w 509"/>
              <a:gd name="T66" fmla="*/ 1804 h 18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9" h="1804">
                <a:moveTo>
                  <a:pt x="43" y="1775"/>
                </a:moveTo>
                <a:cubicBezTo>
                  <a:pt x="68" y="1757"/>
                  <a:pt x="93" y="1739"/>
                  <a:pt x="118" y="1721"/>
                </a:cubicBezTo>
                <a:cubicBezTo>
                  <a:pt x="128" y="1714"/>
                  <a:pt x="150" y="1700"/>
                  <a:pt x="150" y="1700"/>
                </a:cubicBezTo>
                <a:cubicBezTo>
                  <a:pt x="193" y="1635"/>
                  <a:pt x="222" y="1566"/>
                  <a:pt x="256" y="1497"/>
                </a:cubicBezTo>
                <a:cubicBezTo>
                  <a:pt x="272" y="1419"/>
                  <a:pt x="317" y="1345"/>
                  <a:pt x="352" y="1273"/>
                </a:cubicBezTo>
                <a:cubicBezTo>
                  <a:pt x="365" y="1246"/>
                  <a:pt x="371" y="1215"/>
                  <a:pt x="384" y="1188"/>
                </a:cubicBezTo>
                <a:cubicBezTo>
                  <a:pt x="420" y="1115"/>
                  <a:pt x="410" y="1160"/>
                  <a:pt x="427" y="1103"/>
                </a:cubicBezTo>
                <a:cubicBezTo>
                  <a:pt x="438" y="1066"/>
                  <a:pt x="444" y="1021"/>
                  <a:pt x="459" y="985"/>
                </a:cubicBezTo>
                <a:cubicBezTo>
                  <a:pt x="464" y="973"/>
                  <a:pt x="474" y="964"/>
                  <a:pt x="480" y="953"/>
                </a:cubicBezTo>
                <a:cubicBezTo>
                  <a:pt x="485" y="943"/>
                  <a:pt x="487" y="932"/>
                  <a:pt x="491" y="921"/>
                </a:cubicBezTo>
                <a:cubicBezTo>
                  <a:pt x="487" y="622"/>
                  <a:pt x="509" y="322"/>
                  <a:pt x="480" y="25"/>
                </a:cubicBezTo>
                <a:cubicBezTo>
                  <a:pt x="478" y="0"/>
                  <a:pt x="430" y="29"/>
                  <a:pt x="406" y="36"/>
                </a:cubicBezTo>
                <a:cubicBezTo>
                  <a:pt x="374" y="46"/>
                  <a:pt x="346" y="84"/>
                  <a:pt x="331" y="111"/>
                </a:cubicBezTo>
                <a:cubicBezTo>
                  <a:pt x="316" y="139"/>
                  <a:pt x="288" y="196"/>
                  <a:pt x="288" y="196"/>
                </a:cubicBezTo>
                <a:cubicBezTo>
                  <a:pt x="275" y="254"/>
                  <a:pt x="251" y="293"/>
                  <a:pt x="224" y="345"/>
                </a:cubicBezTo>
                <a:cubicBezTo>
                  <a:pt x="197" y="539"/>
                  <a:pt x="148" y="728"/>
                  <a:pt x="118" y="921"/>
                </a:cubicBezTo>
                <a:cubicBezTo>
                  <a:pt x="109" y="1087"/>
                  <a:pt x="109" y="1250"/>
                  <a:pt x="75" y="1412"/>
                </a:cubicBezTo>
                <a:cubicBezTo>
                  <a:pt x="69" y="1472"/>
                  <a:pt x="70" y="1509"/>
                  <a:pt x="54" y="1561"/>
                </a:cubicBezTo>
                <a:cubicBezTo>
                  <a:pt x="39" y="1610"/>
                  <a:pt x="16" y="1642"/>
                  <a:pt x="0" y="1689"/>
                </a:cubicBezTo>
                <a:cubicBezTo>
                  <a:pt x="4" y="1707"/>
                  <a:pt x="2" y="1727"/>
                  <a:pt x="11" y="1743"/>
                </a:cubicBezTo>
                <a:cubicBezTo>
                  <a:pt x="46" y="1804"/>
                  <a:pt x="43" y="1740"/>
                  <a:pt x="43" y="1775"/>
                </a:cubicBezTo>
                <a:close/>
              </a:path>
            </a:pathLst>
          </a:custGeom>
          <a:solidFill>
            <a:schemeClr val="bg1"/>
          </a:solidFill>
          <a:ln w="9525">
            <a:noFill/>
            <a:round/>
            <a:headEnd/>
            <a:tailEnd/>
          </a:ln>
        </p:spPr>
        <p:txBody>
          <a:bodyPr/>
          <a:lstStyle/>
          <a:p>
            <a:endParaRPr lang="en-US"/>
          </a:p>
        </p:txBody>
      </p:sp>
      <p:sp>
        <p:nvSpPr>
          <p:cNvPr id="3077" name="WordArt 8"/>
          <p:cNvSpPr>
            <a:spLocks noChangeArrowheads="1" noChangeShapeType="1" noTextEdit="1"/>
          </p:cNvSpPr>
          <p:nvPr/>
        </p:nvSpPr>
        <p:spPr bwMode="auto">
          <a:xfrm>
            <a:off x="2286000" y="2286000"/>
            <a:ext cx="5791200" cy="3886200"/>
          </a:xfrm>
          <a:prstGeom prst="rect">
            <a:avLst/>
          </a:prstGeom>
        </p:spPr>
        <p:txBody>
          <a:bodyPr wrap="none" fromWordArt="1">
            <a:prstTxWarp prst="textPlain">
              <a:avLst>
                <a:gd name="adj" fmla="val 50000"/>
              </a:avLst>
            </a:prstTxWarp>
          </a:bodyPr>
          <a:lstStyle/>
          <a:p>
            <a:r>
              <a:rPr lang="en-US" kern="10" spc="-90" dirty="0" smtClean="0">
                <a:ln w="9525">
                  <a:solidFill>
                    <a:srgbClr val="000000"/>
                  </a:solidFill>
                  <a:round/>
                  <a:headEnd/>
                  <a:tailEnd/>
                </a:ln>
                <a:solidFill>
                  <a:srgbClr val="FF0000"/>
                </a:solidFill>
                <a:latin typeface="Arial Black"/>
              </a:rPr>
              <a:t>Date: _________________________</a:t>
            </a:r>
            <a:endParaRPr lang="en-US" kern="10" spc="-90" dirty="0">
              <a:ln w="9525">
                <a:solidFill>
                  <a:srgbClr val="000000"/>
                </a:solidFill>
                <a:round/>
                <a:headEnd/>
                <a:tailEnd/>
              </a:ln>
              <a:solidFill>
                <a:srgbClr val="FF0000"/>
              </a:solidFill>
              <a:latin typeface="Arial Black"/>
            </a:endParaRPr>
          </a:p>
          <a:p>
            <a:r>
              <a:rPr lang="en-US" kern="10" spc="-90" dirty="0">
                <a:ln w="9525">
                  <a:solidFill>
                    <a:srgbClr val="000000"/>
                  </a:solidFill>
                  <a:round/>
                  <a:headEnd/>
                  <a:tailEnd/>
                </a:ln>
                <a:solidFill>
                  <a:srgbClr val="FF0000"/>
                </a:solidFill>
                <a:latin typeface="Arial Black"/>
              </a:rPr>
              <a:t>~ Writing Prompt</a:t>
            </a:r>
          </a:p>
          <a:p>
            <a:r>
              <a:rPr lang="en-US" kern="10" spc="-90" dirty="0">
                <a:ln w="9525">
                  <a:solidFill>
                    <a:srgbClr val="000000"/>
                  </a:solidFill>
                  <a:round/>
                  <a:headEnd/>
                  <a:tailEnd/>
                </a:ln>
                <a:solidFill>
                  <a:srgbClr val="FF0000"/>
                </a:solidFill>
                <a:latin typeface="Arial Black"/>
              </a:rPr>
              <a:t>~ Love Letter: Parent Homework</a:t>
            </a:r>
          </a:p>
          <a:p>
            <a:r>
              <a:rPr lang="en-US" kern="10" spc="-90" dirty="0">
                <a:ln w="9525">
                  <a:solidFill>
                    <a:srgbClr val="000000"/>
                  </a:solidFill>
                  <a:round/>
                  <a:headEnd/>
                  <a:tailEnd/>
                </a:ln>
                <a:solidFill>
                  <a:srgbClr val="FF0000"/>
                </a:solidFill>
                <a:latin typeface="Arial Black"/>
              </a:rPr>
              <a:t>    Due </a:t>
            </a:r>
            <a:r>
              <a:rPr lang="en-US" kern="10" spc="-90" dirty="0" smtClean="0">
                <a:ln w="9525">
                  <a:solidFill>
                    <a:srgbClr val="000000"/>
                  </a:solidFill>
                  <a:round/>
                  <a:headEnd/>
                  <a:tailEnd/>
                </a:ln>
                <a:solidFill>
                  <a:srgbClr val="FF0000"/>
                </a:solidFill>
                <a:latin typeface="Arial Black"/>
              </a:rPr>
              <a:t>Tue 9/11/2012</a:t>
            </a:r>
            <a:endParaRPr lang="en-US" kern="10" spc="-90" dirty="0">
              <a:ln w="9525">
                <a:solidFill>
                  <a:srgbClr val="000000"/>
                </a:solidFill>
                <a:round/>
                <a:headEnd/>
                <a:tailEnd/>
              </a:ln>
              <a:solidFill>
                <a:srgbClr val="FF0000"/>
              </a:solidFill>
              <a:latin typeface="Arial Black"/>
            </a:endParaRPr>
          </a:p>
          <a:p>
            <a:r>
              <a:rPr lang="en-US" kern="10" spc="-90" dirty="0">
                <a:ln w="9525">
                  <a:solidFill>
                    <a:srgbClr val="000000"/>
                  </a:solidFill>
                  <a:round/>
                  <a:headEnd/>
                  <a:tailEnd/>
                </a:ln>
                <a:solidFill>
                  <a:srgbClr val="FF0000"/>
                </a:solidFill>
                <a:latin typeface="Arial Black"/>
              </a:rPr>
              <a:t>~ Collect early </a:t>
            </a:r>
            <a:r>
              <a:rPr lang="en-US" kern="10" spc="-90" dirty="0" smtClean="0">
                <a:ln w="9525">
                  <a:solidFill>
                    <a:srgbClr val="000000"/>
                  </a:solidFill>
                  <a:round/>
                  <a:headEnd/>
                  <a:tailEnd/>
                </a:ln>
                <a:solidFill>
                  <a:srgbClr val="FF0000"/>
                </a:solidFill>
                <a:latin typeface="Arial Black"/>
              </a:rPr>
              <a:t>Portfolios</a:t>
            </a:r>
            <a:endParaRPr lang="en-US" kern="10" spc="-90" dirty="0">
              <a:ln w="9525">
                <a:solidFill>
                  <a:srgbClr val="000000"/>
                </a:solidFill>
                <a:round/>
                <a:headEnd/>
                <a:tailEnd/>
              </a:ln>
              <a:solidFill>
                <a:srgbClr val="FF0000"/>
              </a:solidFill>
              <a:latin typeface="Arial Black"/>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4938788"/>
          <p:cNvPicPr>
            <a:picLocks noChangeAspect="1" noChangeArrowheads="1" noCrop="1"/>
          </p:cNvPicPr>
          <p:nvPr/>
        </p:nvPicPr>
        <p:blipFill>
          <a:blip r:embed="rId2" cstate="print"/>
          <a:srcRect/>
          <a:stretch>
            <a:fillRect/>
          </a:stretch>
        </p:blipFill>
        <p:spPr bwMode="auto">
          <a:xfrm>
            <a:off x="0" y="2895600"/>
            <a:ext cx="1905000" cy="3733800"/>
          </a:xfrm>
          <a:prstGeom prst="rect">
            <a:avLst/>
          </a:prstGeom>
          <a:noFill/>
          <a:ln w="9525">
            <a:noFill/>
            <a:miter lim="800000"/>
            <a:headEnd/>
            <a:tailEnd/>
          </a:ln>
        </p:spPr>
      </p:pic>
      <p:sp>
        <p:nvSpPr>
          <p:cNvPr id="4099" name="Freeform 7"/>
          <p:cNvSpPr>
            <a:spLocks/>
          </p:cNvSpPr>
          <p:nvPr/>
        </p:nvSpPr>
        <p:spPr bwMode="auto">
          <a:xfrm>
            <a:off x="0" y="2971800"/>
            <a:ext cx="808038" cy="2349500"/>
          </a:xfrm>
          <a:custGeom>
            <a:avLst/>
            <a:gdLst>
              <a:gd name="T0" fmla="*/ 108367603 w 509"/>
              <a:gd name="T1" fmla="*/ 2147483647 h 1804"/>
              <a:gd name="T2" fmla="*/ 297378649 w 509"/>
              <a:gd name="T3" fmla="*/ 2147483647 h 1804"/>
              <a:gd name="T4" fmla="*/ 378023680 w 509"/>
              <a:gd name="T5" fmla="*/ 2147483647 h 1804"/>
              <a:gd name="T6" fmla="*/ 645160443 w 509"/>
              <a:gd name="T7" fmla="*/ 2147483647 h 1804"/>
              <a:gd name="T8" fmla="*/ 887095733 w 509"/>
              <a:gd name="T9" fmla="*/ 2147483647 h 1804"/>
              <a:gd name="T10" fmla="*/ 967740764 w 509"/>
              <a:gd name="T11" fmla="*/ 2015089676 h 1804"/>
              <a:gd name="T12" fmla="*/ 1076108317 w 509"/>
              <a:gd name="T13" fmla="*/ 1870911944 h 1804"/>
              <a:gd name="T14" fmla="*/ 1156753348 w 509"/>
              <a:gd name="T15" fmla="*/ 1670760385 h 1804"/>
              <a:gd name="T16" fmla="*/ 1209675855 w 509"/>
              <a:gd name="T17" fmla="*/ 1616482261 h 1804"/>
              <a:gd name="T18" fmla="*/ 1237398378 w 509"/>
              <a:gd name="T19" fmla="*/ 1562202835 h 1804"/>
              <a:gd name="T20" fmla="*/ 1209675855 w 509"/>
              <a:gd name="T21" fmla="*/ 42405608 h 1804"/>
              <a:gd name="T22" fmla="*/ 1023184222 w 509"/>
              <a:gd name="T23" fmla="*/ 61063561 h 1804"/>
              <a:gd name="T24" fmla="*/ 834173225 w 509"/>
              <a:gd name="T25" fmla="*/ 188279114 h 1804"/>
              <a:gd name="T26" fmla="*/ 725805473 w 509"/>
              <a:gd name="T27" fmla="*/ 332455544 h 1804"/>
              <a:gd name="T28" fmla="*/ 564515412 w 509"/>
              <a:gd name="T29" fmla="*/ 585189605 h 1804"/>
              <a:gd name="T30" fmla="*/ 297378649 w 509"/>
              <a:gd name="T31" fmla="*/ 1562202835 h 1804"/>
              <a:gd name="T32" fmla="*/ 189012634 w 509"/>
              <a:gd name="T33" fmla="*/ 2147483647 h 1804"/>
              <a:gd name="T34" fmla="*/ 136088539 w 509"/>
              <a:gd name="T35" fmla="*/ 2147483647 h 1804"/>
              <a:gd name="T36" fmla="*/ 0 w 509"/>
              <a:gd name="T37" fmla="*/ 2147483647 h 1804"/>
              <a:gd name="T38" fmla="*/ 27722535 w 509"/>
              <a:gd name="T39" fmla="*/ 2147483647 h 1804"/>
              <a:gd name="T40" fmla="*/ 108367603 w 509"/>
              <a:gd name="T41" fmla="*/ 2147483647 h 18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9"/>
              <a:gd name="T64" fmla="*/ 0 h 1804"/>
              <a:gd name="T65" fmla="*/ 509 w 509"/>
              <a:gd name="T66" fmla="*/ 1804 h 18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9" h="1804">
                <a:moveTo>
                  <a:pt x="43" y="1775"/>
                </a:moveTo>
                <a:cubicBezTo>
                  <a:pt x="68" y="1757"/>
                  <a:pt x="93" y="1739"/>
                  <a:pt x="118" y="1721"/>
                </a:cubicBezTo>
                <a:cubicBezTo>
                  <a:pt x="128" y="1714"/>
                  <a:pt x="150" y="1700"/>
                  <a:pt x="150" y="1700"/>
                </a:cubicBezTo>
                <a:cubicBezTo>
                  <a:pt x="193" y="1635"/>
                  <a:pt x="222" y="1566"/>
                  <a:pt x="256" y="1497"/>
                </a:cubicBezTo>
                <a:cubicBezTo>
                  <a:pt x="272" y="1419"/>
                  <a:pt x="317" y="1345"/>
                  <a:pt x="352" y="1273"/>
                </a:cubicBezTo>
                <a:cubicBezTo>
                  <a:pt x="365" y="1246"/>
                  <a:pt x="371" y="1215"/>
                  <a:pt x="384" y="1188"/>
                </a:cubicBezTo>
                <a:cubicBezTo>
                  <a:pt x="420" y="1115"/>
                  <a:pt x="410" y="1160"/>
                  <a:pt x="427" y="1103"/>
                </a:cubicBezTo>
                <a:cubicBezTo>
                  <a:pt x="438" y="1066"/>
                  <a:pt x="444" y="1021"/>
                  <a:pt x="459" y="985"/>
                </a:cubicBezTo>
                <a:cubicBezTo>
                  <a:pt x="464" y="973"/>
                  <a:pt x="474" y="964"/>
                  <a:pt x="480" y="953"/>
                </a:cubicBezTo>
                <a:cubicBezTo>
                  <a:pt x="485" y="943"/>
                  <a:pt x="487" y="932"/>
                  <a:pt x="491" y="921"/>
                </a:cubicBezTo>
                <a:cubicBezTo>
                  <a:pt x="487" y="622"/>
                  <a:pt x="509" y="322"/>
                  <a:pt x="480" y="25"/>
                </a:cubicBezTo>
                <a:cubicBezTo>
                  <a:pt x="478" y="0"/>
                  <a:pt x="430" y="29"/>
                  <a:pt x="406" y="36"/>
                </a:cubicBezTo>
                <a:cubicBezTo>
                  <a:pt x="374" y="46"/>
                  <a:pt x="346" y="84"/>
                  <a:pt x="331" y="111"/>
                </a:cubicBezTo>
                <a:cubicBezTo>
                  <a:pt x="316" y="139"/>
                  <a:pt x="288" y="196"/>
                  <a:pt x="288" y="196"/>
                </a:cubicBezTo>
                <a:cubicBezTo>
                  <a:pt x="275" y="254"/>
                  <a:pt x="251" y="293"/>
                  <a:pt x="224" y="345"/>
                </a:cubicBezTo>
                <a:cubicBezTo>
                  <a:pt x="197" y="539"/>
                  <a:pt x="148" y="728"/>
                  <a:pt x="118" y="921"/>
                </a:cubicBezTo>
                <a:cubicBezTo>
                  <a:pt x="109" y="1087"/>
                  <a:pt x="109" y="1250"/>
                  <a:pt x="75" y="1412"/>
                </a:cubicBezTo>
                <a:cubicBezTo>
                  <a:pt x="69" y="1472"/>
                  <a:pt x="70" y="1509"/>
                  <a:pt x="54" y="1561"/>
                </a:cubicBezTo>
                <a:cubicBezTo>
                  <a:pt x="39" y="1610"/>
                  <a:pt x="16" y="1642"/>
                  <a:pt x="0" y="1689"/>
                </a:cubicBezTo>
                <a:cubicBezTo>
                  <a:pt x="4" y="1707"/>
                  <a:pt x="2" y="1727"/>
                  <a:pt x="11" y="1743"/>
                </a:cubicBezTo>
                <a:cubicBezTo>
                  <a:pt x="46" y="1804"/>
                  <a:pt x="43" y="1740"/>
                  <a:pt x="43" y="1775"/>
                </a:cubicBezTo>
                <a:close/>
              </a:path>
            </a:pathLst>
          </a:custGeom>
          <a:solidFill>
            <a:schemeClr val="bg1"/>
          </a:solidFill>
          <a:ln w="9525">
            <a:noFill/>
            <a:round/>
            <a:headEnd/>
            <a:tailEnd/>
          </a:ln>
        </p:spPr>
        <p:txBody>
          <a:bodyPr/>
          <a:lstStyle/>
          <a:p>
            <a:endParaRPr lang="en-US"/>
          </a:p>
        </p:txBody>
      </p:sp>
      <p:sp>
        <p:nvSpPr>
          <p:cNvPr id="4100" name="WordArt 8"/>
          <p:cNvSpPr>
            <a:spLocks noChangeArrowheads="1" noChangeShapeType="1" noTextEdit="1"/>
          </p:cNvSpPr>
          <p:nvPr/>
        </p:nvSpPr>
        <p:spPr bwMode="auto">
          <a:xfrm>
            <a:off x="2286000" y="457200"/>
            <a:ext cx="5791200" cy="5715000"/>
          </a:xfrm>
          <a:prstGeom prst="rect">
            <a:avLst/>
          </a:prstGeom>
        </p:spPr>
        <p:txBody>
          <a:bodyPr wrap="none" fromWordArt="1">
            <a:prstTxWarp prst="textPlain">
              <a:avLst>
                <a:gd name="adj" fmla="val 50000"/>
              </a:avLst>
            </a:prstTxWarp>
          </a:bodyPr>
          <a:lstStyle/>
          <a:p>
            <a:endParaRPr lang="en-US" kern="10" spc="-90" dirty="0">
              <a:ln w="9525">
                <a:solidFill>
                  <a:srgbClr val="000000"/>
                </a:solidFill>
                <a:round/>
                <a:headEnd/>
                <a:tailEnd/>
              </a:ln>
              <a:solidFill>
                <a:srgbClr val="FF0000"/>
              </a:solidFill>
              <a:latin typeface="Arial Black"/>
            </a:endParaRPr>
          </a:p>
          <a:p>
            <a:r>
              <a:rPr lang="en-US" kern="10" spc="-90" dirty="0">
                <a:ln w="9525">
                  <a:solidFill>
                    <a:srgbClr val="000000"/>
                  </a:solidFill>
                  <a:round/>
                  <a:headEnd/>
                  <a:tailEnd/>
                </a:ln>
                <a:solidFill>
                  <a:srgbClr val="FF0000"/>
                </a:solidFill>
                <a:latin typeface="Arial Black"/>
              </a:rPr>
              <a:t>~ Writing Prompt</a:t>
            </a:r>
          </a:p>
          <a:p>
            <a:r>
              <a:rPr lang="en-US" kern="10" spc="-90" dirty="0">
                <a:ln w="9525">
                  <a:solidFill>
                    <a:srgbClr val="000000"/>
                  </a:solidFill>
                  <a:round/>
                  <a:headEnd/>
                  <a:tailEnd/>
                </a:ln>
                <a:solidFill>
                  <a:srgbClr val="FF0000"/>
                </a:solidFill>
                <a:latin typeface="Arial Black"/>
              </a:rPr>
              <a:t>~ Have parents sign syllabus</a:t>
            </a:r>
          </a:p>
          <a:p>
            <a:r>
              <a:rPr lang="en-US" kern="10" spc="-90" dirty="0">
                <a:ln w="9525">
                  <a:solidFill>
                    <a:srgbClr val="000000"/>
                  </a:solidFill>
                  <a:round/>
                  <a:headEnd/>
                  <a:tailEnd/>
                </a:ln>
                <a:solidFill>
                  <a:srgbClr val="FF0000"/>
                </a:solidFill>
                <a:latin typeface="Arial Black"/>
              </a:rPr>
              <a:t>~ Love Letter: Parent Homework</a:t>
            </a:r>
          </a:p>
          <a:p>
            <a:r>
              <a:rPr lang="en-US" kern="10" spc="-90" dirty="0">
                <a:ln w="9525">
                  <a:solidFill>
                    <a:srgbClr val="000000"/>
                  </a:solidFill>
                  <a:round/>
                  <a:headEnd/>
                  <a:tailEnd/>
                </a:ln>
                <a:solidFill>
                  <a:srgbClr val="FF0000"/>
                </a:solidFill>
                <a:latin typeface="Arial Black"/>
              </a:rPr>
              <a:t>    </a:t>
            </a:r>
            <a:r>
              <a:rPr lang="en-US" kern="10" spc="-90" dirty="0" smtClean="0">
                <a:ln w="9525">
                  <a:solidFill>
                    <a:srgbClr val="000000"/>
                  </a:solidFill>
                  <a:round/>
                  <a:headEnd/>
                  <a:tailEnd/>
                </a:ln>
                <a:solidFill>
                  <a:srgbClr val="FF0000"/>
                </a:solidFill>
                <a:latin typeface="Arial Black"/>
              </a:rPr>
              <a:t>Due Tue 9/4/2011</a:t>
            </a:r>
            <a:endParaRPr lang="en-US" kern="10" spc="-90" dirty="0">
              <a:ln w="9525">
                <a:solidFill>
                  <a:srgbClr val="000000"/>
                </a:solidFill>
                <a:round/>
                <a:headEnd/>
                <a:tailEnd/>
              </a:ln>
              <a:solidFill>
                <a:srgbClr val="FF0000"/>
              </a:solidFill>
              <a:latin typeface="Arial Black"/>
            </a:endParaRPr>
          </a:p>
          <a:p>
            <a:r>
              <a:rPr lang="en-US" kern="10" spc="-90" dirty="0">
                <a:ln w="9525">
                  <a:solidFill>
                    <a:srgbClr val="000000"/>
                  </a:solidFill>
                  <a:round/>
                  <a:headEnd/>
                  <a:tailEnd/>
                </a:ln>
                <a:solidFill>
                  <a:srgbClr val="FF0000"/>
                </a:solidFill>
                <a:latin typeface="Arial Black"/>
              </a:rPr>
              <a:t>~ Collect early </a:t>
            </a:r>
            <a:r>
              <a:rPr lang="en-US" kern="10" spc="-90" dirty="0" smtClean="0">
                <a:ln w="9525">
                  <a:solidFill>
                    <a:srgbClr val="000000"/>
                  </a:solidFill>
                  <a:round/>
                  <a:headEnd/>
                  <a:tailEnd/>
                </a:ln>
                <a:solidFill>
                  <a:srgbClr val="FF0000"/>
                </a:solidFill>
                <a:latin typeface="Arial Black"/>
              </a:rPr>
              <a:t>Portfolios</a:t>
            </a:r>
            <a:endParaRPr lang="en-US" kern="10" spc="-90" dirty="0">
              <a:ln w="9525">
                <a:solidFill>
                  <a:srgbClr val="000000"/>
                </a:solidFill>
                <a:round/>
                <a:headEnd/>
                <a:tailEnd/>
              </a:ln>
              <a:solidFill>
                <a:srgbClr val="FF0000"/>
              </a:solidFill>
              <a:latin typeface="Arial Black"/>
            </a:endParaRPr>
          </a:p>
        </p:txBody>
      </p:sp>
      <p:sp>
        <p:nvSpPr>
          <p:cNvPr id="4101" name="Rectangle 6"/>
          <p:cNvSpPr>
            <a:spLocks noChangeArrowheads="1"/>
          </p:cNvSpPr>
          <p:nvPr/>
        </p:nvSpPr>
        <p:spPr bwMode="auto">
          <a:xfrm>
            <a:off x="1981200" y="2438400"/>
            <a:ext cx="5562600" cy="1600200"/>
          </a:xfrm>
          <a:prstGeom prst="rect">
            <a:avLst/>
          </a:prstGeom>
          <a:noFill/>
          <a:ln w="57150">
            <a:solidFill>
              <a:schemeClr val="tx1"/>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990600"/>
            <a:ext cx="8229600" cy="1143000"/>
          </a:xfrm>
        </p:spPr>
        <p:txBody>
          <a:bodyPr>
            <a:normAutofit fontScale="90000"/>
          </a:bodyPr>
          <a:lstStyle/>
          <a:p>
            <a:r>
              <a:rPr lang="en-US" sz="4000"/>
              <a:t>Got Stuff?</a:t>
            </a:r>
            <a:br>
              <a:rPr lang="en-US" sz="4000"/>
            </a:br>
            <a:endParaRPr lang="en-US" sz="4000"/>
          </a:p>
        </p:txBody>
      </p:sp>
      <p:sp>
        <p:nvSpPr>
          <p:cNvPr id="25603" name="Rectangle 3"/>
          <p:cNvSpPr>
            <a:spLocks noGrp="1" noChangeArrowheads="1"/>
          </p:cNvSpPr>
          <p:nvPr>
            <p:ph type="body" idx="1"/>
          </p:nvPr>
        </p:nvSpPr>
        <p:spPr>
          <a:xfrm>
            <a:off x="2057400" y="2057400"/>
            <a:ext cx="6553200" cy="4525963"/>
          </a:xfrm>
        </p:spPr>
        <p:txBody>
          <a:bodyPr/>
          <a:lstStyle/>
          <a:p>
            <a:pPr>
              <a:lnSpc>
                <a:spcPct val="130000"/>
              </a:lnSpc>
            </a:pPr>
            <a:r>
              <a:rPr lang="en-US" sz="4800"/>
              <a:t>Movie Waiver</a:t>
            </a:r>
          </a:p>
          <a:p>
            <a:pPr>
              <a:lnSpc>
                <a:spcPct val="130000"/>
              </a:lnSpc>
            </a:pPr>
            <a:r>
              <a:rPr lang="en-US" sz="4800"/>
              <a:t>Portfolio Receipt</a:t>
            </a:r>
          </a:p>
          <a:p>
            <a:pPr>
              <a:lnSpc>
                <a:spcPct val="130000"/>
              </a:lnSpc>
            </a:pPr>
            <a:r>
              <a:rPr lang="en-US" sz="4800"/>
              <a:t>Portfolio</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85800"/>
            <a:ext cx="6477000" cy="1143000"/>
          </a:xfrm>
        </p:spPr>
        <p:txBody>
          <a:bodyPr/>
          <a:lstStyle/>
          <a:p>
            <a:r>
              <a:rPr lang="en-US"/>
              <a:t>Portfolio Task</a:t>
            </a:r>
          </a:p>
        </p:txBody>
      </p:sp>
      <p:sp>
        <p:nvSpPr>
          <p:cNvPr id="26627" name="Rectangle 3"/>
          <p:cNvSpPr>
            <a:spLocks noGrp="1" noChangeArrowheads="1"/>
          </p:cNvSpPr>
          <p:nvPr>
            <p:ph type="body" idx="1"/>
          </p:nvPr>
        </p:nvSpPr>
        <p:spPr>
          <a:xfrm>
            <a:off x="457200" y="2133600"/>
            <a:ext cx="6781800" cy="4525963"/>
          </a:xfrm>
        </p:spPr>
        <p:txBody>
          <a:bodyPr/>
          <a:lstStyle/>
          <a:p>
            <a:pPr marL="609600" indent="-609600">
              <a:buFontTx/>
              <a:buNone/>
            </a:pPr>
            <a:r>
              <a:rPr lang="en-US" sz="2400"/>
              <a:t>Go to side table and create spine label.</a:t>
            </a:r>
          </a:p>
          <a:p>
            <a:pPr marL="609600" indent="-609600">
              <a:lnSpc>
                <a:spcPct val="155000"/>
              </a:lnSpc>
              <a:buFontTx/>
              <a:buAutoNum type="arabicPeriod"/>
            </a:pPr>
            <a:r>
              <a:rPr lang="en-US" sz="2400"/>
              <a:t>Choose colored strip.</a:t>
            </a:r>
          </a:p>
          <a:p>
            <a:pPr marL="609600" indent="-609600">
              <a:lnSpc>
                <a:spcPct val="155000"/>
              </a:lnSpc>
              <a:buFontTx/>
              <a:buAutoNum type="arabicPeriod"/>
            </a:pPr>
            <a:r>
              <a:rPr lang="en-US" sz="2400"/>
              <a:t>Write First Name ~ Last Name ~  Period __</a:t>
            </a:r>
          </a:p>
          <a:p>
            <a:pPr marL="609600" indent="-609600">
              <a:lnSpc>
                <a:spcPct val="155000"/>
              </a:lnSpc>
              <a:buFontTx/>
              <a:buAutoNum type="arabicPeriod"/>
            </a:pPr>
            <a:r>
              <a:rPr lang="en-US" sz="2400"/>
              <a:t>Insert into spine.</a:t>
            </a:r>
          </a:p>
          <a:p>
            <a:pPr marL="609600" indent="-609600">
              <a:lnSpc>
                <a:spcPct val="155000"/>
              </a:lnSpc>
              <a:buFontTx/>
              <a:buAutoNum type="arabicPeriod"/>
            </a:pPr>
            <a:r>
              <a:rPr lang="en-US" sz="2400"/>
              <a:t>Bring portfolio up to front book shelf.</a:t>
            </a:r>
          </a:p>
        </p:txBody>
      </p:sp>
      <p:sp>
        <p:nvSpPr>
          <p:cNvPr id="26628" name="Rectangle 4"/>
          <p:cNvSpPr>
            <a:spLocks noChangeArrowheads="1"/>
          </p:cNvSpPr>
          <p:nvPr/>
        </p:nvSpPr>
        <p:spPr bwMode="auto">
          <a:xfrm>
            <a:off x="7467600" y="685800"/>
            <a:ext cx="533400" cy="5791200"/>
          </a:xfrm>
          <a:prstGeom prst="rect">
            <a:avLst/>
          </a:prstGeom>
          <a:solidFill>
            <a:srgbClr val="FF0066"/>
          </a:solidFill>
          <a:ln w="9525">
            <a:solidFill>
              <a:schemeClr val="tx1"/>
            </a:solidFill>
            <a:miter lim="800000"/>
            <a:headEnd/>
            <a:tailEnd/>
          </a:ln>
          <a:effectLst/>
        </p:spPr>
        <p:txBody>
          <a:bodyPr wrap="none" anchor="ctr"/>
          <a:lstStyle/>
          <a:p>
            <a:endParaRPr lang="en-US"/>
          </a:p>
        </p:txBody>
      </p:sp>
      <p:sp>
        <p:nvSpPr>
          <p:cNvPr id="26629" name="WordArt 5"/>
          <p:cNvSpPr>
            <a:spLocks noChangeArrowheads="1" noChangeShapeType="1" noTextEdit="1"/>
          </p:cNvSpPr>
          <p:nvPr/>
        </p:nvSpPr>
        <p:spPr bwMode="auto">
          <a:xfrm rot="5400000">
            <a:off x="5183188" y="3427412"/>
            <a:ext cx="5048250" cy="327025"/>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latin typeface="Arial Black"/>
              </a:rPr>
              <a:t>Deanna  Swank  </a:t>
            </a:r>
            <a:r>
              <a:rPr lang="en-US" sz="3600" kern="10" dirty="0">
                <a:ln w="9525">
                  <a:solidFill>
                    <a:srgbClr val="000000"/>
                  </a:solidFill>
                  <a:round/>
                  <a:headEnd/>
                  <a:tailEnd/>
                </a:ln>
                <a:latin typeface="Arial Black"/>
              </a:rPr>
              <a:t>Period 1</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438400"/>
            <a:ext cx="9144000" cy="1554163"/>
          </a:xfrm>
          <a:gradFill rotWithShape="1">
            <a:gsLst>
              <a:gs pos="0">
                <a:schemeClr val="bg1"/>
              </a:gs>
              <a:gs pos="100000">
                <a:srgbClr val="FFCCFF"/>
              </a:gs>
            </a:gsLst>
            <a:path path="shape">
              <a:fillToRect l="50000" t="50000" r="50000" b="50000"/>
            </a:path>
          </a:gradFill>
        </p:spPr>
        <p:txBody>
          <a:bodyPr/>
          <a:lstStyle/>
          <a:p>
            <a:pPr eaLnBrk="1" hangingPunct="1"/>
            <a:r>
              <a:rPr lang="en-US" dirty="0" smtClean="0"/>
              <a:t>Your Parents Have Homework…</a:t>
            </a:r>
            <a:br>
              <a:rPr lang="en-US" dirty="0" smtClean="0"/>
            </a:br>
            <a:r>
              <a:rPr lang="en-US" dirty="0" smtClean="0"/>
              <a:t>Due Tuesday, August 19.</a:t>
            </a:r>
          </a:p>
        </p:txBody>
      </p:sp>
      <p:sp>
        <p:nvSpPr>
          <p:cNvPr id="9220" name="Freeform 8"/>
          <p:cNvSpPr>
            <a:spLocks/>
          </p:cNvSpPr>
          <p:nvPr/>
        </p:nvSpPr>
        <p:spPr bwMode="auto">
          <a:xfrm>
            <a:off x="7137400" y="5672138"/>
            <a:ext cx="819150" cy="1052512"/>
          </a:xfrm>
          <a:custGeom>
            <a:avLst/>
            <a:gdLst>
              <a:gd name="T0" fmla="*/ 685482374 w 516"/>
              <a:gd name="T1" fmla="*/ 0 h 663"/>
              <a:gd name="T2" fmla="*/ 335179928 w 516"/>
              <a:gd name="T3" fmla="*/ 108365883 h 663"/>
              <a:gd name="T4" fmla="*/ 93244968 w 516"/>
              <a:gd name="T5" fmla="*/ 350300729 h 663"/>
              <a:gd name="T6" fmla="*/ 282257466 w 516"/>
              <a:gd name="T7" fmla="*/ 1048384513 h 663"/>
              <a:gd name="T8" fmla="*/ 309978378 w 516"/>
              <a:gd name="T9" fmla="*/ 1156750346 h 663"/>
              <a:gd name="T10" fmla="*/ 93244968 w 516"/>
              <a:gd name="T11" fmla="*/ 1318040210 h 663"/>
              <a:gd name="T12" fmla="*/ 362902428 w 516"/>
              <a:gd name="T13" fmla="*/ 1479330074 h 663"/>
              <a:gd name="T14" fmla="*/ 793848248 w 516"/>
              <a:gd name="T15" fmla="*/ 1479330074 h 663"/>
              <a:gd name="T16" fmla="*/ 980339921 w 516"/>
              <a:gd name="T17" fmla="*/ 1209674377 h 663"/>
              <a:gd name="T18" fmla="*/ 1141629844 w 516"/>
              <a:gd name="T19" fmla="*/ 914815550 h 663"/>
              <a:gd name="T20" fmla="*/ 1141629844 w 516"/>
              <a:gd name="T21" fmla="*/ 914815550 h 663"/>
              <a:gd name="T22" fmla="*/ 1249997305 w 516"/>
              <a:gd name="T23" fmla="*/ 700603045 h 663"/>
              <a:gd name="T24" fmla="*/ 1249997305 w 516"/>
              <a:gd name="T25" fmla="*/ 378023218 h 663"/>
              <a:gd name="T26" fmla="*/ 1035783332 w 516"/>
              <a:gd name="T27" fmla="*/ 216733354 h 663"/>
              <a:gd name="T28" fmla="*/ 899694959 w 516"/>
              <a:gd name="T29" fmla="*/ 80644957 h 663"/>
              <a:gd name="T30" fmla="*/ 685482374 w 516"/>
              <a:gd name="T31" fmla="*/ 0 h 6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6"/>
              <a:gd name="T49" fmla="*/ 0 h 663"/>
              <a:gd name="T50" fmla="*/ 516 w 516"/>
              <a:gd name="T51" fmla="*/ 663 h 6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6" h="663">
                <a:moveTo>
                  <a:pt x="272" y="0"/>
                </a:moveTo>
                <a:cubicBezTo>
                  <a:pt x="218" y="9"/>
                  <a:pt x="178" y="13"/>
                  <a:pt x="133" y="43"/>
                </a:cubicBezTo>
                <a:cubicBezTo>
                  <a:pt x="99" y="95"/>
                  <a:pt x="93" y="120"/>
                  <a:pt x="37" y="139"/>
                </a:cubicBezTo>
                <a:cubicBezTo>
                  <a:pt x="0" y="251"/>
                  <a:pt x="10" y="349"/>
                  <a:pt x="112" y="416"/>
                </a:cubicBezTo>
                <a:cubicBezTo>
                  <a:pt x="116" y="430"/>
                  <a:pt x="125" y="444"/>
                  <a:pt x="123" y="459"/>
                </a:cubicBezTo>
                <a:cubicBezTo>
                  <a:pt x="117" y="497"/>
                  <a:pt x="66" y="513"/>
                  <a:pt x="37" y="523"/>
                </a:cubicBezTo>
                <a:cubicBezTo>
                  <a:pt x="74" y="577"/>
                  <a:pt x="91" y="552"/>
                  <a:pt x="144" y="587"/>
                </a:cubicBezTo>
                <a:cubicBezTo>
                  <a:pt x="194" y="663"/>
                  <a:pt x="245" y="621"/>
                  <a:pt x="315" y="587"/>
                </a:cubicBezTo>
                <a:cubicBezTo>
                  <a:pt x="335" y="546"/>
                  <a:pt x="357" y="513"/>
                  <a:pt x="389" y="480"/>
                </a:cubicBezTo>
                <a:cubicBezTo>
                  <a:pt x="411" y="416"/>
                  <a:pt x="394" y="458"/>
                  <a:pt x="453" y="363"/>
                </a:cubicBezTo>
                <a:cubicBezTo>
                  <a:pt x="480" y="298"/>
                  <a:pt x="465" y="326"/>
                  <a:pt x="496" y="278"/>
                </a:cubicBezTo>
                <a:cubicBezTo>
                  <a:pt x="507" y="223"/>
                  <a:pt x="516" y="210"/>
                  <a:pt x="496" y="150"/>
                </a:cubicBezTo>
                <a:cubicBezTo>
                  <a:pt x="485" y="116"/>
                  <a:pt x="436" y="111"/>
                  <a:pt x="411" y="86"/>
                </a:cubicBezTo>
                <a:cubicBezTo>
                  <a:pt x="393" y="68"/>
                  <a:pt x="381" y="40"/>
                  <a:pt x="357" y="32"/>
                </a:cubicBezTo>
                <a:cubicBezTo>
                  <a:pt x="285" y="9"/>
                  <a:pt x="313" y="21"/>
                  <a:pt x="272" y="0"/>
                </a:cubicBezTo>
                <a:close/>
              </a:path>
            </a:pathLst>
          </a:custGeom>
          <a:solidFill>
            <a:schemeClr val="bg1"/>
          </a:solidFill>
          <a:ln w="9525">
            <a:noFill/>
            <a:round/>
            <a:headEnd/>
            <a:tailEnd/>
          </a:ln>
        </p:spPr>
        <p:txBody>
          <a:bodyPr/>
          <a:lstStyle/>
          <a:p>
            <a:endParaRPr lang="en-US"/>
          </a:p>
        </p:txBody>
      </p:sp>
      <p:sp>
        <p:nvSpPr>
          <p:cNvPr id="9221" name="Freeform 9"/>
          <p:cNvSpPr>
            <a:spLocks/>
          </p:cNvSpPr>
          <p:nvPr/>
        </p:nvSpPr>
        <p:spPr bwMode="auto">
          <a:xfrm>
            <a:off x="5988050" y="5143500"/>
            <a:ext cx="619125" cy="1025525"/>
          </a:xfrm>
          <a:custGeom>
            <a:avLst/>
            <a:gdLst>
              <a:gd name="T0" fmla="*/ 977820716 w 390"/>
              <a:gd name="T1" fmla="*/ 60483752 h 646"/>
              <a:gd name="T2" fmla="*/ 869454825 w 390"/>
              <a:gd name="T3" fmla="*/ 435986271 h 646"/>
              <a:gd name="T4" fmla="*/ 844253270 w 390"/>
              <a:gd name="T5" fmla="*/ 516631241 h 646"/>
              <a:gd name="T6" fmla="*/ 655240618 w 390"/>
              <a:gd name="T7" fmla="*/ 1028223758 h 646"/>
              <a:gd name="T8" fmla="*/ 602316560 w 390"/>
              <a:gd name="T9" fmla="*/ 1565017630 h 646"/>
              <a:gd name="T10" fmla="*/ 385584679 w 390"/>
              <a:gd name="T11" fmla="*/ 1539816077 h 646"/>
              <a:gd name="T12" fmla="*/ 252015645 w 390"/>
              <a:gd name="T13" fmla="*/ 1403727691 h 646"/>
              <a:gd name="T14" fmla="*/ 90725621 w 390"/>
              <a:gd name="T15" fmla="*/ 1242436165 h 646"/>
              <a:gd name="T16" fmla="*/ 143648117 w 390"/>
              <a:gd name="T17" fmla="*/ 597276210 h 646"/>
              <a:gd name="T18" fmla="*/ 360383124 w 390"/>
              <a:gd name="T19" fmla="*/ 383063704 h 646"/>
              <a:gd name="T20" fmla="*/ 441028198 w 390"/>
              <a:gd name="T21" fmla="*/ 355342790 h 646"/>
              <a:gd name="T22" fmla="*/ 708164677 w 390"/>
              <a:gd name="T23" fmla="*/ 221773765 h 646"/>
              <a:gd name="T24" fmla="*/ 763608097 w 390"/>
              <a:gd name="T25" fmla="*/ 168851248 h 646"/>
              <a:gd name="T26" fmla="*/ 924898245 w 390"/>
              <a:gd name="T27" fmla="*/ 113406244 h 646"/>
              <a:gd name="T28" fmla="*/ 977820716 w 390"/>
              <a:gd name="T29" fmla="*/ 60483752 h 6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0"/>
              <a:gd name="T46" fmla="*/ 0 h 646"/>
              <a:gd name="T47" fmla="*/ 390 w 390"/>
              <a:gd name="T48" fmla="*/ 646 h 6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0" h="646">
                <a:moveTo>
                  <a:pt x="388" y="24"/>
                </a:moveTo>
                <a:cubicBezTo>
                  <a:pt x="371" y="73"/>
                  <a:pt x="362" y="123"/>
                  <a:pt x="345" y="173"/>
                </a:cubicBezTo>
                <a:cubicBezTo>
                  <a:pt x="341" y="184"/>
                  <a:pt x="335" y="205"/>
                  <a:pt x="335" y="205"/>
                </a:cubicBezTo>
                <a:cubicBezTo>
                  <a:pt x="321" y="425"/>
                  <a:pt x="363" y="340"/>
                  <a:pt x="260" y="408"/>
                </a:cubicBezTo>
                <a:cubicBezTo>
                  <a:pt x="237" y="475"/>
                  <a:pt x="274" y="559"/>
                  <a:pt x="239" y="621"/>
                </a:cubicBezTo>
                <a:cubicBezTo>
                  <a:pt x="225" y="646"/>
                  <a:pt x="182" y="614"/>
                  <a:pt x="153" y="611"/>
                </a:cubicBezTo>
                <a:cubicBezTo>
                  <a:pt x="111" y="547"/>
                  <a:pt x="157" y="608"/>
                  <a:pt x="100" y="557"/>
                </a:cubicBezTo>
                <a:cubicBezTo>
                  <a:pt x="78" y="537"/>
                  <a:pt x="36" y="493"/>
                  <a:pt x="36" y="493"/>
                </a:cubicBezTo>
                <a:cubicBezTo>
                  <a:pt x="9" y="411"/>
                  <a:pt x="0" y="310"/>
                  <a:pt x="57" y="237"/>
                </a:cubicBezTo>
                <a:cubicBezTo>
                  <a:pt x="82" y="205"/>
                  <a:pt x="114" y="181"/>
                  <a:pt x="143" y="152"/>
                </a:cubicBezTo>
                <a:cubicBezTo>
                  <a:pt x="151" y="144"/>
                  <a:pt x="165" y="146"/>
                  <a:pt x="175" y="141"/>
                </a:cubicBezTo>
                <a:cubicBezTo>
                  <a:pt x="278" y="84"/>
                  <a:pt x="199" y="110"/>
                  <a:pt x="281" y="88"/>
                </a:cubicBezTo>
                <a:cubicBezTo>
                  <a:pt x="288" y="81"/>
                  <a:pt x="294" y="72"/>
                  <a:pt x="303" y="67"/>
                </a:cubicBezTo>
                <a:cubicBezTo>
                  <a:pt x="323" y="57"/>
                  <a:pt x="367" y="45"/>
                  <a:pt x="367" y="45"/>
                </a:cubicBezTo>
                <a:cubicBezTo>
                  <a:pt x="390" y="10"/>
                  <a:pt x="388" y="0"/>
                  <a:pt x="388" y="24"/>
                </a:cubicBezTo>
                <a:close/>
              </a:path>
            </a:pathLst>
          </a:custGeom>
          <a:solidFill>
            <a:schemeClr val="bg1"/>
          </a:solidFill>
          <a:ln w="9525">
            <a:noFill/>
            <a:round/>
            <a:headEnd/>
            <a:tailEnd/>
          </a:ln>
        </p:spPr>
        <p:txBody>
          <a:bodyPr/>
          <a:lstStyle/>
          <a:p>
            <a:endParaRPr lang="en-US"/>
          </a:p>
        </p:txBody>
      </p:sp>
      <p:sp>
        <p:nvSpPr>
          <p:cNvPr id="8" name="Explosion 1 7"/>
          <p:cNvSpPr/>
          <p:nvPr/>
        </p:nvSpPr>
        <p:spPr>
          <a:xfrm>
            <a:off x="4800600" y="2895600"/>
            <a:ext cx="38862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September </a:t>
            </a:r>
            <a:r>
              <a:rPr lang="en-US" dirty="0" smtClean="0">
                <a:solidFill>
                  <a:schemeClr val="tx1"/>
                </a:solidFill>
              </a:rPr>
              <a:t> 11th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4638"/>
            <a:ext cx="9144000" cy="1554162"/>
          </a:xfrm>
          <a:gradFill rotWithShape="1">
            <a:gsLst>
              <a:gs pos="0">
                <a:schemeClr val="bg1"/>
              </a:gs>
              <a:gs pos="100000">
                <a:srgbClr val="FFCCFF"/>
              </a:gs>
            </a:gsLst>
            <a:path path="shape">
              <a:fillToRect l="50000" t="50000" r="50000" b="50000"/>
            </a:path>
          </a:gradFill>
        </p:spPr>
        <p:txBody>
          <a:bodyPr/>
          <a:lstStyle/>
          <a:p>
            <a:pPr eaLnBrk="1" hangingPunct="1"/>
            <a:r>
              <a:rPr lang="en-US" dirty="0" smtClean="0"/>
              <a:t>Your Parents Have Homework…</a:t>
            </a:r>
            <a:br>
              <a:rPr lang="en-US" dirty="0" smtClean="0"/>
            </a:br>
            <a:r>
              <a:rPr lang="en-US" dirty="0" smtClean="0"/>
              <a:t>Due Tuesday, September 11th.</a:t>
            </a:r>
          </a:p>
        </p:txBody>
      </p:sp>
      <p:sp>
        <p:nvSpPr>
          <p:cNvPr id="10243" name="Rectangle 3"/>
          <p:cNvSpPr>
            <a:spLocks noGrp="1" noChangeArrowheads="1"/>
          </p:cNvSpPr>
          <p:nvPr>
            <p:ph type="body" idx="1"/>
          </p:nvPr>
        </p:nvSpPr>
        <p:spPr/>
        <p:txBody>
          <a:bodyPr/>
          <a:lstStyle/>
          <a:p>
            <a:pPr eaLnBrk="1" hangingPunct="1"/>
            <a:endParaRPr lang="en-US" smtClean="0"/>
          </a:p>
        </p:txBody>
      </p:sp>
      <p:pic>
        <p:nvPicPr>
          <p:cNvPr id="10244" name="Picture 4" descr="large-red-heart-gingerbauer"/>
          <p:cNvPicPr>
            <a:picLocks noChangeAspect="1" noChangeArrowheads="1"/>
          </p:cNvPicPr>
          <p:nvPr/>
        </p:nvPicPr>
        <p:blipFill>
          <a:blip r:embed="rId2" cstate="print"/>
          <a:srcRect/>
          <a:stretch>
            <a:fillRect/>
          </a:stretch>
        </p:blipFill>
        <p:spPr bwMode="auto">
          <a:xfrm>
            <a:off x="457200" y="1905000"/>
            <a:ext cx="6858000" cy="4953000"/>
          </a:xfrm>
          <a:prstGeom prst="rect">
            <a:avLst/>
          </a:prstGeom>
          <a:noFill/>
          <a:ln w="9525">
            <a:noFill/>
            <a:miter lim="800000"/>
            <a:headEnd/>
            <a:tailEnd/>
          </a:ln>
        </p:spPr>
      </p:pic>
      <p:sp>
        <p:nvSpPr>
          <p:cNvPr id="10245" name="WordArt 5"/>
          <p:cNvSpPr>
            <a:spLocks noChangeArrowheads="1" noChangeShapeType="1" noTextEdit="1"/>
          </p:cNvSpPr>
          <p:nvPr/>
        </p:nvSpPr>
        <p:spPr bwMode="auto">
          <a:xfrm rot="-1008481">
            <a:off x="2125663" y="2765425"/>
            <a:ext cx="3810000" cy="27908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1"/>
                </a:solidFill>
                <a:latin typeface="Lucida Calligraphy"/>
              </a:rPr>
              <a:t>Must be </a:t>
            </a:r>
          </a:p>
          <a:p>
            <a:pPr algn="ctr"/>
            <a:r>
              <a:rPr lang="en-US" sz="3600" kern="10">
                <a:ln w="9525">
                  <a:solidFill>
                    <a:srgbClr val="000000"/>
                  </a:solidFill>
                  <a:round/>
                  <a:headEnd/>
                  <a:tailEnd/>
                </a:ln>
                <a:solidFill>
                  <a:schemeClr val="bg1"/>
                </a:solidFill>
                <a:latin typeface="Lucida Calligraphy"/>
              </a:rPr>
              <a:t>returned in </a:t>
            </a:r>
          </a:p>
          <a:p>
            <a:pPr algn="ctr"/>
            <a:r>
              <a:rPr lang="en-US" sz="3600" kern="10">
                <a:ln w="9525">
                  <a:solidFill>
                    <a:srgbClr val="000000"/>
                  </a:solidFill>
                  <a:round/>
                  <a:headEnd/>
                  <a:tailEnd/>
                </a:ln>
                <a:solidFill>
                  <a:schemeClr val="bg1"/>
                </a:solidFill>
                <a:latin typeface="Lucida Calligraphy"/>
              </a:rPr>
              <a:t>a</a:t>
            </a:r>
          </a:p>
          <a:p>
            <a:pPr algn="ctr"/>
            <a:r>
              <a:rPr lang="en-US" sz="3600" kern="10">
                <a:ln w="9525">
                  <a:solidFill>
                    <a:srgbClr val="000000"/>
                  </a:solidFill>
                  <a:round/>
                  <a:headEnd/>
                  <a:tailEnd/>
                </a:ln>
                <a:solidFill>
                  <a:schemeClr val="bg1"/>
                </a:solidFill>
                <a:latin typeface="Lucida Calligraphy"/>
              </a:rPr>
              <a:t>Sealed </a:t>
            </a:r>
          </a:p>
          <a:p>
            <a:pPr algn="ctr"/>
            <a:r>
              <a:rPr lang="en-US" sz="3600" kern="10">
                <a:ln w="9525">
                  <a:solidFill>
                    <a:srgbClr val="000000"/>
                  </a:solidFill>
                  <a:round/>
                  <a:headEnd/>
                  <a:tailEnd/>
                </a:ln>
                <a:solidFill>
                  <a:schemeClr val="bg1"/>
                </a:solidFill>
                <a:latin typeface="Lucida Calligraphy"/>
              </a:rPr>
              <a:t>Envelope</a:t>
            </a:r>
          </a:p>
        </p:txBody>
      </p:sp>
      <p:pic>
        <p:nvPicPr>
          <p:cNvPr id="10246" name="Picture 6" descr="4938841"/>
          <p:cNvPicPr>
            <a:picLocks noChangeAspect="1" noChangeArrowheads="1" noCrop="1"/>
          </p:cNvPicPr>
          <p:nvPr/>
        </p:nvPicPr>
        <p:blipFill>
          <a:blip r:embed="rId3" cstate="print"/>
          <a:srcRect/>
          <a:stretch>
            <a:fillRect/>
          </a:stretch>
        </p:blipFill>
        <p:spPr bwMode="auto">
          <a:xfrm>
            <a:off x="6248400" y="4953000"/>
            <a:ext cx="1828800" cy="1828800"/>
          </a:xfrm>
          <a:prstGeom prst="rect">
            <a:avLst/>
          </a:prstGeom>
          <a:noFill/>
          <a:ln w="9525">
            <a:noFill/>
            <a:miter lim="800000"/>
            <a:headEnd/>
            <a:tailEnd/>
          </a:ln>
        </p:spPr>
      </p:pic>
      <p:sp>
        <p:nvSpPr>
          <p:cNvPr id="10247" name="AutoShape 7"/>
          <p:cNvSpPr>
            <a:spLocks noChangeArrowheads="1"/>
          </p:cNvSpPr>
          <p:nvPr/>
        </p:nvSpPr>
        <p:spPr bwMode="auto">
          <a:xfrm>
            <a:off x="7086600" y="2743200"/>
            <a:ext cx="1828800" cy="2057400"/>
          </a:xfrm>
          <a:prstGeom prst="wedgeRoundRectCallout">
            <a:avLst>
              <a:gd name="adj1" fmla="val -30556"/>
              <a:gd name="adj2" fmla="val 67671"/>
              <a:gd name="adj3" fmla="val 16667"/>
            </a:avLst>
          </a:prstGeom>
          <a:solidFill>
            <a:schemeClr val="tx1"/>
          </a:solidFill>
          <a:ln w="28575">
            <a:solidFill>
              <a:schemeClr val="tx1"/>
            </a:solidFill>
            <a:miter lim="800000"/>
            <a:headEnd/>
            <a:tailEnd/>
          </a:ln>
        </p:spPr>
        <p:txBody>
          <a:bodyPr/>
          <a:lstStyle/>
          <a:p>
            <a:pPr algn="ctr"/>
            <a:r>
              <a:rPr lang="en-US" b="1">
                <a:solidFill>
                  <a:schemeClr val="bg1"/>
                </a:solidFill>
              </a:rPr>
              <a:t>Want to be</a:t>
            </a:r>
          </a:p>
          <a:p>
            <a:pPr algn="ctr"/>
            <a:r>
              <a:rPr lang="en-US" b="1">
                <a:solidFill>
                  <a:schemeClr val="bg1"/>
                </a:solidFill>
              </a:rPr>
              <a:t>an </a:t>
            </a:r>
          </a:p>
          <a:p>
            <a:pPr algn="ctr"/>
            <a:r>
              <a:rPr lang="en-US" b="1">
                <a:solidFill>
                  <a:schemeClr val="bg1"/>
                </a:solidFill>
              </a:rPr>
              <a:t>Early Bird, and </a:t>
            </a:r>
          </a:p>
          <a:p>
            <a:pPr algn="ctr"/>
            <a:r>
              <a:rPr lang="en-US" b="1">
                <a:solidFill>
                  <a:schemeClr val="bg1"/>
                </a:solidFill>
              </a:rPr>
              <a:t>receive</a:t>
            </a:r>
          </a:p>
          <a:p>
            <a:pPr algn="ctr"/>
            <a:r>
              <a:rPr lang="en-US" b="1">
                <a:solidFill>
                  <a:schemeClr val="bg1"/>
                </a:solidFill>
              </a:rPr>
              <a:t>Extra Credit?</a:t>
            </a:r>
          </a:p>
        </p:txBody>
      </p:sp>
      <p:sp>
        <p:nvSpPr>
          <p:cNvPr id="10248" name="Freeform 8"/>
          <p:cNvSpPr>
            <a:spLocks/>
          </p:cNvSpPr>
          <p:nvPr/>
        </p:nvSpPr>
        <p:spPr bwMode="auto">
          <a:xfrm>
            <a:off x="7137400" y="5672138"/>
            <a:ext cx="819150" cy="1052512"/>
          </a:xfrm>
          <a:custGeom>
            <a:avLst/>
            <a:gdLst>
              <a:gd name="T0" fmla="*/ 685482374 w 516"/>
              <a:gd name="T1" fmla="*/ 0 h 663"/>
              <a:gd name="T2" fmla="*/ 335179928 w 516"/>
              <a:gd name="T3" fmla="*/ 108365883 h 663"/>
              <a:gd name="T4" fmla="*/ 93244968 w 516"/>
              <a:gd name="T5" fmla="*/ 350300729 h 663"/>
              <a:gd name="T6" fmla="*/ 282257466 w 516"/>
              <a:gd name="T7" fmla="*/ 1048384513 h 663"/>
              <a:gd name="T8" fmla="*/ 309978378 w 516"/>
              <a:gd name="T9" fmla="*/ 1156750346 h 663"/>
              <a:gd name="T10" fmla="*/ 93244968 w 516"/>
              <a:gd name="T11" fmla="*/ 1318040210 h 663"/>
              <a:gd name="T12" fmla="*/ 362902428 w 516"/>
              <a:gd name="T13" fmla="*/ 1479330074 h 663"/>
              <a:gd name="T14" fmla="*/ 793848248 w 516"/>
              <a:gd name="T15" fmla="*/ 1479330074 h 663"/>
              <a:gd name="T16" fmla="*/ 980339921 w 516"/>
              <a:gd name="T17" fmla="*/ 1209674377 h 663"/>
              <a:gd name="T18" fmla="*/ 1141629844 w 516"/>
              <a:gd name="T19" fmla="*/ 914815550 h 663"/>
              <a:gd name="T20" fmla="*/ 1141629844 w 516"/>
              <a:gd name="T21" fmla="*/ 914815550 h 663"/>
              <a:gd name="T22" fmla="*/ 1249997305 w 516"/>
              <a:gd name="T23" fmla="*/ 700603045 h 663"/>
              <a:gd name="T24" fmla="*/ 1249997305 w 516"/>
              <a:gd name="T25" fmla="*/ 378023218 h 663"/>
              <a:gd name="T26" fmla="*/ 1035783332 w 516"/>
              <a:gd name="T27" fmla="*/ 216733354 h 663"/>
              <a:gd name="T28" fmla="*/ 899694959 w 516"/>
              <a:gd name="T29" fmla="*/ 80644957 h 663"/>
              <a:gd name="T30" fmla="*/ 685482374 w 516"/>
              <a:gd name="T31" fmla="*/ 0 h 6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6"/>
              <a:gd name="T49" fmla="*/ 0 h 663"/>
              <a:gd name="T50" fmla="*/ 516 w 516"/>
              <a:gd name="T51" fmla="*/ 663 h 6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6" h="663">
                <a:moveTo>
                  <a:pt x="272" y="0"/>
                </a:moveTo>
                <a:cubicBezTo>
                  <a:pt x="218" y="9"/>
                  <a:pt x="178" y="13"/>
                  <a:pt x="133" y="43"/>
                </a:cubicBezTo>
                <a:cubicBezTo>
                  <a:pt x="99" y="95"/>
                  <a:pt x="93" y="120"/>
                  <a:pt x="37" y="139"/>
                </a:cubicBezTo>
                <a:cubicBezTo>
                  <a:pt x="0" y="251"/>
                  <a:pt x="10" y="349"/>
                  <a:pt x="112" y="416"/>
                </a:cubicBezTo>
                <a:cubicBezTo>
                  <a:pt x="116" y="430"/>
                  <a:pt x="125" y="444"/>
                  <a:pt x="123" y="459"/>
                </a:cubicBezTo>
                <a:cubicBezTo>
                  <a:pt x="117" y="497"/>
                  <a:pt x="66" y="513"/>
                  <a:pt x="37" y="523"/>
                </a:cubicBezTo>
                <a:cubicBezTo>
                  <a:pt x="74" y="577"/>
                  <a:pt x="91" y="552"/>
                  <a:pt x="144" y="587"/>
                </a:cubicBezTo>
                <a:cubicBezTo>
                  <a:pt x="194" y="663"/>
                  <a:pt x="245" y="621"/>
                  <a:pt x="315" y="587"/>
                </a:cubicBezTo>
                <a:cubicBezTo>
                  <a:pt x="335" y="546"/>
                  <a:pt x="357" y="513"/>
                  <a:pt x="389" y="480"/>
                </a:cubicBezTo>
                <a:cubicBezTo>
                  <a:pt x="411" y="416"/>
                  <a:pt x="394" y="458"/>
                  <a:pt x="453" y="363"/>
                </a:cubicBezTo>
                <a:cubicBezTo>
                  <a:pt x="480" y="298"/>
                  <a:pt x="465" y="326"/>
                  <a:pt x="496" y="278"/>
                </a:cubicBezTo>
                <a:cubicBezTo>
                  <a:pt x="507" y="223"/>
                  <a:pt x="516" y="210"/>
                  <a:pt x="496" y="150"/>
                </a:cubicBezTo>
                <a:cubicBezTo>
                  <a:pt x="485" y="116"/>
                  <a:pt x="436" y="111"/>
                  <a:pt x="411" y="86"/>
                </a:cubicBezTo>
                <a:cubicBezTo>
                  <a:pt x="393" y="68"/>
                  <a:pt x="381" y="40"/>
                  <a:pt x="357" y="32"/>
                </a:cubicBezTo>
                <a:cubicBezTo>
                  <a:pt x="285" y="9"/>
                  <a:pt x="313" y="21"/>
                  <a:pt x="272" y="0"/>
                </a:cubicBezTo>
                <a:close/>
              </a:path>
            </a:pathLst>
          </a:custGeom>
          <a:solidFill>
            <a:schemeClr val="bg1"/>
          </a:solidFill>
          <a:ln w="9525">
            <a:noFill/>
            <a:round/>
            <a:headEnd/>
            <a:tailEnd/>
          </a:ln>
        </p:spPr>
        <p:txBody>
          <a:bodyPr/>
          <a:lstStyle/>
          <a:p>
            <a:endParaRPr lang="en-US"/>
          </a:p>
        </p:txBody>
      </p:sp>
      <p:sp>
        <p:nvSpPr>
          <p:cNvPr id="10249" name="Freeform 9"/>
          <p:cNvSpPr>
            <a:spLocks/>
          </p:cNvSpPr>
          <p:nvPr/>
        </p:nvSpPr>
        <p:spPr bwMode="auto">
          <a:xfrm>
            <a:off x="5988050" y="5143500"/>
            <a:ext cx="619125" cy="1025525"/>
          </a:xfrm>
          <a:custGeom>
            <a:avLst/>
            <a:gdLst>
              <a:gd name="T0" fmla="*/ 977820716 w 390"/>
              <a:gd name="T1" fmla="*/ 60483752 h 646"/>
              <a:gd name="T2" fmla="*/ 869454825 w 390"/>
              <a:gd name="T3" fmla="*/ 435986271 h 646"/>
              <a:gd name="T4" fmla="*/ 844253270 w 390"/>
              <a:gd name="T5" fmla="*/ 516631241 h 646"/>
              <a:gd name="T6" fmla="*/ 655240618 w 390"/>
              <a:gd name="T7" fmla="*/ 1028223758 h 646"/>
              <a:gd name="T8" fmla="*/ 602316560 w 390"/>
              <a:gd name="T9" fmla="*/ 1565017630 h 646"/>
              <a:gd name="T10" fmla="*/ 385584679 w 390"/>
              <a:gd name="T11" fmla="*/ 1539816077 h 646"/>
              <a:gd name="T12" fmla="*/ 252015645 w 390"/>
              <a:gd name="T13" fmla="*/ 1403727691 h 646"/>
              <a:gd name="T14" fmla="*/ 90725621 w 390"/>
              <a:gd name="T15" fmla="*/ 1242436165 h 646"/>
              <a:gd name="T16" fmla="*/ 143648117 w 390"/>
              <a:gd name="T17" fmla="*/ 597276210 h 646"/>
              <a:gd name="T18" fmla="*/ 360383124 w 390"/>
              <a:gd name="T19" fmla="*/ 383063704 h 646"/>
              <a:gd name="T20" fmla="*/ 441028198 w 390"/>
              <a:gd name="T21" fmla="*/ 355342790 h 646"/>
              <a:gd name="T22" fmla="*/ 708164677 w 390"/>
              <a:gd name="T23" fmla="*/ 221773765 h 646"/>
              <a:gd name="T24" fmla="*/ 763608097 w 390"/>
              <a:gd name="T25" fmla="*/ 168851248 h 646"/>
              <a:gd name="T26" fmla="*/ 924898245 w 390"/>
              <a:gd name="T27" fmla="*/ 113406244 h 646"/>
              <a:gd name="T28" fmla="*/ 977820716 w 390"/>
              <a:gd name="T29" fmla="*/ 60483752 h 6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0"/>
              <a:gd name="T46" fmla="*/ 0 h 646"/>
              <a:gd name="T47" fmla="*/ 390 w 390"/>
              <a:gd name="T48" fmla="*/ 646 h 6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0" h="646">
                <a:moveTo>
                  <a:pt x="388" y="24"/>
                </a:moveTo>
                <a:cubicBezTo>
                  <a:pt x="371" y="73"/>
                  <a:pt x="362" y="123"/>
                  <a:pt x="345" y="173"/>
                </a:cubicBezTo>
                <a:cubicBezTo>
                  <a:pt x="341" y="184"/>
                  <a:pt x="335" y="205"/>
                  <a:pt x="335" y="205"/>
                </a:cubicBezTo>
                <a:cubicBezTo>
                  <a:pt x="321" y="425"/>
                  <a:pt x="363" y="340"/>
                  <a:pt x="260" y="408"/>
                </a:cubicBezTo>
                <a:cubicBezTo>
                  <a:pt x="237" y="475"/>
                  <a:pt x="274" y="559"/>
                  <a:pt x="239" y="621"/>
                </a:cubicBezTo>
                <a:cubicBezTo>
                  <a:pt x="225" y="646"/>
                  <a:pt x="182" y="614"/>
                  <a:pt x="153" y="611"/>
                </a:cubicBezTo>
                <a:cubicBezTo>
                  <a:pt x="111" y="547"/>
                  <a:pt x="157" y="608"/>
                  <a:pt x="100" y="557"/>
                </a:cubicBezTo>
                <a:cubicBezTo>
                  <a:pt x="78" y="537"/>
                  <a:pt x="36" y="493"/>
                  <a:pt x="36" y="493"/>
                </a:cubicBezTo>
                <a:cubicBezTo>
                  <a:pt x="9" y="411"/>
                  <a:pt x="0" y="310"/>
                  <a:pt x="57" y="237"/>
                </a:cubicBezTo>
                <a:cubicBezTo>
                  <a:pt x="82" y="205"/>
                  <a:pt x="114" y="181"/>
                  <a:pt x="143" y="152"/>
                </a:cubicBezTo>
                <a:cubicBezTo>
                  <a:pt x="151" y="144"/>
                  <a:pt x="165" y="146"/>
                  <a:pt x="175" y="141"/>
                </a:cubicBezTo>
                <a:cubicBezTo>
                  <a:pt x="278" y="84"/>
                  <a:pt x="199" y="110"/>
                  <a:pt x="281" y="88"/>
                </a:cubicBezTo>
                <a:cubicBezTo>
                  <a:pt x="288" y="81"/>
                  <a:pt x="294" y="72"/>
                  <a:pt x="303" y="67"/>
                </a:cubicBezTo>
                <a:cubicBezTo>
                  <a:pt x="323" y="57"/>
                  <a:pt x="367" y="45"/>
                  <a:pt x="367" y="45"/>
                </a:cubicBezTo>
                <a:cubicBezTo>
                  <a:pt x="390" y="10"/>
                  <a:pt x="388" y="0"/>
                  <a:pt x="388" y="24"/>
                </a:cubicBezTo>
                <a:close/>
              </a:path>
            </a:pathLst>
          </a:custGeom>
          <a:solidFill>
            <a:schemeClr val="bg1"/>
          </a:solidFill>
          <a:ln w="9525">
            <a:no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a:off x="1371600" y="990600"/>
            <a:ext cx="6629400" cy="4648200"/>
          </a:xfrm>
          <a:prstGeom prst="rect">
            <a:avLst/>
          </a:prstGeom>
        </p:spPr>
        <p:txBody>
          <a:bodyPr wrap="none" fromWordArt="1">
            <a:prstTxWarp prst="textPlain">
              <a:avLst>
                <a:gd name="adj" fmla="val 50000"/>
              </a:avLst>
            </a:prstTxWarp>
          </a:bodyPr>
          <a:lstStyle/>
          <a:p>
            <a:pPr algn="ctr"/>
            <a:r>
              <a:rPr lang="en-US" sz="3600" kern="10">
                <a:ln w="31750">
                  <a:solidFill>
                    <a:srgbClr val="000000"/>
                  </a:solidFill>
                  <a:round/>
                  <a:headEnd/>
                  <a:tailEnd/>
                </a:ln>
                <a:gradFill rotWithShape="1">
                  <a:gsLst>
                    <a:gs pos="0">
                      <a:srgbClr val="A603AB"/>
                    </a:gs>
                    <a:gs pos="10501">
                      <a:srgbClr val="0819FB"/>
                    </a:gs>
                    <a:gs pos="17501">
                      <a:srgbClr val="1A8D48"/>
                    </a:gs>
                    <a:gs pos="26000">
                      <a:srgbClr val="FFFF00"/>
                    </a:gs>
                    <a:gs pos="36500">
                      <a:srgbClr val="EE3F17"/>
                    </a:gs>
                    <a:gs pos="44000">
                      <a:srgbClr val="E81766"/>
                    </a:gs>
                    <a:gs pos="50000">
                      <a:srgbClr val="A603AB"/>
                    </a:gs>
                    <a:gs pos="56000">
                      <a:srgbClr val="E81766"/>
                    </a:gs>
                    <a:gs pos="63500">
                      <a:srgbClr val="EE3F17"/>
                    </a:gs>
                    <a:gs pos="74000">
                      <a:srgbClr val="FFFF00"/>
                    </a:gs>
                    <a:gs pos="82500">
                      <a:srgbClr val="1A8D48"/>
                    </a:gs>
                    <a:gs pos="89500">
                      <a:srgbClr val="0819FB"/>
                    </a:gs>
                    <a:gs pos="100000">
                      <a:srgbClr val="A603AB"/>
                    </a:gs>
                  </a:gsLst>
                  <a:lin ang="18900000" scaled="1"/>
                </a:gradFill>
                <a:latin typeface="Arial Black"/>
              </a:rPr>
              <a:t>Facts VS Fiction</a:t>
            </a:r>
          </a:p>
        </p:txBody>
      </p:sp>
      <p:pic>
        <p:nvPicPr>
          <p:cNvPr id="23555" name="Picture 3">
            <a:hlinkClick r:id="" action="ppaction://media"/>
          </p:cNvPr>
          <p:cNvPicPr>
            <a:picLocks noRot="1" noChangeAspect="1" noChangeArrowheads="1"/>
          </p:cNvPicPr>
          <p:nvPr>
            <a:wavAudioFile r:embed="rId1" name="MS900069552[1].wav"/>
          </p:nvPr>
        </p:nvPicPr>
        <p:blipFill>
          <a:blip r:embed="rId3" cstate="print"/>
          <a:srcRect/>
          <a:stretch>
            <a:fillRect/>
          </a:stretch>
        </p:blipFill>
        <p:spPr bwMode="auto">
          <a:xfrm>
            <a:off x="533400" y="6096000"/>
            <a:ext cx="304800" cy="304800"/>
          </a:xfrm>
          <a:prstGeom prst="rect">
            <a:avLst/>
          </a:prstGeom>
          <a:noFill/>
        </p:spPr>
      </p:pic>
      <p:sp>
        <p:nvSpPr>
          <p:cNvPr id="23556" name="Rectangle 4"/>
          <p:cNvSpPr>
            <a:spLocks noChangeArrowheads="1"/>
          </p:cNvSpPr>
          <p:nvPr/>
        </p:nvSpPr>
        <p:spPr bwMode="auto">
          <a:xfrm>
            <a:off x="457200" y="5943600"/>
            <a:ext cx="609600" cy="609600"/>
          </a:xfrm>
          <a:prstGeom prst="rect">
            <a:avLst/>
          </a:prstGeom>
          <a:solidFill>
            <a:schemeClr val="bg1"/>
          </a:solidFill>
          <a:ln w="9525">
            <a:noFill/>
            <a:miter lim="800000"/>
            <a:headEnd/>
            <a:tailEnd/>
          </a:ln>
          <a:effectLst/>
        </p:spPr>
        <p:txBody>
          <a:bodyPr wrap="none" anchor="ctr"/>
          <a:lstStyle/>
          <a:p>
            <a:endParaRPr lang="en-US"/>
          </a:p>
        </p:txBody>
      </p:sp>
      <p:sp>
        <p:nvSpPr>
          <p:cNvPr id="23557" name="WordArt 5"/>
          <p:cNvSpPr>
            <a:spLocks noChangeArrowheads="1" noChangeShapeType="1" noTextEdit="1"/>
          </p:cNvSpPr>
          <p:nvPr/>
        </p:nvSpPr>
        <p:spPr bwMode="auto">
          <a:xfrm>
            <a:off x="2971800" y="914400"/>
            <a:ext cx="3476625" cy="1317625"/>
          </a:xfrm>
          <a:prstGeom prst="rect">
            <a:avLst/>
          </a:prstGeom>
        </p:spPr>
        <p:txBody>
          <a:bodyPr wrap="none" fromWordArt="1">
            <a:prstTxWarp prst="textPlain">
              <a:avLst>
                <a:gd name="adj" fmla="val 50000"/>
              </a:avLst>
            </a:prstTxWarp>
          </a:bodyPr>
          <a:lstStyle/>
          <a:p>
            <a:pPr algn="ctr"/>
            <a:r>
              <a:rPr lang="en-US" sz="3600" kern="10">
                <a:ln w="25400">
                  <a:solidFill>
                    <a:srgbClr val="000000"/>
                  </a:solidFill>
                  <a:round/>
                  <a:headEnd/>
                  <a:tailEnd/>
                </a:ln>
                <a:solidFill>
                  <a:srgbClr val="FFFFFF"/>
                </a:solidFill>
                <a:latin typeface="Arial Black"/>
              </a:rPr>
              <a:t>Back to...</a:t>
            </a: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path" presetSubtype="0" accel="50000" decel="50000" fill="hold" grpId="0" nodeType="clickEffect">
                                  <p:stCondLst>
                                    <p:cond delay="0"/>
                                  </p:stCondLst>
                                  <p:childTnLst>
                                    <p:animMotion origin="layout" path="M -0.35139 -0.48624 C -0.35417 -0.42219 -0.18125 -0.36554 0.03663 -0.36346 C 0.20938 -0.35791 0.35104 -0.3889 0.35417 -0.42751 C 0.35417 -0.46589 0.2151 -0.50173 0.03958 -0.50381 C -0.04826 -0.50381 -0.1276 -0.49919 -0.1842 -0.48624 C -0.26632 -0.46844 -0.31458 -0.44 -0.31458 -0.4067 C -0.31458 -0.3889 -0.30035 -0.37086 -0.27465 -0.35537 C -0.21562 -0.32185 -0.09913 -0.29919 0.03333 -0.29641 C 0.18906 -0.29133 0.31719 -0.31976 0.31719 -0.3526 C 0.31997 -0.3889 0.19253 -0.41965 0.03663 -0.42497 C -0.04253 -0.42497 -0.11337 -0.41965 -0.16736 -0.40924 C -0.23819 -0.39144 -0.28333 -0.36346 -0.28333 -0.33479 C -0.28333 -0.31976 -0.26927 -0.30404 -0.2467 -0.28855 C -0.19253 -0.26057 -0.0908 -0.23745 0.03125 -0.23514 C 0.17292 -0.2326 0.28611 -0.25803 0.28611 -0.28855 C 0.28906 -0.31976 0.17552 -0.34774 0.03333 -0.35052 C -0.03698 -0.3526 -0.10208 -0.34774 -0.15035 -0.33757 C -0.21562 -0.32185 -0.25208 -0.29919 -0.25208 -0.27121 C -0.25208 -0.25803 -0.2408 -0.243 -0.22118 -0.23005 C -0.17292 -0.20393 -0.07951 -0.18358 0.0283 -0.18127 C 0.15573 -0.18127 0.25764 -0.20185 0.25764 -0.23005 C 0.25764 -0.25803 0.15868 -0.28393 0.03125 -0.28647 C -0.03125 -0.28647 -0.0908 -0.28092 -0.13299 -0.27352 C -0.19253 -0.26057 -0.22691 -0.23745 -0.22951 -0.21433 C -0.22951 -0.20185 -0.21562 -0.1889 -0.19844 -0.17849 C -0.15608 -0.15283 -0.07083 -0.13479 0.02535 -0.13479 C 0.13854 -0.13225 0.23247 -0.15005 0.23247 -0.17595 C 0.23507 -0.20185 0.14167 -0.22474 0.0283 -0.22728 C -0.0283 -0.22728 -0.08247 -0.22474 -0.1191 -0.21433 C -0.17292 -0.20393 -0.20382 -0.18358 -0.20382 -0.163 C -0.20382 -0.15005 -0.19549 -0.13988 -0.17865 -0.12948 C -0.13889 -0.10659 -0.0651 -0.09133 0.02257 -0.08855 C 0.12726 -0.08855 0.20938 -0.10404 0.20938 -0.12739 C 0.21215 -0.15005 0.13003 -0.17109 0.02535 -0.17317 C -0.02569 -0.17317 -0.07083 -0.17109 -0.10503 -0.163 C -0.1533 -0.15283 -0.18125 -0.13479 -0.18125 -0.11445 C -0.18125 -0.10404 -0.17292 -0.09618 -0.15868 -0.08601 C -0.12465 -0.06566 -0.05677 -0.05317 0.02257 -0.0504 C 0.11597 -0.04763 0.18906 -0.06335 0.18906 -0.08601 C 0.18906 -0.10404 0.11875 -0.12462 0.02535 -0.12462 C -0.02292 -0.12739 -0.0651 -0.12208 -0.09653 -0.11699 C -0.13889 -0.10659 -0.16458 -0.09133 -0.16458 -0.07352 C -0.16458 -0.06335 -0.15608 -0.05526 -0.14167 -0.04763 C -0.11042 -0.02982 -0.04826 -0.01687 0.01997 -0.01433 C 0.10469 -0.01156 0.17292 -0.02728 0.17292 -0.04485 C 0.17292 -0.06566 0.10469 -0.08138 0.02257 -0.0837 C -0.01701 -0.0837 -0.05677 -0.08138 -0.08524 -0.07352 C -0.12465 -0.06566 -0.1474 -0.05317 -0.1474 -0.03491 C -0.1474 -0.02728 -0.13889 -0.01965 -0.1276 -0.01156 C -0.09913 0.00347 -0.04549 0.01642 0.01997 0.01642 C 0.0934 0.01919 0.15573 0.00625 0.15573 -0.01156 C 0.15573 -0.02728 0.09618 -0.043 0.01997 -0.043 C -0.01441 -0.04485 -0.05087 -0.043 -0.07639 -0.03745 C -0.11042 -0.02728 -0.13038 -0.01433 -0.13038 -0.00138 C -0.13038 0.00625 -0.12465 0.01388 -0.11337 0.01919 C -0.08785 0.03399 -0.03958 0.04463 0.01997 0.04717 C 0.08785 0.04717 0.14167 0.03399 0.14167 0.02128 C 0.14167 0.00625 0.08785 -0.00948 0.01997 -0.00948 C -0.01441 -0.00948 -0.04549 -0.00693 -0.0651 -0.00138 C -0.09913 0.00347 -0.11632 0.01642 -0.11632 0.02937 C -0.11632 0.03399 -0.11042 0.04232 -0.10208 0.04717 C -0.07951 0.06289 -0.0342 0.07006 0.01701 0.0733 C 0.07951 0.0733 0.12726 0.06289 0.12726 0.04995 C 0.12726 0.03399 0.07951 0.02405 0.01997 0.02128 C -0.01163 0.02128 -0.03958 0.02405 -0.05955 0.02937 C -0.08785 0.03399 -0.10503 0.04463 -0.10503 0.05735 C -0.10503 0.06289 -0.09913 0.06775 -0.0908 0.0733 " pathEditMode="relative" rAng="0" ptsTypes="fffffffffffffffffffffffffffffffffffffffffffffffffffffffffffffffffff">
                                      <p:cBhvr>
                                        <p:cTn id="6" dur="2000" fill="hold"/>
                                        <p:tgtEl>
                                          <p:spTgt spid="23554"/>
                                        </p:tgtEl>
                                        <p:attrNameLst>
                                          <p:attrName>ppt_x</p:attrName>
                                          <p:attrName>ppt_y</p:attrName>
                                        </p:attrNameLst>
                                      </p:cBhvr>
                                      <p:rCtr x="35100" y="27100"/>
                                    </p:animMotion>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908" fill="hold"/>
                                        <p:tgtEl>
                                          <p:spTgt spid="2355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23555"/>
                </p:tgtEl>
              </p:cMediaNode>
            </p:audio>
          </p:childTnLst>
        </p:cTn>
      </p:par>
    </p:tnLst>
    <p:bldLst>
      <p:bldP spid="235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t>Guess what???</a:t>
            </a:r>
          </a:p>
        </p:txBody>
      </p:sp>
      <p:sp>
        <p:nvSpPr>
          <p:cNvPr id="6147" name="Content Placeholder 2"/>
          <p:cNvSpPr>
            <a:spLocks noGrp="1"/>
          </p:cNvSpPr>
          <p:nvPr>
            <p:ph idx="1"/>
          </p:nvPr>
        </p:nvSpPr>
        <p:spPr/>
        <p:txBody>
          <a:bodyPr/>
          <a:lstStyle/>
          <a:p>
            <a:pPr eaLnBrk="1" hangingPunct="1">
              <a:buFontTx/>
              <a:buNone/>
            </a:pPr>
            <a:r>
              <a:rPr lang="en-US" dirty="0" smtClean="0"/>
              <a:t>	You know how to behave because you’ve been in school for 10YEARS, so…. even though the rules are usually reserved for today, I’m going to answer any questions you might have AND over the main points of the syllabus in more detail </a:t>
            </a:r>
            <a:r>
              <a:rPr lang="en-US" dirty="0" smtClean="0">
                <a:sym typeface="Wingdings" pitchFamily="2" charset="2"/>
              </a:rPr>
              <a:t> </a:t>
            </a:r>
            <a:endParaRPr lang="en-US"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WordArt 2"/>
          <p:cNvSpPr>
            <a:spLocks noChangeArrowheads="1" noChangeShapeType="1" noTextEdit="1"/>
          </p:cNvSpPr>
          <p:nvPr/>
        </p:nvSpPr>
        <p:spPr bwMode="auto">
          <a:xfrm>
            <a:off x="1371600" y="990600"/>
            <a:ext cx="6629400" cy="4648200"/>
          </a:xfrm>
          <a:prstGeom prst="rect">
            <a:avLst/>
          </a:prstGeom>
        </p:spPr>
        <p:txBody>
          <a:bodyPr wrap="none" fromWordArt="1">
            <a:prstTxWarp prst="textPlain">
              <a:avLst>
                <a:gd name="adj" fmla="val 50000"/>
              </a:avLst>
            </a:prstTxWarp>
          </a:bodyPr>
          <a:lstStyle/>
          <a:p>
            <a:pPr algn="ctr"/>
            <a:r>
              <a:rPr lang="en-US" sz="3600" kern="10">
                <a:ln w="31750">
                  <a:solidFill>
                    <a:srgbClr val="000000"/>
                  </a:solidFill>
                  <a:round/>
                  <a:headEnd/>
                  <a:tailEnd/>
                </a:ln>
                <a:gradFill rotWithShape="1">
                  <a:gsLst>
                    <a:gs pos="0">
                      <a:srgbClr val="A603AB"/>
                    </a:gs>
                    <a:gs pos="10501">
                      <a:srgbClr val="0819FB"/>
                    </a:gs>
                    <a:gs pos="17501">
                      <a:srgbClr val="1A8D48"/>
                    </a:gs>
                    <a:gs pos="26000">
                      <a:srgbClr val="FFFF00"/>
                    </a:gs>
                    <a:gs pos="36500">
                      <a:srgbClr val="EE3F17"/>
                    </a:gs>
                    <a:gs pos="44000">
                      <a:srgbClr val="E81766"/>
                    </a:gs>
                    <a:gs pos="50000">
                      <a:srgbClr val="A603AB"/>
                    </a:gs>
                    <a:gs pos="56000">
                      <a:srgbClr val="E81766"/>
                    </a:gs>
                    <a:gs pos="63500">
                      <a:srgbClr val="EE3F17"/>
                    </a:gs>
                    <a:gs pos="74000">
                      <a:srgbClr val="FFFF00"/>
                    </a:gs>
                    <a:gs pos="82500">
                      <a:srgbClr val="1A8D48"/>
                    </a:gs>
                    <a:gs pos="89500">
                      <a:srgbClr val="0819FB"/>
                    </a:gs>
                    <a:gs pos="100000">
                      <a:srgbClr val="A603AB"/>
                    </a:gs>
                  </a:gsLst>
                  <a:lin ang="18900000" scaled="1"/>
                </a:gradFill>
                <a:latin typeface="Arial Black"/>
              </a:rPr>
              <a:t>Facts VS Fiction</a:t>
            </a:r>
          </a:p>
        </p:txBody>
      </p:sp>
      <p:pic>
        <p:nvPicPr>
          <p:cNvPr id="27651" name="Picture 3">
            <a:hlinkClick r:id="" action="ppaction://media"/>
          </p:cNvPr>
          <p:cNvPicPr>
            <a:picLocks noRot="1" noChangeAspect="1" noChangeArrowheads="1"/>
          </p:cNvPicPr>
          <p:nvPr>
            <a:wavAudioFile r:embed="rId1" name="MS900069552[1].wav"/>
          </p:nvPr>
        </p:nvPicPr>
        <p:blipFill>
          <a:blip r:embed="rId3" cstate="print"/>
          <a:srcRect/>
          <a:stretch>
            <a:fillRect/>
          </a:stretch>
        </p:blipFill>
        <p:spPr bwMode="auto">
          <a:xfrm>
            <a:off x="533400" y="6096000"/>
            <a:ext cx="304800" cy="304800"/>
          </a:xfrm>
          <a:prstGeom prst="rect">
            <a:avLst/>
          </a:prstGeom>
          <a:noFill/>
        </p:spPr>
      </p:pic>
      <p:sp>
        <p:nvSpPr>
          <p:cNvPr id="27652" name="Rectangle 4"/>
          <p:cNvSpPr>
            <a:spLocks noChangeArrowheads="1"/>
          </p:cNvSpPr>
          <p:nvPr/>
        </p:nvSpPr>
        <p:spPr bwMode="auto">
          <a:xfrm>
            <a:off x="457200" y="5943600"/>
            <a:ext cx="609600" cy="6096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path" presetSubtype="0" accel="50000" decel="50000" fill="hold" grpId="0" nodeType="clickEffect">
                                  <p:stCondLst>
                                    <p:cond delay="0"/>
                                  </p:stCondLst>
                                  <p:childTnLst>
                                    <p:animMotion origin="layout" path="M -0.35139 -0.48624 C -0.35417 -0.42219 -0.18125 -0.36554 0.03663 -0.36346 C 0.20938 -0.35791 0.35104 -0.3889 0.35417 -0.42751 C 0.35417 -0.46589 0.2151 -0.50173 0.03958 -0.50381 C -0.04826 -0.50381 -0.1276 -0.49919 -0.1842 -0.48624 C -0.26632 -0.46844 -0.31458 -0.44 -0.31458 -0.4067 C -0.31458 -0.3889 -0.30035 -0.37086 -0.27465 -0.35537 C -0.21562 -0.32185 -0.09913 -0.29919 0.03333 -0.29641 C 0.18906 -0.29133 0.31719 -0.31976 0.31719 -0.3526 C 0.31997 -0.3889 0.19253 -0.41965 0.03663 -0.42497 C -0.04253 -0.42497 -0.11337 -0.41965 -0.16736 -0.40924 C -0.23819 -0.39144 -0.28333 -0.36346 -0.28333 -0.33479 C -0.28333 -0.31976 -0.26927 -0.30404 -0.2467 -0.28855 C -0.19253 -0.26057 -0.0908 -0.23745 0.03125 -0.23514 C 0.17292 -0.2326 0.28611 -0.25803 0.28611 -0.28855 C 0.28906 -0.31976 0.17552 -0.34774 0.03333 -0.35052 C -0.03698 -0.3526 -0.10208 -0.34774 -0.15035 -0.33757 C -0.21562 -0.32185 -0.25208 -0.29919 -0.25208 -0.27121 C -0.25208 -0.25803 -0.2408 -0.243 -0.22118 -0.23005 C -0.17292 -0.20393 -0.07951 -0.18358 0.0283 -0.18127 C 0.15573 -0.18127 0.25764 -0.20185 0.25764 -0.23005 C 0.25764 -0.25803 0.15868 -0.28393 0.03125 -0.28647 C -0.03125 -0.28647 -0.0908 -0.28092 -0.13299 -0.27352 C -0.19253 -0.26057 -0.22691 -0.23745 -0.22951 -0.21433 C -0.22951 -0.20185 -0.21562 -0.1889 -0.19844 -0.17849 C -0.15608 -0.15283 -0.07083 -0.13479 0.02535 -0.13479 C 0.13854 -0.13225 0.23247 -0.15005 0.23247 -0.17595 C 0.23507 -0.20185 0.14167 -0.22474 0.0283 -0.22728 C -0.0283 -0.22728 -0.08247 -0.22474 -0.1191 -0.21433 C -0.17292 -0.20393 -0.20382 -0.18358 -0.20382 -0.163 C -0.20382 -0.15005 -0.19549 -0.13988 -0.17865 -0.12948 C -0.13889 -0.10659 -0.0651 -0.09133 0.02257 -0.08855 C 0.12726 -0.08855 0.20938 -0.10404 0.20938 -0.12739 C 0.21215 -0.15005 0.13003 -0.17109 0.02535 -0.17317 C -0.02569 -0.17317 -0.07083 -0.17109 -0.10503 -0.163 C -0.1533 -0.15283 -0.18125 -0.13479 -0.18125 -0.11445 C -0.18125 -0.10404 -0.17292 -0.09618 -0.15868 -0.08601 C -0.12465 -0.06566 -0.05677 -0.05317 0.02257 -0.0504 C 0.11597 -0.04763 0.18906 -0.06335 0.18906 -0.08601 C 0.18906 -0.10404 0.11875 -0.12462 0.02535 -0.12462 C -0.02292 -0.12739 -0.0651 -0.12208 -0.09653 -0.11699 C -0.13889 -0.10659 -0.16458 -0.09133 -0.16458 -0.07352 C -0.16458 -0.06335 -0.15608 -0.05526 -0.14167 -0.04763 C -0.11042 -0.02982 -0.04826 -0.01687 0.01997 -0.01433 C 0.10469 -0.01156 0.17292 -0.02728 0.17292 -0.04485 C 0.17292 -0.06566 0.10469 -0.08138 0.02257 -0.0837 C -0.01701 -0.0837 -0.05677 -0.08138 -0.08524 -0.07352 C -0.12465 -0.06566 -0.1474 -0.05317 -0.1474 -0.03491 C -0.1474 -0.02728 -0.13889 -0.01965 -0.1276 -0.01156 C -0.09913 0.00347 -0.04549 0.01642 0.01997 0.01642 C 0.0934 0.01919 0.15573 0.00625 0.15573 -0.01156 C 0.15573 -0.02728 0.09618 -0.043 0.01997 -0.043 C -0.01441 -0.04485 -0.05087 -0.043 -0.07639 -0.03745 C -0.11042 -0.02728 -0.13038 -0.01433 -0.13038 -0.00138 C -0.13038 0.00625 -0.12465 0.01388 -0.11337 0.01919 C -0.08785 0.03399 -0.03958 0.04463 0.01997 0.04717 C 0.08785 0.04717 0.14167 0.03399 0.14167 0.02128 C 0.14167 0.00625 0.08785 -0.00948 0.01997 -0.00948 C -0.01441 -0.00948 -0.04549 -0.00693 -0.0651 -0.00138 C -0.09913 0.00347 -0.11632 0.01642 -0.11632 0.02937 C -0.11632 0.03399 -0.11042 0.04232 -0.10208 0.04717 C -0.07951 0.06289 -0.0342 0.07006 0.01701 0.0733 C 0.07951 0.0733 0.12726 0.06289 0.12726 0.04995 C 0.12726 0.03399 0.07951 0.02405 0.01997 0.02128 C -0.01163 0.02128 -0.03958 0.02405 -0.05955 0.02937 C -0.08785 0.03399 -0.10503 0.04463 -0.10503 0.05735 C -0.10503 0.06289 -0.09913 0.06775 -0.0908 0.0733 " pathEditMode="relative" rAng="0" ptsTypes="fffffffffffffffffffffffffffffffffffffffffffffffffffffffffffffffffff">
                                      <p:cBhvr>
                                        <p:cTn id="6" dur="2000" fill="hold"/>
                                        <p:tgtEl>
                                          <p:spTgt spid="27650"/>
                                        </p:tgtEl>
                                        <p:attrNameLst>
                                          <p:attrName>ppt_x</p:attrName>
                                          <p:attrName>ppt_y</p:attrName>
                                        </p:attrNameLst>
                                      </p:cBhvr>
                                      <p:rCtr x="35100" y="27100"/>
                                    </p:animMotion>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908" fill="hold"/>
                                        <p:tgtEl>
                                          <p:spTgt spid="2765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27651"/>
                </p:tgtEl>
              </p:cMediaNode>
            </p:audio>
          </p:childTnLst>
        </p:cTn>
      </p:par>
    </p:tnLst>
    <p:bldLst>
      <p:bldP spid="2765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1706562"/>
          </a:xfrm>
        </p:spPr>
        <p:txBody>
          <a:bodyPr/>
          <a:lstStyle/>
          <a:p>
            <a:pPr algn="l"/>
            <a:r>
              <a:rPr lang="en-US" sz="3200" smtClean="0"/>
              <a:t>So, you know the expectations.</a:t>
            </a:r>
            <a:br>
              <a:rPr lang="en-US" sz="3200" smtClean="0"/>
            </a:br>
            <a:r>
              <a:rPr lang="en-US" sz="3200" smtClean="0"/>
              <a:t>What I know is that life is about choices…</a:t>
            </a:r>
          </a:p>
        </p:txBody>
      </p:sp>
      <p:sp>
        <p:nvSpPr>
          <p:cNvPr id="6147" name="Content Placeholder 2"/>
          <p:cNvSpPr>
            <a:spLocks noGrp="1"/>
          </p:cNvSpPr>
          <p:nvPr>
            <p:ph idx="1"/>
          </p:nvPr>
        </p:nvSpPr>
        <p:spPr>
          <a:xfrm>
            <a:off x="457200" y="1828800"/>
            <a:ext cx="8229600" cy="4297363"/>
          </a:xfrm>
        </p:spPr>
        <p:txBody>
          <a:bodyPr/>
          <a:lstStyle/>
          <a:p>
            <a:pPr marL="514350" indent="-514350"/>
            <a:r>
              <a:rPr lang="en-US" smtClean="0"/>
              <a:t>On a piece of paper, write down:</a:t>
            </a:r>
          </a:p>
          <a:p>
            <a:pPr marL="514350" indent="-514350">
              <a:buFontTx/>
              <a:buAutoNum type="arabicPeriod"/>
            </a:pPr>
            <a:r>
              <a:rPr lang="en-US" smtClean="0"/>
              <a:t>I have to _________________________.</a:t>
            </a:r>
          </a:p>
          <a:p>
            <a:pPr marL="514350" indent="-514350">
              <a:buFontTx/>
              <a:buAutoNum type="arabicPeriod"/>
            </a:pPr>
            <a:r>
              <a:rPr lang="en-US" smtClean="0"/>
              <a:t>I can’t ___________________________.</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r>
              <a:rPr lang="en-US" smtClean="0"/>
              <a:t>Now, cross out the word </a:t>
            </a:r>
            <a:r>
              <a:rPr lang="en-US" i="1" smtClean="0"/>
              <a:t>have</a:t>
            </a:r>
            <a:r>
              <a:rPr lang="en-US" smtClean="0"/>
              <a:t> from the first sentence and </a:t>
            </a:r>
            <a:r>
              <a:rPr lang="en-US" i="1" smtClean="0"/>
              <a:t>replace</a:t>
            </a:r>
            <a:r>
              <a:rPr lang="en-US" smtClean="0"/>
              <a:t> it with </a:t>
            </a:r>
            <a:r>
              <a:rPr lang="en-US" i="1" smtClean="0"/>
              <a:t>choose.</a:t>
            </a:r>
          </a:p>
          <a:p>
            <a:r>
              <a:rPr lang="en-US" smtClean="0"/>
              <a:t>Now, cross out </a:t>
            </a:r>
            <a:r>
              <a:rPr lang="en-US" i="1" smtClean="0"/>
              <a:t>can’t</a:t>
            </a:r>
            <a:r>
              <a:rPr lang="en-US" smtClean="0"/>
              <a:t> and replace it with </a:t>
            </a:r>
            <a:r>
              <a:rPr lang="en-US" i="1" smtClean="0"/>
              <a:t>I don’t want to.</a:t>
            </a:r>
          </a:p>
          <a:p>
            <a:r>
              <a:rPr lang="en-US" smtClean="0"/>
              <a:t>Raise your hand if you agree with your sentences.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1"/>
          <p:cNvSpPr>
            <a:spLocks noChangeArrowheads="1"/>
          </p:cNvSpPr>
          <p:nvPr/>
        </p:nvSpPr>
        <p:spPr bwMode="auto">
          <a:xfrm>
            <a:off x="4648200" y="1295400"/>
            <a:ext cx="228600" cy="152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195" name="Rectangle 3"/>
          <p:cNvSpPr>
            <a:spLocks noGrp="1" noChangeArrowheads="1"/>
          </p:cNvSpPr>
          <p:nvPr>
            <p:ph type="body" idx="1"/>
          </p:nvPr>
        </p:nvSpPr>
        <p:spPr>
          <a:xfrm>
            <a:off x="1981200" y="381000"/>
            <a:ext cx="6934200" cy="6248400"/>
          </a:xfrm>
        </p:spPr>
        <p:txBody>
          <a:bodyPr/>
          <a:lstStyle/>
          <a:p>
            <a:pPr eaLnBrk="1" hangingPunct="1">
              <a:lnSpc>
                <a:spcPct val="80000"/>
              </a:lnSpc>
              <a:buFontTx/>
              <a:buNone/>
            </a:pPr>
            <a:r>
              <a:rPr lang="en-US" sz="2000" smtClean="0">
                <a:latin typeface="Comic Sans MS" pitchFamily="66" charset="0"/>
              </a:rPr>
              <a:t>Prompt:</a:t>
            </a:r>
          </a:p>
          <a:p>
            <a:pPr eaLnBrk="1" hangingPunct="1">
              <a:lnSpc>
                <a:spcPct val="80000"/>
              </a:lnSpc>
              <a:buFontTx/>
              <a:buNone/>
            </a:pPr>
            <a:r>
              <a:rPr lang="en-US" sz="2600" smtClean="0">
                <a:solidFill>
                  <a:schemeClr val="hlink"/>
                </a:solidFill>
                <a:latin typeface="Ravie" pitchFamily="82" charset="0"/>
              </a:rPr>
              <a:t>Take a few minutes to think about your sentences. What was your first response? Did the discussion change your mind? How do you feel about the sentences? If you would like to talk about this more with me, make a note. </a:t>
            </a:r>
          </a:p>
          <a:p>
            <a:pPr eaLnBrk="1" hangingPunct="1">
              <a:lnSpc>
                <a:spcPct val="80000"/>
              </a:lnSpc>
              <a:buFontTx/>
              <a:buNone/>
            </a:pPr>
            <a:endParaRPr lang="en-US" sz="2000" smtClean="0">
              <a:latin typeface="Comic Sans MS" pitchFamily="66" charset="0"/>
            </a:endParaRPr>
          </a:p>
          <a:p>
            <a:pPr eaLnBrk="1" hangingPunct="1">
              <a:lnSpc>
                <a:spcPct val="80000"/>
              </a:lnSpc>
              <a:buFontTx/>
              <a:buNone/>
            </a:pPr>
            <a:r>
              <a:rPr lang="en-US" sz="2000" smtClean="0">
                <a:latin typeface="Comic Sans MS" pitchFamily="66" charset="0"/>
              </a:rPr>
              <a:t>Shoot for the grade you want to earn:</a:t>
            </a:r>
          </a:p>
          <a:p>
            <a:pPr eaLnBrk="1" hangingPunct="1">
              <a:lnSpc>
                <a:spcPct val="80000"/>
              </a:lnSpc>
              <a:buFontTx/>
              <a:buNone/>
            </a:pPr>
            <a:r>
              <a:rPr lang="en-US" sz="1600" b="1" u="sng" smtClean="0"/>
              <a:t>A = </a:t>
            </a:r>
            <a:r>
              <a:rPr lang="en-US" sz="1600" smtClean="0"/>
              <a:t> your paragraph must be at least 5 sentences and 75+ words in length.</a:t>
            </a:r>
          </a:p>
          <a:p>
            <a:pPr eaLnBrk="1" hangingPunct="1">
              <a:lnSpc>
                <a:spcPct val="80000"/>
              </a:lnSpc>
              <a:buFontTx/>
              <a:buNone/>
            </a:pPr>
            <a:r>
              <a:rPr lang="en-US" sz="1600" b="1" u="sng" smtClean="0"/>
              <a:t>B = </a:t>
            </a:r>
            <a:r>
              <a:rPr lang="en-US" sz="1600" smtClean="0"/>
              <a:t>Four sentences and/or 50 – 74 words in length.</a:t>
            </a:r>
          </a:p>
          <a:p>
            <a:pPr eaLnBrk="1" hangingPunct="1">
              <a:lnSpc>
                <a:spcPct val="80000"/>
              </a:lnSpc>
              <a:buFontTx/>
              <a:buNone/>
            </a:pPr>
            <a:r>
              <a:rPr lang="en-US" sz="1600" b="1" u="sng" smtClean="0"/>
              <a:t>C = </a:t>
            </a:r>
            <a:r>
              <a:rPr lang="en-US" sz="1600" smtClean="0"/>
              <a:t> Three sentences and/or 30- 49 words in length.</a:t>
            </a:r>
          </a:p>
          <a:p>
            <a:pPr eaLnBrk="1" hangingPunct="1">
              <a:lnSpc>
                <a:spcPct val="80000"/>
              </a:lnSpc>
              <a:buFontTx/>
              <a:buNone/>
            </a:pPr>
            <a:r>
              <a:rPr lang="en-US" sz="1600" smtClean="0"/>
              <a:t>I will collect your paper today, so don’t put it away.</a:t>
            </a:r>
          </a:p>
        </p:txBody>
      </p:sp>
      <p:pic>
        <p:nvPicPr>
          <p:cNvPr id="8196" name="Picture 4" descr="4938788"/>
          <p:cNvPicPr>
            <a:picLocks noChangeAspect="1" noChangeArrowheads="1" noCrop="1"/>
          </p:cNvPicPr>
          <p:nvPr/>
        </p:nvPicPr>
        <p:blipFill>
          <a:blip r:embed="rId2" cstate="print"/>
          <a:srcRect/>
          <a:stretch>
            <a:fillRect/>
          </a:stretch>
        </p:blipFill>
        <p:spPr bwMode="auto">
          <a:xfrm>
            <a:off x="0" y="2895600"/>
            <a:ext cx="1905000" cy="3733800"/>
          </a:xfrm>
          <a:prstGeom prst="rect">
            <a:avLst/>
          </a:prstGeom>
          <a:noFill/>
          <a:ln w="9525">
            <a:noFill/>
            <a:miter lim="800000"/>
            <a:headEnd/>
            <a:tailEnd/>
          </a:ln>
        </p:spPr>
      </p:pic>
      <p:sp>
        <p:nvSpPr>
          <p:cNvPr id="8197" name="Freeform 5"/>
          <p:cNvSpPr>
            <a:spLocks/>
          </p:cNvSpPr>
          <p:nvPr/>
        </p:nvSpPr>
        <p:spPr bwMode="auto">
          <a:xfrm>
            <a:off x="0" y="2971800"/>
            <a:ext cx="808038" cy="2349500"/>
          </a:xfrm>
          <a:custGeom>
            <a:avLst/>
            <a:gdLst>
              <a:gd name="T0" fmla="*/ 108367603 w 509"/>
              <a:gd name="T1" fmla="*/ 2147483647 h 1804"/>
              <a:gd name="T2" fmla="*/ 297378649 w 509"/>
              <a:gd name="T3" fmla="*/ 2147483647 h 1804"/>
              <a:gd name="T4" fmla="*/ 378023680 w 509"/>
              <a:gd name="T5" fmla="*/ 2147483647 h 1804"/>
              <a:gd name="T6" fmla="*/ 645160443 w 509"/>
              <a:gd name="T7" fmla="*/ 2147483647 h 1804"/>
              <a:gd name="T8" fmla="*/ 887095733 w 509"/>
              <a:gd name="T9" fmla="*/ 2147483647 h 1804"/>
              <a:gd name="T10" fmla="*/ 967740764 w 509"/>
              <a:gd name="T11" fmla="*/ 2015089676 h 1804"/>
              <a:gd name="T12" fmla="*/ 1076108317 w 509"/>
              <a:gd name="T13" fmla="*/ 1870911944 h 1804"/>
              <a:gd name="T14" fmla="*/ 1156753348 w 509"/>
              <a:gd name="T15" fmla="*/ 1670760385 h 1804"/>
              <a:gd name="T16" fmla="*/ 1209675855 w 509"/>
              <a:gd name="T17" fmla="*/ 1616482261 h 1804"/>
              <a:gd name="T18" fmla="*/ 1237398378 w 509"/>
              <a:gd name="T19" fmla="*/ 1562202835 h 1804"/>
              <a:gd name="T20" fmla="*/ 1209675855 w 509"/>
              <a:gd name="T21" fmla="*/ 42405608 h 1804"/>
              <a:gd name="T22" fmla="*/ 1023184222 w 509"/>
              <a:gd name="T23" fmla="*/ 61063561 h 1804"/>
              <a:gd name="T24" fmla="*/ 834173225 w 509"/>
              <a:gd name="T25" fmla="*/ 188279114 h 1804"/>
              <a:gd name="T26" fmla="*/ 725805473 w 509"/>
              <a:gd name="T27" fmla="*/ 332455544 h 1804"/>
              <a:gd name="T28" fmla="*/ 564515412 w 509"/>
              <a:gd name="T29" fmla="*/ 585189605 h 1804"/>
              <a:gd name="T30" fmla="*/ 297378649 w 509"/>
              <a:gd name="T31" fmla="*/ 1562202835 h 1804"/>
              <a:gd name="T32" fmla="*/ 189012634 w 509"/>
              <a:gd name="T33" fmla="*/ 2147483647 h 1804"/>
              <a:gd name="T34" fmla="*/ 136088539 w 509"/>
              <a:gd name="T35" fmla="*/ 2147483647 h 1804"/>
              <a:gd name="T36" fmla="*/ 0 w 509"/>
              <a:gd name="T37" fmla="*/ 2147483647 h 1804"/>
              <a:gd name="T38" fmla="*/ 27722535 w 509"/>
              <a:gd name="T39" fmla="*/ 2147483647 h 1804"/>
              <a:gd name="T40" fmla="*/ 108367603 w 509"/>
              <a:gd name="T41" fmla="*/ 2147483647 h 18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9"/>
              <a:gd name="T64" fmla="*/ 0 h 1804"/>
              <a:gd name="T65" fmla="*/ 509 w 509"/>
              <a:gd name="T66" fmla="*/ 1804 h 18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9" h="1804">
                <a:moveTo>
                  <a:pt x="43" y="1775"/>
                </a:moveTo>
                <a:cubicBezTo>
                  <a:pt x="68" y="1757"/>
                  <a:pt x="93" y="1739"/>
                  <a:pt x="118" y="1721"/>
                </a:cubicBezTo>
                <a:cubicBezTo>
                  <a:pt x="128" y="1714"/>
                  <a:pt x="150" y="1700"/>
                  <a:pt x="150" y="1700"/>
                </a:cubicBezTo>
                <a:cubicBezTo>
                  <a:pt x="193" y="1635"/>
                  <a:pt x="222" y="1566"/>
                  <a:pt x="256" y="1497"/>
                </a:cubicBezTo>
                <a:cubicBezTo>
                  <a:pt x="272" y="1419"/>
                  <a:pt x="317" y="1345"/>
                  <a:pt x="352" y="1273"/>
                </a:cubicBezTo>
                <a:cubicBezTo>
                  <a:pt x="365" y="1246"/>
                  <a:pt x="371" y="1215"/>
                  <a:pt x="384" y="1188"/>
                </a:cubicBezTo>
                <a:cubicBezTo>
                  <a:pt x="420" y="1115"/>
                  <a:pt x="410" y="1160"/>
                  <a:pt x="427" y="1103"/>
                </a:cubicBezTo>
                <a:cubicBezTo>
                  <a:pt x="438" y="1066"/>
                  <a:pt x="444" y="1021"/>
                  <a:pt x="459" y="985"/>
                </a:cubicBezTo>
                <a:cubicBezTo>
                  <a:pt x="464" y="973"/>
                  <a:pt x="474" y="964"/>
                  <a:pt x="480" y="953"/>
                </a:cubicBezTo>
                <a:cubicBezTo>
                  <a:pt x="485" y="943"/>
                  <a:pt x="487" y="932"/>
                  <a:pt x="491" y="921"/>
                </a:cubicBezTo>
                <a:cubicBezTo>
                  <a:pt x="487" y="622"/>
                  <a:pt x="509" y="322"/>
                  <a:pt x="480" y="25"/>
                </a:cubicBezTo>
                <a:cubicBezTo>
                  <a:pt x="478" y="0"/>
                  <a:pt x="430" y="29"/>
                  <a:pt x="406" y="36"/>
                </a:cubicBezTo>
                <a:cubicBezTo>
                  <a:pt x="374" y="46"/>
                  <a:pt x="346" y="84"/>
                  <a:pt x="331" y="111"/>
                </a:cubicBezTo>
                <a:cubicBezTo>
                  <a:pt x="316" y="139"/>
                  <a:pt x="288" y="196"/>
                  <a:pt x="288" y="196"/>
                </a:cubicBezTo>
                <a:cubicBezTo>
                  <a:pt x="275" y="254"/>
                  <a:pt x="251" y="293"/>
                  <a:pt x="224" y="345"/>
                </a:cubicBezTo>
                <a:cubicBezTo>
                  <a:pt x="197" y="539"/>
                  <a:pt x="148" y="728"/>
                  <a:pt x="118" y="921"/>
                </a:cubicBezTo>
                <a:cubicBezTo>
                  <a:pt x="109" y="1087"/>
                  <a:pt x="109" y="1250"/>
                  <a:pt x="75" y="1412"/>
                </a:cubicBezTo>
                <a:cubicBezTo>
                  <a:pt x="69" y="1472"/>
                  <a:pt x="70" y="1509"/>
                  <a:pt x="54" y="1561"/>
                </a:cubicBezTo>
                <a:cubicBezTo>
                  <a:pt x="39" y="1610"/>
                  <a:pt x="16" y="1642"/>
                  <a:pt x="0" y="1689"/>
                </a:cubicBezTo>
                <a:cubicBezTo>
                  <a:pt x="4" y="1707"/>
                  <a:pt x="2" y="1727"/>
                  <a:pt x="11" y="1743"/>
                </a:cubicBezTo>
                <a:cubicBezTo>
                  <a:pt x="46" y="1804"/>
                  <a:pt x="43" y="1740"/>
                  <a:pt x="43" y="1775"/>
                </a:cubicBezTo>
                <a:close/>
              </a:path>
            </a:pathLst>
          </a:custGeom>
          <a:solidFill>
            <a:schemeClr val="bg1"/>
          </a:solidFill>
          <a:ln w="9525">
            <a:noFill/>
            <a:round/>
            <a:headEnd/>
            <a:tailEnd/>
          </a:ln>
        </p:spPr>
        <p:txBody>
          <a:bodyPr/>
          <a:lstStyle/>
          <a:p>
            <a:endParaRPr lang="en-US"/>
          </a:p>
        </p:txBody>
      </p:sp>
      <p:sp>
        <p:nvSpPr>
          <p:cNvPr id="8198" name="WordArt 6"/>
          <p:cNvSpPr>
            <a:spLocks noChangeArrowheads="1" noChangeShapeType="1" noTextEdit="1"/>
          </p:cNvSpPr>
          <p:nvPr/>
        </p:nvSpPr>
        <p:spPr bwMode="auto">
          <a:xfrm>
            <a:off x="4724400" y="533400"/>
            <a:ext cx="4419600" cy="2514600"/>
          </a:xfrm>
          <a:prstGeom prst="rect">
            <a:avLst/>
          </a:prstGeom>
        </p:spPr>
        <p:txBody>
          <a:bodyPr wrap="none" fromWordArt="1">
            <a:prstTxWarp prst="textPlain">
              <a:avLst>
                <a:gd name="adj" fmla="val 50000"/>
              </a:avLst>
            </a:prstTxWarp>
          </a:bodyPr>
          <a:lstStyle/>
          <a:p>
            <a:endParaRPr lang="en-US" kern="10" spc="-90">
              <a:ln w="9525">
                <a:solidFill>
                  <a:srgbClr val="000000"/>
                </a:solidFill>
                <a:round/>
                <a:headEnd/>
                <a:tailEnd/>
              </a:ln>
              <a:solidFill>
                <a:srgbClr val="FF0000"/>
              </a:solidFill>
              <a:latin typeface="Arial Black"/>
            </a:endParaRPr>
          </a:p>
        </p:txBody>
      </p:sp>
      <p:sp>
        <p:nvSpPr>
          <p:cNvPr id="8199" name="Title 10"/>
          <p:cNvSpPr>
            <a:spLocks noGrp="1"/>
          </p:cNvSpPr>
          <p:nvPr>
            <p:ph type="title"/>
          </p:nvPr>
        </p:nvSpPr>
        <p:spPr/>
        <p:txBody>
          <a:bodyPr/>
          <a:lstStyle/>
          <a:p>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dirty="0" smtClean="0"/>
              <a:t>3rd Day of School Lesson</a:t>
            </a:r>
          </a:p>
        </p:txBody>
      </p:sp>
      <p:sp>
        <p:nvSpPr>
          <p:cNvPr id="2051" name="Rectangle 3"/>
          <p:cNvSpPr>
            <a:spLocks noGrp="1" noChangeArrowheads="1"/>
          </p:cNvSpPr>
          <p:nvPr>
            <p:ph type="subTitle" idx="1"/>
          </p:nvPr>
        </p:nvSpPr>
        <p:spPr/>
        <p:txBody>
          <a:bodyPr/>
          <a:lstStyle/>
          <a:p>
            <a:pPr eaLnBrk="1" hangingPunct="1"/>
            <a:r>
              <a:rPr lang="en-US" smtClean="0"/>
              <a:t>Found in lesson plan folder on computer</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274638"/>
            <a:ext cx="8305800" cy="3001962"/>
          </a:xfrm>
        </p:spPr>
        <p:txBody>
          <a:bodyPr/>
          <a:lstStyle/>
          <a:p>
            <a:r>
              <a:rPr lang="en-US"/>
              <a:t>Hi Kids!</a:t>
            </a:r>
            <a:br>
              <a:rPr lang="en-US"/>
            </a:br>
            <a:r>
              <a:rPr lang="en-US" sz="2800"/>
              <a:t>We are almost through the first week with success!</a:t>
            </a:r>
            <a:br>
              <a:rPr lang="en-US" sz="2800"/>
            </a:br>
            <a:r>
              <a:rPr lang="en-US" sz="2800"/>
              <a:t>Here comes a handout which you’ll need today!</a:t>
            </a:r>
            <a:br>
              <a:rPr lang="en-US" sz="2800"/>
            </a:br>
            <a:r>
              <a:rPr lang="en-US" sz="2800"/>
              <a:t>~ GIIG ~</a:t>
            </a:r>
          </a:p>
        </p:txBody>
      </p:sp>
      <p:pic>
        <p:nvPicPr>
          <p:cNvPr id="44035" name="Picture 3" descr="ATT3"/>
          <p:cNvPicPr>
            <a:picLocks noChangeAspect="1" noChangeArrowheads="1"/>
          </p:cNvPicPr>
          <p:nvPr/>
        </p:nvPicPr>
        <p:blipFill>
          <a:blip r:embed="rId3" cstate="print"/>
          <a:srcRect/>
          <a:stretch>
            <a:fillRect/>
          </a:stretch>
        </p:blipFill>
        <p:spPr bwMode="auto">
          <a:xfrm>
            <a:off x="2057400" y="3048000"/>
            <a:ext cx="5181600" cy="3562350"/>
          </a:xfrm>
          <a:prstGeom prst="rect">
            <a:avLst/>
          </a:prstGeom>
          <a:noFill/>
        </p:spPr>
      </p:pic>
      <p:pic>
        <p:nvPicPr>
          <p:cNvPr id="44037" name="MS900065452[1].mid">
            <a:hlinkClick r:id="" action="ppaction://media"/>
          </p:cNvPr>
          <p:cNvPicPr>
            <a:picLocks noRot="1" noChangeAspect="1" noChangeArrowheads="1"/>
          </p:cNvPicPr>
          <p:nvPr>
            <a:audioFile r:link="rId1"/>
          </p:nvPr>
        </p:nvPicPr>
        <p:blipFill>
          <a:blip r:embed="rId4" cstate="print"/>
          <a:srcRect/>
          <a:stretch>
            <a:fillRect/>
          </a:stretch>
        </p:blipFill>
        <p:spPr bwMode="auto">
          <a:xfrm>
            <a:off x="457200" y="6248400"/>
            <a:ext cx="304800" cy="304800"/>
          </a:xfrm>
          <a:prstGeom prst="rect">
            <a:avLst/>
          </a:prstGeom>
          <a:noFill/>
        </p:spPr>
      </p:pic>
      <p:sp>
        <p:nvSpPr>
          <p:cNvPr id="44038" name="Rectangle 6"/>
          <p:cNvSpPr>
            <a:spLocks noChangeArrowheads="1"/>
          </p:cNvSpPr>
          <p:nvPr/>
        </p:nvSpPr>
        <p:spPr bwMode="auto">
          <a:xfrm>
            <a:off x="304800" y="6019800"/>
            <a:ext cx="762000" cy="8382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879" fill="hold"/>
                                        <p:tgtEl>
                                          <p:spTgt spid="440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4037"/>
                </p:tgtEl>
              </p:cMediaNode>
            </p:audio>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4954238"/>
          <p:cNvPicPr>
            <a:picLocks noChangeAspect="1" noChangeArrowheads="1" noCrop="1"/>
          </p:cNvPicPr>
          <p:nvPr/>
        </p:nvPicPr>
        <p:blipFill>
          <a:blip r:embed="rId3" cstate="print"/>
          <a:srcRect/>
          <a:stretch>
            <a:fillRect/>
          </a:stretch>
        </p:blipFill>
        <p:spPr bwMode="auto">
          <a:xfrm>
            <a:off x="-152400" y="0"/>
            <a:ext cx="4038600" cy="2438400"/>
          </a:xfrm>
          <a:prstGeom prst="rect">
            <a:avLst/>
          </a:prstGeom>
          <a:noFill/>
        </p:spPr>
      </p:pic>
      <p:sp>
        <p:nvSpPr>
          <p:cNvPr id="11267" name="Rectangle 3"/>
          <p:cNvSpPr>
            <a:spLocks noGrp="1" noChangeArrowheads="1"/>
          </p:cNvSpPr>
          <p:nvPr>
            <p:ph type="title"/>
          </p:nvPr>
        </p:nvSpPr>
        <p:spPr>
          <a:xfrm>
            <a:off x="228600" y="381000"/>
            <a:ext cx="3657600" cy="685800"/>
          </a:xfrm>
        </p:spPr>
        <p:txBody>
          <a:bodyPr/>
          <a:lstStyle/>
          <a:p>
            <a:r>
              <a:rPr lang="en-US" sz="2000">
                <a:latin typeface="Ravie" pitchFamily="82" charset="0"/>
              </a:rPr>
              <a:t>Student Planner…</a:t>
            </a:r>
          </a:p>
        </p:txBody>
      </p:sp>
      <p:sp>
        <p:nvSpPr>
          <p:cNvPr id="11269" name="Rectangle 5"/>
          <p:cNvSpPr>
            <a:spLocks noGrp="1" noChangeArrowheads="1"/>
          </p:cNvSpPr>
          <p:nvPr>
            <p:ph type="body" sz="half" idx="2"/>
          </p:nvPr>
        </p:nvSpPr>
        <p:spPr>
          <a:xfrm>
            <a:off x="3581400" y="609600"/>
            <a:ext cx="5181600" cy="2209800"/>
          </a:xfrm>
        </p:spPr>
        <p:txBody>
          <a:bodyPr/>
          <a:lstStyle/>
          <a:p>
            <a:pPr>
              <a:buFontTx/>
              <a:buNone/>
            </a:pPr>
            <a:r>
              <a:rPr lang="en-US" sz="2400" dirty="0" smtClean="0">
                <a:solidFill>
                  <a:srgbClr val="FF0000"/>
                </a:solidFill>
              </a:rPr>
              <a:t>Date: ____________________</a:t>
            </a:r>
            <a:endParaRPr lang="en-US" sz="2400" dirty="0">
              <a:solidFill>
                <a:srgbClr val="FF0000"/>
              </a:solidFill>
            </a:endParaRPr>
          </a:p>
          <a:p>
            <a:r>
              <a:rPr lang="en-US" sz="2400" dirty="0">
                <a:solidFill>
                  <a:srgbClr val="FF0000"/>
                </a:solidFill>
              </a:rPr>
              <a:t>What’s a GIIG? &amp; Keeping a Promise</a:t>
            </a:r>
          </a:p>
          <a:p>
            <a:r>
              <a:rPr lang="en-US" sz="2400" dirty="0" smtClean="0">
                <a:solidFill>
                  <a:srgbClr val="FF0000"/>
                </a:solidFill>
              </a:rPr>
              <a:t>Collect </a:t>
            </a:r>
            <a:r>
              <a:rPr lang="en-US" sz="2400" dirty="0">
                <a:solidFill>
                  <a:srgbClr val="FF0000"/>
                </a:solidFill>
              </a:rPr>
              <a:t>items…        </a:t>
            </a:r>
            <a:endParaRPr lang="en-US" sz="2000" dirty="0"/>
          </a:p>
          <a:p>
            <a:pPr>
              <a:buFontTx/>
              <a:buNone/>
            </a:pPr>
            <a:endParaRPr lang="en-US" sz="2000" dirty="0"/>
          </a:p>
        </p:txBody>
      </p:sp>
      <p:sp>
        <p:nvSpPr>
          <p:cNvPr id="11270" name="Rectangle 6"/>
          <p:cNvSpPr>
            <a:spLocks noChangeArrowheads="1"/>
          </p:cNvSpPr>
          <p:nvPr/>
        </p:nvSpPr>
        <p:spPr bwMode="auto">
          <a:xfrm>
            <a:off x="3429000" y="304800"/>
            <a:ext cx="5334000" cy="2590800"/>
          </a:xfrm>
          <a:prstGeom prst="rect">
            <a:avLst/>
          </a:prstGeom>
          <a:noFill/>
          <a:ln w="57150" cap="rnd">
            <a:solidFill>
              <a:schemeClr val="tx1"/>
            </a:solidFill>
            <a:prstDash val="sysDot"/>
            <a:miter lim="800000"/>
            <a:headEnd/>
            <a:tailEnd/>
          </a:ln>
          <a:effectLst/>
        </p:spPr>
        <p:txBody>
          <a:bodyPr wrap="none" anchor="ctr"/>
          <a:lstStyle/>
          <a:p>
            <a:endParaRPr lang="en-US"/>
          </a:p>
        </p:txBody>
      </p:sp>
      <p:sp>
        <p:nvSpPr>
          <p:cNvPr id="11271" name="AutoShape 7"/>
          <p:cNvSpPr>
            <a:spLocks noChangeArrowheads="1"/>
          </p:cNvSpPr>
          <p:nvPr/>
        </p:nvSpPr>
        <p:spPr bwMode="auto">
          <a:xfrm>
            <a:off x="0" y="1447800"/>
            <a:ext cx="3505200" cy="1295400"/>
          </a:xfrm>
          <a:prstGeom prst="rightArrow">
            <a:avLst>
              <a:gd name="adj1" fmla="val 42046"/>
              <a:gd name="adj2" fmla="val 74136"/>
            </a:avLst>
          </a:prstGeom>
          <a:solidFill>
            <a:srgbClr val="66FF33"/>
          </a:solidFill>
          <a:ln w="9525">
            <a:solidFill>
              <a:schemeClr val="tx1"/>
            </a:solidFill>
            <a:miter lim="800000"/>
            <a:headEnd/>
            <a:tailEnd/>
          </a:ln>
          <a:effectLst/>
        </p:spPr>
        <p:txBody>
          <a:bodyPr wrap="none" anchor="ctr"/>
          <a:lstStyle/>
          <a:p>
            <a:endParaRPr lang="en-US"/>
          </a:p>
        </p:txBody>
      </p:sp>
      <p:sp>
        <p:nvSpPr>
          <p:cNvPr id="11272" name="WordArt 8"/>
          <p:cNvSpPr>
            <a:spLocks noChangeArrowheads="1" noChangeShapeType="1" noTextEdit="1"/>
          </p:cNvSpPr>
          <p:nvPr/>
        </p:nvSpPr>
        <p:spPr bwMode="auto">
          <a:xfrm>
            <a:off x="228600" y="1905000"/>
            <a:ext cx="2743200" cy="228600"/>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00FF"/>
                </a:solidFill>
                <a:latin typeface="Arial Black"/>
              </a:rPr>
              <a:t>Shhh...Do ASAP...</a:t>
            </a:r>
          </a:p>
        </p:txBody>
      </p:sp>
      <p:sp>
        <p:nvSpPr>
          <p:cNvPr id="11273" name="Rectangle 9"/>
          <p:cNvSpPr>
            <a:spLocks noChangeArrowheads="1"/>
          </p:cNvSpPr>
          <p:nvPr/>
        </p:nvSpPr>
        <p:spPr bwMode="auto">
          <a:xfrm>
            <a:off x="152400" y="2971800"/>
            <a:ext cx="8839200" cy="3733800"/>
          </a:xfrm>
          <a:prstGeom prst="rect">
            <a:avLst/>
          </a:prstGeom>
          <a:noFill/>
          <a:ln w="76200">
            <a:solidFill>
              <a:schemeClr val="tx1"/>
            </a:solidFill>
            <a:miter lim="800000"/>
            <a:headEnd/>
            <a:tailEnd/>
          </a:ln>
          <a:effectLst/>
        </p:spPr>
        <p:txBody>
          <a:bodyPr wrap="none" anchor="ctr"/>
          <a:lstStyle/>
          <a:p>
            <a:endParaRPr lang="en-US"/>
          </a:p>
        </p:txBody>
      </p:sp>
      <p:sp>
        <p:nvSpPr>
          <p:cNvPr id="11274" name="Rectangle 10"/>
          <p:cNvSpPr>
            <a:spLocks noChangeArrowheads="1"/>
          </p:cNvSpPr>
          <p:nvPr/>
        </p:nvSpPr>
        <p:spPr bwMode="auto">
          <a:xfrm>
            <a:off x="838200" y="0"/>
            <a:ext cx="2819400" cy="609600"/>
          </a:xfrm>
          <a:prstGeom prst="rect">
            <a:avLst/>
          </a:prstGeom>
          <a:solidFill>
            <a:schemeClr val="bg1"/>
          </a:solidFill>
          <a:ln w="9525">
            <a:noFill/>
            <a:miter lim="800000"/>
            <a:headEnd/>
            <a:tailEnd/>
          </a:ln>
          <a:effectLst/>
        </p:spPr>
        <p:txBody>
          <a:bodyPr wrap="none" anchor="ctr"/>
          <a:lstStyle/>
          <a:p>
            <a:endParaRPr lang="en-US"/>
          </a:p>
        </p:txBody>
      </p:sp>
      <p:sp>
        <p:nvSpPr>
          <p:cNvPr id="11275" name="Rectangle 11"/>
          <p:cNvSpPr>
            <a:spLocks noChangeArrowheads="1"/>
          </p:cNvSpPr>
          <p:nvPr/>
        </p:nvSpPr>
        <p:spPr bwMode="auto">
          <a:xfrm>
            <a:off x="0" y="990600"/>
            <a:ext cx="838200" cy="457200"/>
          </a:xfrm>
          <a:prstGeom prst="rect">
            <a:avLst/>
          </a:prstGeom>
          <a:solidFill>
            <a:schemeClr val="bg1"/>
          </a:solidFill>
          <a:ln w="9525">
            <a:noFill/>
            <a:miter lim="800000"/>
            <a:headEnd/>
            <a:tailEnd/>
          </a:ln>
          <a:effectLst/>
        </p:spPr>
        <p:txBody>
          <a:bodyPr wrap="none" anchor="ctr"/>
          <a:lstStyle/>
          <a:p>
            <a:endParaRPr lang="en-US"/>
          </a:p>
        </p:txBody>
      </p:sp>
      <p:sp>
        <p:nvSpPr>
          <p:cNvPr id="11276" name="Rectangle 12"/>
          <p:cNvSpPr>
            <a:spLocks noChangeArrowheads="1"/>
          </p:cNvSpPr>
          <p:nvPr/>
        </p:nvSpPr>
        <p:spPr bwMode="auto">
          <a:xfrm>
            <a:off x="2895600" y="990600"/>
            <a:ext cx="762000" cy="609600"/>
          </a:xfrm>
          <a:prstGeom prst="rect">
            <a:avLst/>
          </a:prstGeom>
          <a:solidFill>
            <a:schemeClr val="bg1"/>
          </a:solidFill>
          <a:ln w="9525">
            <a:noFill/>
            <a:miter lim="800000"/>
            <a:headEnd/>
            <a:tailEnd/>
          </a:ln>
          <a:effectLst/>
        </p:spPr>
        <p:txBody>
          <a:bodyPr wrap="none" anchor="ctr"/>
          <a:lstStyle/>
          <a:p>
            <a:endParaRPr lang="en-US"/>
          </a:p>
        </p:txBody>
      </p:sp>
      <p:sp>
        <p:nvSpPr>
          <p:cNvPr id="11277" name="Rectangle 13"/>
          <p:cNvSpPr>
            <a:spLocks noChangeArrowheads="1"/>
          </p:cNvSpPr>
          <p:nvPr/>
        </p:nvSpPr>
        <p:spPr bwMode="auto">
          <a:xfrm>
            <a:off x="0" y="1524000"/>
            <a:ext cx="2438400" cy="228600"/>
          </a:xfrm>
          <a:prstGeom prst="rect">
            <a:avLst/>
          </a:prstGeom>
          <a:solidFill>
            <a:schemeClr val="bg1"/>
          </a:solidFill>
          <a:ln w="9525">
            <a:noFill/>
            <a:miter lim="800000"/>
            <a:headEnd/>
            <a:tailEnd/>
          </a:ln>
          <a:effectLst/>
        </p:spPr>
        <p:txBody>
          <a:bodyPr wrap="none" anchor="ctr"/>
          <a:lstStyle/>
          <a:p>
            <a:endParaRPr lang="en-US"/>
          </a:p>
        </p:txBody>
      </p:sp>
      <p:pic>
        <p:nvPicPr>
          <p:cNvPr id="11278" name="Picture 14" descr="4938841"/>
          <p:cNvPicPr>
            <a:picLocks noChangeAspect="1" noChangeArrowheads="1" noCrop="1"/>
          </p:cNvPicPr>
          <p:nvPr/>
        </p:nvPicPr>
        <p:blipFill>
          <a:blip r:embed="rId4" cstate="print"/>
          <a:srcRect/>
          <a:stretch>
            <a:fillRect/>
          </a:stretch>
        </p:blipFill>
        <p:spPr bwMode="auto">
          <a:xfrm>
            <a:off x="4038600" y="3124200"/>
            <a:ext cx="1295400" cy="1219200"/>
          </a:xfrm>
          <a:prstGeom prst="rect">
            <a:avLst/>
          </a:prstGeom>
          <a:noFill/>
        </p:spPr>
      </p:pic>
      <p:pic>
        <p:nvPicPr>
          <p:cNvPr id="11279" name="Picture 15" descr="large-red-heart-gingerbauer"/>
          <p:cNvPicPr>
            <a:picLocks noChangeAspect="1" noChangeArrowheads="1"/>
          </p:cNvPicPr>
          <p:nvPr/>
        </p:nvPicPr>
        <p:blipFill>
          <a:blip r:embed="rId5" cstate="print"/>
          <a:srcRect/>
          <a:stretch>
            <a:fillRect/>
          </a:stretch>
        </p:blipFill>
        <p:spPr bwMode="auto">
          <a:xfrm>
            <a:off x="2514600" y="3200400"/>
            <a:ext cx="1066800" cy="990600"/>
          </a:xfrm>
          <a:prstGeom prst="rect">
            <a:avLst/>
          </a:prstGeom>
          <a:noFill/>
        </p:spPr>
      </p:pic>
      <p:sp>
        <p:nvSpPr>
          <p:cNvPr id="11280" name="WordArt 16"/>
          <p:cNvSpPr>
            <a:spLocks noChangeArrowheads="1" noChangeShapeType="1" noTextEdit="1"/>
          </p:cNvSpPr>
          <p:nvPr/>
        </p:nvSpPr>
        <p:spPr bwMode="auto">
          <a:xfrm>
            <a:off x="5867400" y="3200400"/>
            <a:ext cx="914400" cy="857250"/>
          </a:xfrm>
          <a:prstGeom prst="rect">
            <a:avLst/>
          </a:prstGeom>
        </p:spPr>
        <p:txBody>
          <a:bodyPr wrap="none" fromWordArt="1">
            <a:prstTxWarp prst="textPlain">
              <a:avLst>
                <a:gd name="adj" fmla="val 50000"/>
              </a:avLst>
            </a:prstTxWarp>
          </a:bodyPr>
          <a:lstStyle/>
          <a:p>
            <a:pPr algn="ctr"/>
            <a:r>
              <a:rPr lang="en-US" sz="3600" kern="10">
                <a:ln w="28575">
                  <a:solidFill>
                    <a:srgbClr val="000000"/>
                  </a:solidFill>
                  <a:round/>
                  <a:headEnd/>
                  <a:tailEnd/>
                </a:ln>
                <a:gradFill rotWithShape="1">
                  <a:gsLst>
                    <a:gs pos="0">
                      <a:srgbClr val="9966FF"/>
                    </a:gs>
                    <a:gs pos="50000">
                      <a:srgbClr val="FF0000"/>
                    </a:gs>
                    <a:gs pos="100000">
                      <a:srgbClr val="9966FF"/>
                    </a:gs>
                  </a:gsLst>
                  <a:lin ang="18900000" scaled="1"/>
                </a:gradFill>
                <a:latin typeface="Arial Black"/>
              </a:rPr>
              <a:t>?</a:t>
            </a:r>
          </a:p>
        </p:txBody>
      </p:sp>
      <p:sp>
        <p:nvSpPr>
          <p:cNvPr id="11281" name="WordArt 17"/>
          <p:cNvSpPr>
            <a:spLocks noChangeArrowheads="1" noChangeShapeType="1" noTextEdit="1"/>
          </p:cNvSpPr>
          <p:nvPr/>
        </p:nvSpPr>
        <p:spPr bwMode="auto">
          <a:xfrm>
            <a:off x="3657600" y="3276600"/>
            <a:ext cx="400050" cy="85725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00FF00"/>
                </a:solidFill>
                <a:latin typeface="Arial Black"/>
              </a:rPr>
              <a:t>+</a:t>
            </a:r>
          </a:p>
        </p:txBody>
      </p:sp>
      <p:sp>
        <p:nvSpPr>
          <p:cNvPr id="11282" name="WordArt 18"/>
          <p:cNvSpPr>
            <a:spLocks noChangeArrowheads="1" noChangeShapeType="1" noTextEdit="1"/>
          </p:cNvSpPr>
          <p:nvPr/>
        </p:nvSpPr>
        <p:spPr bwMode="auto">
          <a:xfrm>
            <a:off x="5181600" y="3581400"/>
            <a:ext cx="533400" cy="4286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a:t>
            </a:r>
          </a:p>
        </p:txBody>
      </p:sp>
      <p:sp>
        <p:nvSpPr>
          <p:cNvPr id="11283" name="Rectangle 19"/>
          <p:cNvSpPr>
            <a:spLocks noChangeArrowheads="1"/>
          </p:cNvSpPr>
          <p:nvPr/>
        </p:nvSpPr>
        <p:spPr bwMode="auto">
          <a:xfrm>
            <a:off x="304800" y="4495800"/>
            <a:ext cx="8458200" cy="3200400"/>
          </a:xfrm>
          <a:prstGeom prst="rect">
            <a:avLst/>
          </a:prstGeom>
          <a:solidFill>
            <a:schemeClr val="bg1">
              <a:alpha val="56000"/>
            </a:schemeClr>
          </a:solidFill>
          <a:ln w="9525">
            <a:noFill/>
            <a:miter lim="800000"/>
            <a:headEnd/>
            <a:tailEnd/>
          </a:ln>
          <a:effectLst/>
        </p:spPr>
        <p:txBody>
          <a:bodyPr/>
          <a:lstStyle/>
          <a:p>
            <a:pPr marL="533400" indent="-533400">
              <a:lnSpc>
                <a:spcPct val="80000"/>
              </a:lnSpc>
              <a:spcBef>
                <a:spcPct val="20000"/>
              </a:spcBef>
              <a:buFontTx/>
              <a:buAutoNum type="arabicPeriod"/>
            </a:pPr>
            <a:endParaRPr lang="en-US" sz="2000"/>
          </a:p>
          <a:p>
            <a:pPr marL="533400" indent="-533400">
              <a:lnSpc>
                <a:spcPct val="80000"/>
              </a:lnSpc>
              <a:spcBef>
                <a:spcPct val="20000"/>
              </a:spcBef>
              <a:buFontTx/>
              <a:buAutoNum type="arabicPeriod"/>
            </a:pPr>
            <a:endParaRPr lang="en-US" sz="2000"/>
          </a:p>
          <a:p>
            <a:pPr marL="533400" indent="-533400">
              <a:lnSpc>
                <a:spcPct val="80000"/>
              </a:lnSpc>
              <a:spcBef>
                <a:spcPct val="20000"/>
              </a:spcBef>
            </a:pPr>
            <a:endParaRPr lang="en-US" sz="3200"/>
          </a:p>
          <a:p>
            <a:pPr marL="533400" indent="-533400">
              <a:lnSpc>
                <a:spcPct val="80000"/>
              </a:lnSpc>
              <a:spcBef>
                <a:spcPct val="20000"/>
              </a:spcBef>
              <a:buFontTx/>
              <a:buAutoNum type="arabicPeriod"/>
            </a:pPr>
            <a:endParaRPr lang="en-US" sz="3200"/>
          </a:p>
          <a:p>
            <a:pPr marL="533400" indent="-533400">
              <a:lnSpc>
                <a:spcPct val="80000"/>
              </a:lnSpc>
              <a:spcBef>
                <a:spcPct val="20000"/>
              </a:spcBef>
            </a:pPr>
            <a:endParaRPr lang="en-US" sz="3200"/>
          </a:p>
          <a:p>
            <a:pPr marL="533400" indent="-533400">
              <a:lnSpc>
                <a:spcPct val="80000"/>
              </a:lnSpc>
              <a:spcBef>
                <a:spcPct val="20000"/>
              </a:spcBef>
            </a:pPr>
            <a:endParaRPr lang="en-US" sz="3200"/>
          </a:p>
          <a:p>
            <a:pPr marL="533400" indent="-533400">
              <a:lnSpc>
                <a:spcPct val="80000"/>
              </a:lnSpc>
              <a:spcBef>
                <a:spcPct val="20000"/>
              </a:spcBef>
            </a:pPr>
            <a:endParaRPr lang="en-US" sz="2000"/>
          </a:p>
        </p:txBody>
      </p:sp>
      <p:pic>
        <p:nvPicPr>
          <p:cNvPr id="11284" name="Picture 20" descr="4938841"/>
          <p:cNvPicPr>
            <a:picLocks noChangeAspect="1" noChangeArrowheads="1" noCrop="1"/>
          </p:cNvPicPr>
          <p:nvPr/>
        </p:nvPicPr>
        <p:blipFill>
          <a:blip r:embed="rId4" cstate="print"/>
          <a:srcRect/>
          <a:stretch>
            <a:fillRect/>
          </a:stretch>
        </p:blipFill>
        <p:spPr bwMode="auto">
          <a:xfrm>
            <a:off x="4038600" y="4191000"/>
            <a:ext cx="1295400" cy="1219200"/>
          </a:xfrm>
          <a:prstGeom prst="rect">
            <a:avLst/>
          </a:prstGeom>
          <a:noFill/>
        </p:spPr>
      </p:pic>
      <p:sp>
        <p:nvSpPr>
          <p:cNvPr id="11285" name="WordArt 21"/>
          <p:cNvSpPr>
            <a:spLocks noChangeArrowheads="1" noChangeShapeType="1" noTextEdit="1"/>
          </p:cNvSpPr>
          <p:nvPr/>
        </p:nvSpPr>
        <p:spPr bwMode="auto">
          <a:xfrm>
            <a:off x="5867400" y="4267200"/>
            <a:ext cx="914400" cy="857250"/>
          </a:xfrm>
          <a:prstGeom prst="rect">
            <a:avLst/>
          </a:prstGeom>
        </p:spPr>
        <p:txBody>
          <a:bodyPr wrap="none" fromWordArt="1">
            <a:prstTxWarp prst="textPlain">
              <a:avLst>
                <a:gd name="adj" fmla="val 50000"/>
              </a:avLst>
            </a:prstTxWarp>
          </a:bodyPr>
          <a:lstStyle/>
          <a:p>
            <a:pPr algn="ctr"/>
            <a:r>
              <a:rPr lang="en-US" sz="3600" kern="10">
                <a:ln w="28575">
                  <a:solidFill>
                    <a:srgbClr val="000000"/>
                  </a:solidFill>
                  <a:round/>
                  <a:headEnd/>
                  <a:tailEnd/>
                </a:ln>
                <a:gradFill rotWithShape="1">
                  <a:gsLst>
                    <a:gs pos="0">
                      <a:srgbClr val="9966FF"/>
                    </a:gs>
                    <a:gs pos="50000">
                      <a:srgbClr val="FF0000"/>
                    </a:gs>
                    <a:gs pos="100000">
                      <a:srgbClr val="9966FF"/>
                    </a:gs>
                  </a:gsLst>
                  <a:lin ang="18900000" scaled="1"/>
                </a:gradFill>
                <a:latin typeface="Arial Black"/>
              </a:rPr>
              <a:t>?</a:t>
            </a:r>
          </a:p>
        </p:txBody>
      </p:sp>
      <p:sp>
        <p:nvSpPr>
          <p:cNvPr id="11286" name="WordArt 22"/>
          <p:cNvSpPr>
            <a:spLocks noChangeArrowheads="1" noChangeShapeType="1" noTextEdit="1"/>
          </p:cNvSpPr>
          <p:nvPr/>
        </p:nvSpPr>
        <p:spPr bwMode="auto">
          <a:xfrm>
            <a:off x="3657600" y="4343400"/>
            <a:ext cx="400050" cy="85725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00FF00"/>
                </a:solidFill>
                <a:latin typeface="Arial Black"/>
              </a:rPr>
              <a:t>+</a:t>
            </a:r>
          </a:p>
        </p:txBody>
      </p:sp>
      <p:sp>
        <p:nvSpPr>
          <p:cNvPr id="11287" name="WordArt 23"/>
          <p:cNvSpPr>
            <a:spLocks noChangeArrowheads="1" noChangeShapeType="1" noTextEdit="1"/>
          </p:cNvSpPr>
          <p:nvPr/>
        </p:nvSpPr>
        <p:spPr bwMode="auto">
          <a:xfrm>
            <a:off x="5181600" y="4648200"/>
            <a:ext cx="533400" cy="4286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a:t>
            </a:r>
          </a:p>
        </p:txBody>
      </p:sp>
      <p:sp>
        <p:nvSpPr>
          <p:cNvPr id="11288" name="WordArt 24"/>
          <p:cNvSpPr>
            <a:spLocks noChangeArrowheads="1" noChangeShapeType="1" noTextEdit="1"/>
          </p:cNvSpPr>
          <p:nvPr/>
        </p:nvSpPr>
        <p:spPr bwMode="auto">
          <a:xfrm>
            <a:off x="1066800" y="4495800"/>
            <a:ext cx="21336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Portfolio</a:t>
            </a:r>
          </a:p>
        </p:txBody>
      </p:sp>
      <p:sp>
        <p:nvSpPr>
          <p:cNvPr id="11289" name="WordArt 25"/>
          <p:cNvSpPr>
            <a:spLocks noChangeArrowheads="1" noChangeShapeType="1" noTextEdit="1"/>
          </p:cNvSpPr>
          <p:nvPr/>
        </p:nvSpPr>
        <p:spPr bwMode="auto">
          <a:xfrm>
            <a:off x="1066800" y="5410200"/>
            <a:ext cx="5943600" cy="4000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0080"/>
                </a:solidFill>
                <a:latin typeface="Arial Black"/>
              </a:rPr>
              <a:t>Movie Waiver Due too!</a:t>
            </a:r>
          </a:p>
        </p:txBody>
      </p:sp>
      <p:pic>
        <p:nvPicPr>
          <p:cNvPr id="11291" name="10 Track 10.wma">
            <a:hlinkClick r:id="" action="ppaction://media"/>
          </p:cNvPr>
          <p:cNvPicPr>
            <a:picLocks noRot="1" noChangeAspect="1" noChangeArrowheads="1"/>
          </p:cNvPicPr>
          <p:nvPr>
            <a:audioFile r:link="rId1"/>
          </p:nvPr>
        </p:nvPicPr>
        <p:blipFill>
          <a:blip r:embed="rId6" cstate="print"/>
          <a:srcRect/>
          <a:stretch>
            <a:fillRect/>
          </a:stretch>
        </p:blipFill>
        <p:spPr bwMode="auto">
          <a:xfrm>
            <a:off x="685800" y="6019800"/>
            <a:ext cx="304800" cy="304800"/>
          </a:xfrm>
          <a:prstGeom prst="rect">
            <a:avLst/>
          </a:prstGeom>
          <a:noFill/>
        </p:spPr>
      </p:pic>
      <p:sp>
        <p:nvSpPr>
          <p:cNvPr id="11292" name="Rectangle 28"/>
          <p:cNvSpPr>
            <a:spLocks noChangeArrowheads="1"/>
          </p:cNvSpPr>
          <p:nvPr/>
        </p:nvSpPr>
        <p:spPr bwMode="auto">
          <a:xfrm>
            <a:off x="457200" y="5943600"/>
            <a:ext cx="762000" cy="609600"/>
          </a:xfrm>
          <a:prstGeom prst="rect">
            <a:avLst/>
          </a:prstGeom>
          <a:no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6131" fill="hold"/>
                                        <p:tgtEl>
                                          <p:spTgt spid="1129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291"/>
                </p:tgtEl>
              </p:cMediaNode>
            </p:audio>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What’s a GIIG?</a:t>
            </a:r>
          </a:p>
        </p:txBody>
      </p:sp>
      <p:graphicFrame>
        <p:nvGraphicFramePr>
          <p:cNvPr id="12291" name="Group 3"/>
          <p:cNvGraphicFramePr>
            <a:graphicFrameLocks noGrp="1"/>
          </p:cNvGraphicFramePr>
          <p:nvPr>
            <p:ph idx="1"/>
          </p:nvPr>
        </p:nvGraphicFramePr>
        <p:xfrm>
          <a:off x="457200" y="1600200"/>
          <a:ext cx="8229600" cy="4343401"/>
        </p:xfrm>
        <a:graphic>
          <a:graphicData uri="http://schemas.openxmlformats.org/drawingml/2006/table">
            <a:tbl>
              <a:tblPr/>
              <a:tblGrid>
                <a:gridCol w="1752600"/>
                <a:gridCol w="6477000"/>
              </a:tblGrid>
              <a:tr h="1227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Date &amp; Topic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Quickwrite/DOL/Focus Lesson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r>
              <a:tr h="311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What’s a GIIG?</a:t>
            </a:r>
          </a:p>
        </p:txBody>
      </p:sp>
      <p:graphicFrame>
        <p:nvGraphicFramePr>
          <p:cNvPr id="13315" name="Group 3"/>
          <p:cNvGraphicFramePr>
            <a:graphicFrameLocks noGrp="1"/>
          </p:cNvGraphicFramePr>
          <p:nvPr>
            <p:ph idx="1"/>
          </p:nvPr>
        </p:nvGraphicFramePr>
        <p:xfrm>
          <a:off x="457200" y="1600200"/>
          <a:ext cx="8229600" cy="4876800"/>
        </p:xfrm>
        <a:graphic>
          <a:graphicData uri="http://schemas.openxmlformats.org/drawingml/2006/table">
            <a:tbl>
              <a:tblPr/>
              <a:tblGrid>
                <a:gridCol w="1752600"/>
                <a:gridCol w="6477000"/>
              </a:tblGrid>
              <a:tr h="1377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Date &amp; Topic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Quickwrite/DOL/Focus Lesson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r>
              <a:tr h="3498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Ravie" pitchFamily="82" charset="0"/>
                        </a:rPr>
                        <a:t>GIIG Pledge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1"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r>
            </a:tbl>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04800"/>
            <a:ext cx="8229600" cy="1371600"/>
          </a:xfrm>
        </p:spPr>
        <p:txBody>
          <a:bodyPr/>
          <a:lstStyle/>
          <a:p>
            <a:r>
              <a:rPr lang="en-US"/>
              <a:t>GIIG Pledge</a:t>
            </a:r>
          </a:p>
        </p:txBody>
      </p:sp>
      <p:sp>
        <p:nvSpPr>
          <p:cNvPr id="14339" name="Rectangle 3"/>
          <p:cNvSpPr>
            <a:spLocks noGrp="1" noChangeArrowheads="1"/>
          </p:cNvSpPr>
          <p:nvPr>
            <p:ph type="body" idx="1"/>
          </p:nvPr>
        </p:nvSpPr>
        <p:spPr>
          <a:xfrm>
            <a:off x="457200" y="1371600"/>
            <a:ext cx="8229600" cy="5105400"/>
          </a:xfrm>
        </p:spPr>
        <p:txBody>
          <a:bodyPr/>
          <a:lstStyle/>
          <a:p>
            <a:pPr>
              <a:lnSpc>
                <a:spcPct val="80000"/>
              </a:lnSpc>
              <a:buFontTx/>
              <a:buNone/>
            </a:pPr>
            <a:endParaRPr lang="en-US" sz="2000" dirty="0"/>
          </a:p>
          <a:p>
            <a:pPr>
              <a:lnSpc>
                <a:spcPct val="80000"/>
              </a:lnSpc>
              <a:buFontTx/>
              <a:buNone/>
            </a:pPr>
            <a:r>
              <a:rPr lang="en-US" sz="2000" dirty="0"/>
              <a:t>	</a:t>
            </a:r>
            <a:r>
              <a:rPr lang="en-US" sz="2400" dirty="0"/>
              <a:t>On </a:t>
            </a:r>
            <a:r>
              <a:rPr lang="en-US" sz="2400" dirty="0" smtClean="0"/>
              <a:t>Tuesday</a:t>
            </a:r>
            <a:r>
              <a:rPr lang="en-US" sz="2400" dirty="0"/>
              <a:t>, I will remember to quietly walk into language arts, smile and wave at </a:t>
            </a:r>
            <a:r>
              <a:rPr lang="en-US" sz="2400" dirty="0" smtClean="0"/>
              <a:t>Ms. Swank.</a:t>
            </a:r>
            <a:endParaRPr lang="en-US" sz="2400" dirty="0"/>
          </a:p>
          <a:p>
            <a:pPr>
              <a:lnSpc>
                <a:spcPct val="80000"/>
              </a:lnSpc>
              <a:buFontTx/>
              <a:buNone/>
            </a:pPr>
            <a:r>
              <a:rPr lang="en-US" sz="2400" dirty="0"/>
              <a:t> </a:t>
            </a:r>
          </a:p>
          <a:p>
            <a:pPr>
              <a:lnSpc>
                <a:spcPct val="80000"/>
              </a:lnSpc>
              <a:buFontTx/>
              <a:buNone/>
            </a:pPr>
            <a:r>
              <a:rPr lang="en-US" sz="2400" dirty="0"/>
              <a:t> 	I will also get out my GIIG handout, and sit down with it.</a:t>
            </a:r>
          </a:p>
          <a:p>
            <a:pPr>
              <a:lnSpc>
                <a:spcPct val="80000"/>
              </a:lnSpc>
              <a:buFontTx/>
              <a:buNone/>
            </a:pPr>
            <a:endParaRPr lang="en-US" sz="2400" dirty="0"/>
          </a:p>
          <a:p>
            <a:pPr>
              <a:lnSpc>
                <a:spcPct val="80000"/>
              </a:lnSpc>
              <a:buFontTx/>
              <a:buNone/>
            </a:pPr>
            <a:r>
              <a:rPr lang="en-US" sz="2400" dirty="0"/>
              <a:t>  	While waiting for instruction on how to do the GIIG, I will update </a:t>
            </a:r>
            <a:r>
              <a:rPr lang="en-US" sz="2400"/>
              <a:t>my </a:t>
            </a:r>
            <a:r>
              <a:rPr lang="en-US" sz="2400" smtClean="0"/>
              <a:t>Homework paper, </a:t>
            </a:r>
            <a:r>
              <a:rPr lang="en-US" sz="2400" dirty="0"/>
              <a:t>which will be shown on the PPT slide. I will do this all in silence.</a:t>
            </a:r>
          </a:p>
          <a:p>
            <a:pPr>
              <a:lnSpc>
                <a:spcPct val="80000"/>
              </a:lnSpc>
              <a:buFontTx/>
              <a:buNone/>
            </a:pPr>
            <a:endParaRPr lang="en-US" sz="2400" dirty="0"/>
          </a:p>
          <a:p>
            <a:pPr>
              <a:lnSpc>
                <a:spcPct val="80000"/>
              </a:lnSpc>
              <a:buFontTx/>
              <a:buNone/>
            </a:pPr>
            <a:r>
              <a:rPr lang="en-US" sz="2400" dirty="0"/>
              <a:t>Signed: ___________________</a:t>
            </a:r>
          </a:p>
          <a:p>
            <a:pPr>
              <a:lnSpc>
                <a:spcPct val="80000"/>
              </a:lnSpc>
              <a:buFontTx/>
              <a:buNone/>
            </a:pPr>
            <a:r>
              <a:rPr lang="en-US" sz="2000" i="1" dirty="0"/>
              <a:t>PS: I will miss you this weekend, </a:t>
            </a:r>
            <a:r>
              <a:rPr lang="en-US" sz="2000" i="1" dirty="0" smtClean="0"/>
              <a:t>Ms. Swank.</a:t>
            </a:r>
            <a:endParaRPr lang="en-US" sz="2000" i="1" dirty="0"/>
          </a:p>
        </p:txBody>
      </p:sp>
      <p:sp>
        <p:nvSpPr>
          <p:cNvPr id="14340" name="WordArt 4"/>
          <p:cNvSpPr>
            <a:spLocks noChangeArrowheads="1" noChangeShapeType="1" noTextEdit="1"/>
          </p:cNvSpPr>
          <p:nvPr/>
        </p:nvSpPr>
        <p:spPr bwMode="auto">
          <a:xfrm rot="-1645779">
            <a:off x="6019800" y="4800600"/>
            <a:ext cx="2224088" cy="1165225"/>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00FF"/>
                </a:solidFill>
                <a:latin typeface="Arial Black"/>
              </a:rPr>
              <a:t>Please, </a:t>
            </a:r>
          </a:p>
          <a:p>
            <a:pPr algn="ctr"/>
            <a:r>
              <a:rPr lang="en-US" sz="2000" kern="10">
                <a:ln w="9525">
                  <a:solidFill>
                    <a:srgbClr val="000000"/>
                  </a:solidFill>
                  <a:round/>
                  <a:headEnd/>
                  <a:tailEnd/>
                </a:ln>
                <a:solidFill>
                  <a:srgbClr val="FF00FF"/>
                </a:solidFill>
                <a:latin typeface="Arial Black"/>
              </a:rPr>
              <a:t>copy on your GIIG &amp; sign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382000" cy="4495800"/>
          </a:xfrm>
        </p:spPr>
        <p:txBody>
          <a:bodyPr/>
          <a:lstStyle/>
          <a:p>
            <a:pPr eaLnBrk="1" hangingPunct="1"/>
            <a:r>
              <a:rPr lang="en-US" sz="2800" smtClean="0"/>
              <a:t>My name is Ms. Swank, and I’m very happy to have you in my class. I want to help you become more effective students, which will help you find and reach your dreams. I’m not here to pick on you or flunk you or boss you around. I promise to not embarrass you intentionally. But, I expect the same from you. </a:t>
            </a:r>
          </a:p>
          <a:p>
            <a:pPr eaLnBrk="1" hangingPunct="1"/>
            <a:r>
              <a:rPr lang="en-US" sz="2800" smtClean="0"/>
              <a:t>Now tell me how many of you would rather go to the dentist than read out aloud? </a:t>
            </a:r>
          </a:p>
          <a:p>
            <a:pPr eaLnBrk="1" hangingPunct="1"/>
            <a:r>
              <a:rPr lang="en-US" sz="2800" smtClean="0"/>
              <a:t>Raise your hands please. </a:t>
            </a:r>
          </a:p>
        </p:txBody>
      </p:sp>
      <p:sp>
        <p:nvSpPr>
          <p:cNvPr id="4" name="Rectangle 3"/>
          <p:cNvSpPr/>
          <p:nvPr/>
        </p:nvSpPr>
        <p:spPr>
          <a:xfrm>
            <a:off x="304800" y="228600"/>
            <a:ext cx="6013185" cy="17543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So… welcome to </a:t>
            </a:r>
          </a:p>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my classroom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What’s a GIIG?</a:t>
            </a:r>
          </a:p>
        </p:txBody>
      </p:sp>
      <p:graphicFrame>
        <p:nvGraphicFramePr>
          <p:cNvPr id="15363" name="Group 3"/>
          <p:cNvGraphicFramePr>
            <a:graphicFrameLocks noGrp="1"/>
          </p:cNvGraphicFramePr>
          <p:nvPr>
            <p:ph idx="1"/>
            <p:extLst>
              <p:ext uri="{D42A27DB-BD31-4B8C-83A1-F6EECF244321}">
                <p14:modId xmlns="" xmlns:p14="http://schemas.microsoft.com/office/powerpoint/2010/main" val="1596485637"/>
              </p:ext>
            </p:extLst>
          </p:nvPr>
        </p:nvGraphicFramePr>
        <p:xfrm>
          <a:off x="457200" y="1600200"/>
          <a:ext cx="8229600" cy="4876800"/>
        </p:xfrm>
        <a:graphic>
          <a:graphicData uri="http://schemas.openxmlformats.org/drawingml/2006/table">
            <a:tbl>
              <a:tblPr/>
              <a:tblGrid>
                <a:gridCol w="1752600"/>
                <a:gridCol w="6477000"/>
              </a:tblGrid>
              <a:tr h="1377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Date &amp; Topic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Quickwrite/DOL/Focus Lesson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r>
              <a:tr h="3498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Ravie" pitchFamily="82" charset="0"/>
                        </a:rPr>
                        <a:t>GIIG Pledge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On Tuesday, I will remember to quietly walk into language arts, smile and wave at Ms. Swank.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I will also get out my GIIG handout, and sit down with it.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While waiting for instruction on how to do the GIIG, I will update my Homework paper, which will be shown on the PPT slide. I will do this all in silence.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Signed: ___________________</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PS: I will miss you this weekend, Ms. Swank.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Zits Cartoon for 08/06/2009">
            <a:hlinkClick r:id="rId2"/>
          </p:cNvPr>
          <p:cNvPicPr>
            <a:picLocks noChangeAspect="1" noChangeArrowheads="1"/>
          </p:cNvPicPr>
          <p:nvPr/>
        </p:nvPicPr>
        <p:blipFill>
          <a:blip r:embed="rId3" cstate="print"/>
          <a:srcRect/>
          <a:stretch>
            <a:fillRect/>
          </a:stretch>
        </p:blipFill>
        <p:spPr bwMode="auto">
          <a:xfrm>
            <a:off x="228600" y="1219200"/>
            <a:ext cx="8610600" cy="4722813"/>
          </a:xfrm>
          <a:prstGeom prst="rect">
            <a:avLst/>
          </a:prstGeom>
          <a:noFill/>
          <a:ln w="9525">
            <a:noFill/>
            <a:miter lim="800000"/>
            <a:headEnd/>
            <a:tailEnd/>
          </a:ln>
        </p:spPr>
      </p:pic>
      <p:sp>
        <p:nvSpPr>
          <p:cNvPr id="4099" name="AutoShape 6"/>
          <p:cNvSpPr>
            <a:spLocks noChangeArrowheads="1"/>
          </p:cNvSpPr>
          <p:nvPr/>
        </p:nvSpPr>
        <p:spPr bwMode="auto">
          <a:xfrm>
            <a:off x="5943600" y="1066800"/>
            <a:ext cx="1600200" cy="1828800"/>
          </a:xfrm>
          <a:prstGeom prst="wedgeRoundRectCallout">
            <a:avLst>
              <a:gd name="adj1" fmla="val -18074"/>
              <a:gd name="adj2" fmla="val 104972"/>
              <a:gd name="adj3" fmla="val 16667"/>
            </a:avLst>
          </a:prstGeom>
          <a:solidFill>
            <a:schemeClr val="bg1"/>
          </a:solidFill>
          <a:ln w="28575">
            <a:solidFill>
              <a:schemeClr val="tx1"/>
            </a:solidFill>
            <a:miter lim="800000"/>
            <a:headEnd/>
            <a:tailEnd/>
          </a:ln>
        </p:spPr>
        <p:txBody>
          <a:bodyPr/>
          <a:lstStyle/>
          <a:p>
            <a:pPr algn="ctr"/>
            <a:r>
              <a:rPr lang="en-US" sz="1600" b="1" dirty="0">
                <a:latin typeface="Comic Sans MS" pitchFamily="66" charset="0"/>
              </a:rPr>
              <a:t>I CAN’T BELIEVE WE STARTED SCHOOL </a:t>
            </a:r>
            <a:r>
              <a:rPr lang="en-US" sz="1600" b="1" dirty="0" err="1" smtClean="0">
                <a:latin typeface="Comic Sans MS" pitchFamily="66" charset="0"/>
              </a:rPr>
              <a:t>THiS</a:t>
            </a:r>
            <a:r>
              <a:rPr lang="en-US" sz="1600" b="1" dirty="0" smtClean="0">
                <a:latin typeface="Comic Sans MS" pitchFamily="66" charset="0"/>
              </a:rPr>
              <a:t> WEEK.</a:t>
            </a:r>
            <a:endParaRPr lang="en-US" sz="1600" b="1" dirty="0">
              <a:latin typeface="Comic Sans MS" pitchFamily="66" charset="0"/>
            </a:endParaRPr>
          </a:p>
        </p:txBody>
      </p:sp>
      <p:sp>
        <p:nvSpPr>
          <p:cNvPr id="4100" name="Rectangle 7"/>
          <p:cNvSpPr>
            <a:spLocks noChangeArrowheads="1"/>
          </p:cNvSpPr>
          <p:nvPr/>
        </p:nvSpPr>
        <p:spPr bwMode="auto">
          <a:xfrm>
            <a:off x="5867400" y="4114800"/>
            <a:ext cx="76200" cy="1828800"/>
          </a:xfrm>
          <a:prstGeom prst="rect">
            <a:avLst/>
          </a:prstGeom>
          <a:solidFill>
            <a:schemeClr val="bg1"/>
          </a:solidFill>
          <a:ln w="9525">
            <a:noFill/>
            <a:miter lim="800000"/>
            <a:headEnd/>
            <a:tailEnd/>
          </a:ln>
        </p:spPr>
        <p:txBody>
          <a:bodyPr wrap="none" anchor="ctr"/>
          <a:lstStyle/>
          <a:p>
            <a:endParaRPr lang="en-US"/>
          </a:p>
        </p:txBody>
      </p:sp>
      <p:sp>
        <p:nvSpPr>
          <p:cNvPr id="4101" name="Title 7"/>
          <p:cNvSpPr>
            <a:spLocks noGrp="1"/>
          </p:cNvSpPr>
          <p:nvPr>
            <p:ph type="title"/>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endParaRPr lang="en-US"/>
          </a:p>
        </p:txBody>
      </p:sp>
      <p:pic>
        <p:nvPicPr>
          <p:cNvPr id="49155" name="Picture 3" descr="DSCN1994"/>
          <p:cNvPicPr>
            <a:picLocks noChangeAspect="1" noChangeArrowheads="1"/>
          </p:cNvPicPr>
          <p:nvPr/>
        </p:nvPicPr>
        <p:blipFill>
          <a:blip r:embed="rId2" cstate="print">
            <a:lum bright="32000"/>
          </a:blip>
          <a:srcRect/>
          <a:stretch>
            <a:fillRect/>
          </a:stretch>
        </p:blipFill>
        <p:spPr bwMode="auto">
          <a:xfrm>
            <a:off x="1371600" y="1447800"/>
            <a:ext cx="6775450" cy="5081588"/>
          </a:xfrm>
          <a:prstGeom prst="rect">
            <a:avLst/>
          </a:prstGeom>
          <a:noFill/>
        </p:spPr>
      </p:pic>
      <p:sp>
        <p:nvSpPr>
          <p:cNvPr id="2" name="Rounded Rectangular Callout 1"/>
          <p:cNvSpPr/>
          <p:nvPr/>
        </p:nvSpPr>
        <p:spPr>
          <a:xfrm>
            <a:off x="495300" y="1275608"/>
            <a:ext cx="1752600" cy="1600200"/>
          </a:xfrm>
          <a:prstGeom prst="wedgeRoundRectCallout">
            <a:avLst>
              <a:gd name="adj1" fmla="val 47603"/>
              <a:gd name="adj2" fmla="val 565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Must have supplies by Tuesday! Don’t forget</a:t>
            </a:r>
            <a:r>
              <a:rPr lang="en-US" dirty="0" smtClean="0"/>
              <a:t>!</a:t>
            </a:r>
            <a:endParaRPr lang="en-US" dirty="0"/>
          </a:p>
        </p:txBody>
      </p:sp>
    </p:spTree>
    <p:extLst>
      <p:ext uri="{BB962C8B-B14F-4D97-AF65-F5344CB8AC3E}">
        <p14:creationId xmlns="" xmlns:p14="http://schemas.microsoft.com/office/powerpoint/2010/main" val="103437661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en-US"/>
          </a:p>
        </p:txBody>
      </p:sp>
      <p:pic>
        <p:nvPicPr>
          <p:cNvPr id="50179" name="Picture 3" descr="DSCN1995"/>
          <p:cNvPicPr>
            <a:picLocks noChangeAspect="1" noChangeArrowheads="1"/>
          </p:cNvPicPr>
          <p:nvPr/>
        </p:nvPicPr>
        <p:blipFill>
          <a:blip r:embed="rId2" cstate="print">
            <a:lum bright="34000"/>
          </a:blip>
          <a:srcRect/>
          <a:stretch>
            <a:fillRect/>
          </a:stretch>
        </p:blipFill>
        <p:spPr bwMode="auto">
          <a:xfrm>
            <a:off x="1066800" y="1547813"/>
            <a:ext cx="7080250" cy="5310187"/>
          </a:xfrm>
          <a:prstGeom prst="rect">
            <a:avLst/>
          </a:prstGeom>
          <a:noFill/>
        </p:spPr>
      </p:pic>
      <p:sp>
        <p:nvSpPr>
          <p:cNvPr id="2" name="Rounded Rectangular Callout 1"/>
          <p:cNvSpPr/>
          <p:nvPr/>
        </p:nvSpPr>
        <p:spPr>
          <a:xfrm>
            <a:off x="533400" y="1752600"/>
            <a:ext cx="1981200" cy="1371600"/>
          </a:xfrm>
          <a:prstGeom prst="wedgeRoundRectCallout">
            <a:avLst>
              <a:gd name="adj1" fmla="val 47246"/>
              <a:gd name="adj2" fmla="val 676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 hope to pass out my supplies to give by Thursday! </a:t>
            </a:r>
            <a:endParaRPr lang="en-US" dirty="0">
              <a:solidFill>
                <a:schemeClr val="tx1"/>
              </a:solidFill>
            </a:endParaRPr>
          </a:p>
        </p:txBody>
      </p:sp>
    </p:spTree>
    <p:extLst>
      <p:ext uri="{BB962C8B-B14F-4D97-AF65-F5344CB8AC3E}">
        <p14:creationId xmlns="" xmlns:p14="http://schemas.microsoft.com/office/powerpoint/2010/main" val="190266195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7"/>
          <p:cNvSpPr>
            <a:spLocks noChangeArrowheads="1" noChangeShapeType="1" noTextEdit="1"/>
          </p:cNvSpPr>
          <p:nvPr/>
        </p:nvSpPr>
        <p:spPr bwMode="auto">
          <a:xfrm>
            <a:off x="990600" y="381000"/>
            <a:ext cx="6858000" cy="723900"/>
          </a:xfrm>
          <a:prstGeom prst="rect">
            <a:avLst/>
          </a:prstGeom>
        </p:spPr>
        <p:txBody>
          <a:bodyPr wrap="none" fromWordArt="1">
            <a:prstTxWarp prst="textPlain">
              <a:avLst>
                <a:gd name="adj" fmla="val 50000"/>
              </a:avLst>
            </a:prstTxWarp>
          </a:bodyPr>
          <a:lstStyle/>
          <a:p>
            <a:pPr algn="ctr"/>
            <a:r>
              <a:rPr lang="en-US" sz="3600" kern="10">
                <a:ln w="25400">
                  <a:solidFill>
                    <a:srgbClr val="000000"/>
                  </a:solidFill>
                  <a:round/>
                  <a:headEnd/>
                  <a:tailEnd/>
                </a:ln>
                <a:solidFill>
                  <a:srgbClr val="66FFFF"/>
                </a:solidFill>
                <a:latin typeface="Arial Black"/>
              </a:rPr>
              <a:t>Love Extra Credit ???</a:t>
            </a:r>
          </a:p>
        </p:txBody>
      </p:sp>
      <p:sp>
        <p:nvSpPr>
          <p:cNvPr id="20483" name="Subtitle 7"/>
          <p:cNvSpPr>
            <a:spLocks noGrp="1"/>
          </p:cNvSpPr>
          <p:nvPr>
            <p:ph type="subTitle" idx="1"/>
          </p:nvPr>
        </p:nvSpPr>
        <p:spPr/>
        <p:txBody>
          <a:bodyPr/>
          <a:lstStyle/>
          <a:p>
            <a:pPr eaLnBrk="1" hangingPunct="1"/>
            <a:endParaRPr lang="en-US" smtClean="0"/>
          </a:p>
        </p:txBody>
      </p:sp>
      <p:sp>
        <p:nvSpPr>
          <p:cNvPr id="20484" name="Title 8"/>
          <p:cNvSpPr>
            <a:spLocks noGrp="1"/>
          </p:cNvSpPr>
          <p:nvPr>
            <p:ph type="ctrTitle"/>
          </p:nvPr>
        </p:nvSpPr>
        <p:spPr/>
        <p:txBody>
          <a:bodyPr/>
          <a:lstStyle/>
          <a:p>
            <a:pPr eaLnBrk="1" hangingPunct="1"/>
            <a:endParaRPr lang="en-US" smtClean="0"/>
          </a:p>
        </p:txBody>
      </p:sp>
      <p:pic>
        <p:nvPicPr>
          <p:cNvPr id="20485" name="Picture 9" descr="business card 001.JPG"/>
          <p:cNvPicPr>
            <a:picLocks noChangeAspect="1"/>
          </p:cNvPicPr>
          <p:nvPr/>
        </p:nvPicPr>
        <p:blipFill>
          <a:blip r:embed="rId2" cstate="print"/>
          <a:srcRect/>
          <a:stretch>
            <a:fillRect/>
          </a:stretch>
        </p:blipFill>
        <p:spPr bwMode="auto">
          <a:xfrm>
            <a:off x="1371600" y="1600200"/>
            <a:ext cx="6400800" cy="4800600"/>
          </a:xfrm>
          <a:prstGeom prst="rect">
            <a:avLst/>
          </a:prstGeom>
          <a:noFill/>
          <a:ln w="9525">
            <a:noFill/>
            <a:miter lim="800000"/>
            <a:headEnd/>
            <a:tailEnd/>
          </a:ln>
        </p:spPr>
      </p:pic>
      <p:sp>
        <p:nvSpPr>
          <p:cNvPr id="2" name="TextBox 1"/>
          <p:cNvSpPr txBox="1"/>
          <p:nvPr/>
        </p:nvSpPr>
        <p:spPr>
          <a:xfrm>
            <a:off x="1524000" y="5526767"/>
            <a:ext cx="5943600" cy="369332"/>
          </a:xfrm>
          <a:prstGeom prst="rect">
            <a:avLst/>
          </a:prstGeom>
          <a:noFill/>
        </p:spPr>
        <p:txBody>
          <a:bodyPr wrap="square" rtlCol="0">
            <a:spAutoFit/>
          </a:bodyPr>
          <a:lstStyle/>
          <a:p>
            <a:r>
              <a:rPr lang="en-US" b="1" dirty="0" smtClean="0">
                <a:solidFill>
                  <a:srgbClr val="7030A0"/>
                </a:solidFill>
              </a:rPr>
              <a:t>http://msdeannaswanksclassroomsite.yolasite.com</a:t>
            </a:r>
            <a:endParaRPr lang="en-US" b="1" dirty="0">
              <a:solidFill>
                <a:srgbClr val="7030A0"/>
              </a:solidFill>
            </a:endParaRPr>
          </a:p>
        </p:txBody>
      </p:sp>
      <p:sp>
        <p:nvSpPr>
          <p:cNvPr id="3" name="Oval Callout 2"/>
          <p:cNvSpPr/>
          <p:nvPr/>
        </p:nvSpPr>
        <p:spPr>
          <a:xfrm>
            <a:off x="5181600" y="4000500"/>
            <a:ext cx="2362200" cy="11811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See if you can find me this weekend! </a:t>
            </a:r>
            <a:endParaRPr lang="en-US" b="1" dirty="0">
              <a:solidFill>
                <a:schemeClr val="tx1"/>
              </a:solidFill>
            </a:endParaRPr>
          </a:p>
        </p:txBody>
      </p:sp>
    </p:spTree>
    <p:extLst>
      <p:ext uri="{BB962C8B-B14F-4D97-AF65-F5344CB8AC3E}">
        <p14:creationId xmlns="" xmlns:p14="http://schemas.microsoft.com/office/powerpoint/2010/main" val="27983961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isembodied eyeballs looking around Animation&#10;"/>
          <p:cNvPicPr>
            <a:picLocks noChangeAspect="1" noChangeArrowheads="1" noCrop="1"/>
          </p:cNvPicPr>
          <p:nvPr/>
        </p:nvPicPr>
        <p:blipFill>
          <a:blip r:embed="rId2" cstate="print"/>
          <a:srcRect/>
          <a:stretch>
            <a:fillRect/>
          </a:stretch>
        </p:blipFill>
        <p:spPr bwMode="auto">
          <a:xfrm>
            <a:off x="2819400" y="228600"/>
            <a:ext cx="3352800" cy="3352800"/>
          </a:xfrm>
          <a:prstGeom prst="rect">
            <a:avLst/>
          </a:prstGeom>
          <a:noFill/>
          <a:ln w="9525">
            <a:noFill/>
            <a:miter lim="800000"/>
            <a:headEnd/>
            <a:tailEnd/>
          </a:ln>
        </p:spPr>
      </p:pic>
      <p:sp>
        <p:nvSpPr>
          <p:cNvPr id="21507" name="Rectangle 3"/>
          <p:cNvSpPr>
            <a:spLocks noChangeArrowheads="1"/>
          </p:cNvSpPr>
          <p:nvPr/>
        </p:nvSpPr>
        <p:spPr bwMode="auto">
          <a:xfrm>
            <a:off x="381000" y="2362200"/>
            <a:ext cx="8305800" cy="3962400"/>
          </a:xfrm>
          <a:prstGeom prst="rect">
            <a:avLst/>
          </a:prstGeom>
          <a:solidFill>
            <a:srgbClr val="CC0000">
              <a:alpha val="21176"/>
            </a:srgbClr>
          </a:solidFill>
          <a:ln w="76200">
            <a:solidFill>
              <a:schemeClr val="tx1"/>
            </a:solidFill>
            <a:miter lim="800000"/>
            <a:headEnd/>
            <a:tailEnd/>
          </a:ln>
        </p:spPr>
        <p:txBody>
          <a:bodyPr wrap="none" anchor="ctr"/>
          <a:lstStyle/>
          <a:p>
            <a:endParaRPr lang="en-US"/>
          </a:p>
        </p:txBody>
      </p:sp>
      <p:sp>
        <p:nvSpPr>
          <p:cNvPr id="21508" name="Rectangle 4"/>
          <p:cNvSpPr>
            <a:spLocks noGrp="1" noChangeArrowheads="1"/>
          </p:cNvSpPr>
          <p:nvPr>
            <p:ph type="ctrTitle"/>
          </p:nvPr>
        </p:nvSpPr>
        <p:spPr>
          <a:xfrm>
            <a:off x="685800" y="533400"/>
            <a:ext cx="7772400" cy="990600"/>
          </a:xfrm>
          <a:solidFill>
            <a:srgbClr val="FFCCFF"/>
          </a:solidFill>
          <a:ln>
            <a:solidFill>
              <a:schemeClr val="tx1"/>
            </a:solidFill>
          </a:ln>
        </p:spPr>
        <p:txBody>
          <a:bodyPr/>
          <a:lstStyle/>
          <a:p>
            <a:pPr eaLnBrk="1" hangingPunct="1"/>
            <a:r>
              <a:rPr lang="en-US" sz="2400" smtClean="0">
                <a:latin typeface="Ravie" pitchFamily="82" charset="0"/>
              </a:rPr>
              <a:t>Be expecting this from your child!</a:t>
            </a:r>
          </a:p>
        </p:txBody>
      </p:sp>
      <p:sp>
        <p:nvSpPr>
          <p:cNvPr id="21509" name="Rectangle 5"/>
          <p:cNvSpPr>
            <a:spLocks noGrp="1" noChangeArrowheads="1"/>
          </p:cNvSpPr>
          <p:nvPr>
            <p:ph type="subTitle" idx="1"/>
          </p:nvPr>
        </p:nvSpPr>
        <p:spPr>
          <a:xfrm>
            <a:off x="762000" y="2590800"/>
            <a:ext cx="7543800" cy="3657600"/>
          </a:xfrm>
          <a:solidFill>
            <a:srgbClr val="CC0000">
              <a:alpha val="10980"/>
            </a:srgbClr>
          </a:solidFill>
        </p:spPr>
        <p:txBody>
          <a:bodyPr/>
          <a:lstStyle/>
          <a:p>
            <a:pPr eaLnBrk="1" hangingPunct="1">
              <a:lnSpc>
                <a:spcPct val="90000"/>
              </a:lnSpc>
            </a:pPr>
            <a:r>
              <a:rPr lang="en-US" dirty="0" smtClean="0">
                <a:latin typeface="Showcard Gothic" pitchFamily="82" charset="0"/>
              </a:rPr>
              <a:t>Please, return this red Ticket!</a:t>
            </a:r>
          </a:p>
          <a:p>
            <a:pPr algn="l" eaLnBrk="1" hangingPunct="1">
              <a:lnSpc>
                <a:spcPct val="90000"/>
              </a:lnSpc>
            </a:pPr>
            <a:r>
              <a:rPr lang="en-US" sz="2800" dirty="0" smtClean="0">
                <a:latin typeface="Lucida Handwriting" pitchFamily="66" charset="0"/>
              </a:rPr>
              <a:t>Period: _____</a:t>
            </a:r>
          </a:p>
          <a:p>
            <a:pPr algn="l" eaLnBrk="1" hangingPunct="1">
              <a:lnSpc>
                <a:spcPct val="90000"/>
              </a:lnSpc>
            </a:pPr>
            <a:r>
              <a:rPr lang="en-US" sz="2800" dirty="0" smtClean="0">
                <a:latin typeface="Lucida Handwriting" pitchFamily="66" charset="0"/>
              </a:rPr>
              <a:t>Student’s Name: </a:t>
            </a:r>
          </a:p>
          <a:p>
            <a:pPr algn="l" eaLnBrk="1" hangingPunct="1">
              <a:lnSpc>
                <a:spcPct val="90000"/>
              </a:lnSpc>
            </a:pPr>
            <a:r>
              <a:rPr lang="en-US" sz="2800" dirty="0" smtClean="0">
                <a:latin typeface="Lucida Handwriting" pitchFamily="66" charset="0"/>
              </a:rPr>
              <a:t>______________________________________</a:t>
            </a:r>
          </a:p>
          <a:p>
            <a:pPr algn="l" eaLnBrk="1" hangingPunct="1">
              <a:lnSpc>
                <a:spcPct val="90000"/>
              </a:lnSpc>
            </a:pPr>
            <a:r>
              <a:rPr lang="en-US" sz="2800" dirty="0" smtClean="0">
                <a:latin typeface="Lucida Handwriting" pitchFamily="66" charset="0"/>
              </a:rPr>
              <a:t>Parent’s Signature: ______________________</a:t>
            </a:r>
            <a:endParaRPr lang="en-US" altLang="ja-JP" sz="2800" dirty="0" smtClean="0">
              <a:latin typeface="Lucida Handwriting" pitchFamily="66" charset="0"/>
              <a:ea typeface="ＭＳ Ｐゴシック" pitchFamily="34" charset="-128"/>
            </a:endParaRPr>
          </a:p>
          <a:p>
            <a:pPr algn="l" eaLnBrk="1" hangingPunct="1">
              <a:lnSpc>
                <a:spcPct val="90000"/>
              </a:lnSpc>
            </a:pPr>
            <a:r>
              <a:rPr lang="en-US" altLang="ja-JP" sz="2800" dirty="0" smtClean="0">
                <a:ea typeface="ＭＳ Ｐゴシック" pitchFamily="34" charset="-128"/>
              </a:rPr>
              <a:t>Yes, Ms. Swank’s business card is in a safe place to reference language arts information. </a:t>
            </a:r>
            <a:endParaRPr lang="en-US" sz="2800" dirty="0" smtClean="0"/>
          </a:p>
        </p:txBody>
      </p:sp>
      <p:sp>
        <p:nvSpPr>
          <p:cNvPr id="21510" name="Rectangle 6"/>
          <p:cNvSpPr>
            <a:spLocks noChangeArrowheads="1"/>
          </p:cNvSpPr>
          <p:nvPr/>
        </p:nvSpPr>
        <p:spPr bwMode="auto">
          <a:xfrm>
            <a:off x="3048000" y="1600200"/>
            <a:ext cx="533400" cy="685800"/>
          </a:xfrm>
          <a:prstGeom prst="rect">
            <a:avLst/>
          </a:prstGeom>
          <a:solidFill>
            <a:schemeClr val="bg1"/>
          </a:solidFill>
          <a:ln w="9525">
            <a:noFill/>
            <a:miter lim="800000"/>
            <a:headEnd/>
            <a:tailEnd/>
          </a:ln>
        </p:spPr>
        <p:txBody>
          <a:bodyPr wrap="none" anchor="ctr"/>
          <a:lstStyle/>
          <a:p>
            <a:endParaRPr lang="en-US"/>
          </a:p>
        </p:txBody>
      </p:sp>
      <p:sp>
        <p:nvSpPr>
          <p:cNvPr id="21511" name="Rectangle 7"/>
          <p:cNvSpPr>
            <a:spLocks noChangeArrowheads="1"/>
          </p:cNvSpPr>
          <p:nvPr/>
        </p:nvSpPr>
        <p:spPr bwMode="auto">
          <a:xfrm>
            <a:off x="5334000" y="1600200"/>
            <a:ext cx="533400" cy="685800"/>
          </a:xfrm>
          <a:prstGeom prst="rect">
            <a:avLst/>
          </a:prstGeom>
          <a:solidFill>
            <a:schemeClr val="bg1"/>
          </a:solidFill>
          <a:ln w="9525">
            <a:noFill/>
            <a:miter lim="800000"/>
            <a:headEnd/>
            <a:tailEnd/>
          </a:ln>
        </p:spPr>
        <p:txBody>
          <a:bodyPr wrap="none" anchor="ctr"/>
          <a:lstStyle/>
          <a:p>
            <a:endParaRPr lang="en-US"/>
          </a:p>
        </p:txBody>
      </p:sp>
      <p:sp>
        <p:nvSpPr>
          <p:cNvPr id="21512" name="Freeform 8"/>
          <p:cNvSpPr>
            <a:spLocks/>
          </p:cNvSpPr>
          <p:nvPr/>
        </p:nvSpPr>
        <p:spPr bwMode="auto">
          <a:xfrm>
            <a:off x="5083175" y="1868488"/>
            <a:ext cx="427038" cy="498475"/>
          </a:xfrm>
          <a:custGeom>
            <a:avLst/>
            <a:gdLst>
              <a:gd name="T0" fmla="*/ 0 w 269"/>
              <a:gd name="T1" fmla="*/ 246 h 314"/>
              <a:gd name="T2" fmla="*/ 42 w 269"/>
              <a:gd name="T3" fmla="*/ 178 h 314"/>
              <a:gd name="T4" fmla="*/ 118 w 269"/>
              <a:gd name="T5" fmla="*/ 85 h 314"/>
              <a:gd name="T6" fmla="*/ 135 w 269"/>
              <a:gd name="T7" fmla="*/ 60 h 314"/>
              <a:gd name="T8" fmla="*/ 161 w 269"/>
              <a:gd name="T9" fmla="*/ 51 h 314"/>
              <a:gd name="T10" fmla="*/ 178 w 269"/>
              <a:gd name="T11" fmla="*/ 0 h 314"/>
              <a:gd name="T12" fmla="*/ 229 w 269"/>
              <a:gd name="T13" fmla="*/ 229 h 314"/>
              <a:gd name="T14" fmla="*/ 0 w 269"/>
              <a:gd name="T15" fmla="*/ 246 h 314"/>
              <a:gd name="T16" fmla="*/ 0 60000 65536"/>
              <a:gd name="T17" fmla="*/ 0 60000 65536"/>
              <a:gd name="T18" fmla="*/ 0 60000 65536"/>
              <a:gd name="T19" fmla="*/ 0 60000 65536"/>
              <a:gd name="T20" fmla="*/ 0 60000 65536"/>
              <a:gd name="T21" fmla="*/ 0 60000 65536"/>
              <a:gd name="T22" fmla="*/ 0 60000 65536"/>
              <a:gd name="T23" fmla="*/ 0 60000 65536"/>
              <a:gd name="T24" fmla="*/ 0 w 269"/>
              <a:gd name="T25" fmla="*/ 0 h 314"/>
              <a:gd name="T26" fmla="*/ 269 w 269"/>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9" h="314">
                <a:moveTo>
                  <a:pt x="0" y="246"/>
                </a:moveTo>
                <a:cubicBezTo>
                  <a:pt x="41" y="218"/>
                  <a:pt x="22" y="215"/>
                  <a:pt x="42" y="178"/>
                </a:cubicBezTo>
                <a:cubicBezTo>
                  <a:pt x="63" y="139"/>
                  <a:pt x="83" y="109"/>
                  <a:pt x="118" y="85"/>
                </a:cubicBezTo>
                <a:cubicBezTo>
                  <a:pt x="124" y="77"/>
                  <a:pt x="127" y="66"/>
                  <a:pt x="135" y="60"/>
                </a:cubicBezTo>
                <a:cubicBezTo>
                  <a:pt x="142" y="54"/>
                  <a:pt x="156" y="58"/>
                  <a:pt x="161" y="51"/>
                </a:cubicBezTo>
                <a:cubicBezTo>
                  <a:pt x="171" y="36"/>
                  <a:pt x="178" y="0"/>
                  <a:pt x="178" y="0"/>
                </a:cubicBezTo>
                <a:cubicBezTo>
                  <a:pt x="269" y="33"/>
                  <a:pt x="179" y="155"/>
                  <a:pt x="229" y="229"/>
                </a:cubicBezTo>
                <a:cubicBezTo>
                  <a:pt x="173" y="314"/>
                  <a:pt x="222" y="255"/>
                  <a:pt x="0" y="246"/>
                </a:cubicBezTo>
                <a:close/>
              </a:path>
            </a:pathLst>
          </a:custGeom>
          <a:solidFill>
            <a:schemeClr val="bg1"/>
          </a:solidFill>
          <a:ln w="9525">
            <a:noFill/>
            <a:round/>
            <a:headEnd/>
            <a:tailEnd/>
          </a:ln>
        </p:spPr>
        <p:txBody>
          <a:bodyPr/>
          <a:lstStyle/>
          <a:p>
            <a:endParaRPr lang="en-US"/>
          </a:p>
        </p:txBody>
      </p:sp>
      <p:sp>
        <p:nvSpPr>
          <p:cNvPr id="21513" name="Rectangle 9"/>
          <p:cNvSpPr>
            <a:spLocks noChangeArrowheads="1"/>
          </p:cNvSpPr>
          <p:nvPr/>
        </p:nvSpPr>
        <p:spPr bwMode="auto">
          <a:xfrm flipV="1">
            <a:off x="4343400" y="2286000"/>
            <a:ext cx="1447800" cy="76200"/>
          </a:xfrm>
          <a:prstGeom prst="rect">
            <a:avLst/>
          </a:prstGeom>
          <a:solidFill>
            <a:schemeClr val="bg1"/>
          </a:solidFill>
          <a:ln w="9525">
            <a:noFill/>
            <a:miter lim="800000"/>
            <a:headEnd/>
            <a:tailEnd/>
          </a:ln>
        </p:spPr>
        <p:txBody>
          <a:bodyPr wrap="none" anchor="ctr"/>
          <a:lstStyle/>
          <a:p>
            <a:endParaRPr lang="en-US"/>
          </a:p>
        </p:txBody>
      </p:sp>
      <p:sp>
        <p:nvSpPr>
          <p:cNvPr id="21514" name="Line 10"/>
          <p:cNvSpPr>
            <a:spLocks noChangeShapeType="1"/>
          </p:cNvSpPr>
          <p:nvPr/>
        </p:nvSpPr>
        <p:spPr bwMode="auto">
          <a:xfrm>
            <a:off x="3962400" y="2362200"/>
            <a:ext cx="2133600" cy="0"/>
          </a:xfrm>
          <a:prstGeom prst="line">
            <a:avLst/>
          </a:prstGeom>
          <a:noFill/>
          <a:ln w="76200">
            <a:solidFill>
              <a:schemeClr val="tx1"/>
            </a:solidFill>
            <a:round/>
            <a:headEnd/>
            <a:tailEnd/>
          </a:ln>
        </p:spPr>
        <p:txBody>
          <a:bodyPr/>
          <a:lstStyle/>
          <a:p>
            <a:endParaRPr lang="en-US"/>
          </a:p>
        </p:txBody>
      </p:sp>
      <p:sp>
        <p:nvSpPr>
          <p:cNvPr id="21515" name="AutoShape 11"/>
          <p:cNvSpPr>
            <a:spLocks noChangeArrowheads="1"/>
          </p:cNvSpPr>
          <p:nvPr/>
        </p:nvSpPr>
        <p:spPr bwMode="auto">
          <a:xfrm rot="3802069">
            <a:off x="7346950" y="1681163"/>
            <a:ext cx="990600" cy="990600"/>
          </a:xfrm>
          <a:prstGeom prst="curvedDownArrow">
            <a:avLst>
              <a:gd name="adj1" fmla="val 20000"/>
              <a:gd name="adj2" fmla="val 40000"/>
              <a:gd name="adj3" fmla="val 33333"/>
            </a:avLst>
          </a:prstGeom>
          <a:solidFill>
            <a:srgbClr val="99FF66"/>
          </a:solidFill>
          <a:ln w="9525">
            <a:solidFill>
              <a:schemeClr val="tx1"/>
            </a:solidFill>
            <a:miter lim="800000"/>
            <a:headEnd/>
            <a:tailEnd/>
          </a:ln>
        </p:spPr>
        <p:txBody>
          <a:bodyPr wrap="none" anchor="ctr"/>
          <a:lstStyle/>
          <a:p>
            <a:endParaRPr lang="en-US"/>
          </a:p>
        </p:txBody>
      </p:sp>
      <p:sp>
        <p:nvSpPr>
          <p:cNvPr id="21516" name="WordArt 12"/>
          <p:cNvSpPr>
            <a:spLocks noChangeArrowheads="1" noChangeShapeType="1" noTextEdit="1"/>
          </p:cNvSpPr>
          <p:nvPr/>
        </p:nvSpPr>
        <p:spPr bwMode="auto">
          <a:xfrm>
            <a:off x="914400" y="1600200"/>
            <a:ext cx="1066800" cy="914400"/>
          </a:xfrm>
          <a:prstGeom prst="rect">
            <a:avLst/>
          </a:prstGeom>
        </p:spPr>
        <p:txBody>
          <a:bodyPr wrap="none" fromWordArt="1">
            <a:prstTxWarp prst="textPlain">
              <a:avLst>
                <a:gd name="adj" fmla="val 50000"/>
              </a:avLst>
            </a:prstTxWarp>
          </a:bodyPr>
          <a:lstStyle/>
          <a:p>
            <a:pPr algn="ctr"/>
            <a:r>
              <a:rPr lang="en-US" sz="3600" kern="10">
                <a:ln w="22225">
                  <a:solidFill>
                    <a:srgbClr val="000000"/>
                  </a:solidFill>
                  <a:round/>
                  <a:headEnd/>
                  <a:tailEnd/>
                </a:ln>
                <a:solidFill>
                  <a:srgbClr val="FF6600"/>
                </a:solidFill>
                <a:latin typeface="Arial Black"/>
              </a:rPr>
              <a:t># 2</a:t>
            </a:r>
          </a:p>
        </p:txBody>
      </p:sp>
    </p:spTree>
    <p:extLst>
      <p:ext uri="{BB962C8B-B14F-4D97-AF65-F5344CB8AC3E}">
        <p14:creationId xmlns="" xmlns:p14="http://schemas.microsoft.com/office/powerpoint/2010/main" val="389625931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438400"/>
            <a:ext cx="9144000" cy="1554163"/>
          </a:xfrm>
          <a:gradFill rotWithShape="1">
            <a:gsLst>
              <a:gs pos="0">
                <a:schemeClr val="bg1"/>
              </a:gs>
              <a:gs pos="100000">
                <a:srgbClr val="FFCCFF"/>
              </a:gs>
            </a:gsLst>
            <a:path path="shape">
              <a:fillToRect l="50000" t="50000" r="50000" b="50000"/>
            </a:path>
          </a:gradFill>
        </p:spPr>
        <p:txBody>
          <a:bodyPr/>
          <a:lstStyle/>
          <a:p>
            <a:pPr eaLnBrk="1" hangingPunct="1"/>
            <a:r>
              <a:rPr lang="en-US" smtClean="0"/>
              <a:t>Your Parents Have Homework…</a:t>
            </a:r>
            <a:br>
              <a:rPr lang="en-US" smtClean="0"/>
            </a:br>
            <a:r>
              <a:rPr lang="en-US" smtClean="0"/>
              <a:t>Due Wednesday, August 19.</a:t>
            </a:r>
          </a:p>
        </p:txBody>
      </p:sp>
      <p:sp>
        <p:nvSpPr>
          <p:cNvPr id="9219" name="Rectangle 3"/>
          <p:cNvSpPr>
            <a:spLocks noGrp="1" noChangeArrowheads="1"/>
          </p:cNvSpPr>
          <p:nvPr>
            <p:ph type="body" idx="1"/>
          </p:nvPr>
        </p:nvSpPr>
        <p:spPr/>
        <p:txBody>
          <a:bodyPr/>
          <a:lstStyle/>
          <a:p>
            <a:pPr eaLnBrk="1" hangingPunct="1">
              <a:buFontTx/>
              <a:buNone/>
            </a:pPr>
            <a:endParaRPr lang="en-US" dirty="0" smtClean="0"/>
          </a:p>
        </p:txBody>
      </p:sp>
      <p:sp>
        <p:nvSpPr>
          <p:cNvPr id="9220" name="Freeform 8"/>
          <p:cNvSpPr>
            <a:spLocks/>
          </p:cNvSpPr>
          <p:nvPr/>
        </p:nvSpPr>
        <p:spPr bwMode="auto">
          <a:xfrm>
            <a:off x="7137400" y="5672138"/>
            <a:ext cx="819150" cy="1052512"/>
          </a:xfrm>
          <a:custGeom>
            <a:avLst/>
            <a:gdLst>
              <a:gd name="T0" fmla="*/ 685482374 w 516"/>
              <a:gd name="T1" fmla="*/ 0 h 663"/>
              <a:gd name="T2" fmla="*/ 335179928 w 516"/>
              <a:gd name="T3" fmla="*/ 108365883 h 663"/>
              <a:gd name="T4" fmla="*/ 93244968 w 516"/>
              <a:gd name="T5" fmla="*/ 350300729 h 663"/>
              <a:gd name="T6" fmla="*/ 282257466 w 516"/>
              <a:gd name="T7" fmla="*/ 1048384513 h 663"/>
              <a:gd name="T8" fmla="*/ 309978378 w 516"/>
              <a:gd name="T9" fmla="*/ 1156750346 h 663"/>
              <a:gd name="T10" fmla="*/ 93244968 w 516"/>
              <a:gd name="T11" fmla="*/ 1318040210 h 663"/>
              <a:gd name="T12" fmla="*/ 362902428 w 516"/>
              <a:gd name="T13" fmla="*/ 1479330074 h 663"/>
              <a:gd name="T14" fmla="*/ 793848248 w 516"/>
              <a:gd name="T15" fmla="*/ 1479330074 h 663"/>
              <a:gd name="T16" fmla="*/ 980339921 w 516"/>
              <a:gd name="T17" fmla="*/ 1209674377 h 663"/>
              <a:gd name="T18" fmla="*/ 1141629844 w 516"/>
              <a:gd name="T19" fmla="*/ 914815550 h 663"/>
              <a:gd name="T20" fmla="*/ 1141629844 w 516"/>
              <a:gd name="T21" fmla="*/ 914815550 h 663"/>
              <a:gd name="T22" fmla="*/ 1249997305 w 516"/>
              <a:gd name="T23" fmla="*/ 700603045 h 663"/>
              <a:gd name="T24" fmla="*/ 1249997305 w 516"/>
              <a:gd name="T25" fmla="*/ 378023218 h 663"/>
              <a:gd name="T26" fmla="*/ 1035783332 w 516"/>
              <a:gd name="T27" fmla="*/ 216733354 h 663"/>
              <a:gd name="T28" fmla="*/ 899694959 w 516"/>
              <a:gd name="T29" fmla="*/ 80644957 h 663"/>
              <a:gd name="T30" fmla="*/ 685482374 w 516"/>
              <a:gd name="T31" fmla="*/ 0 h 6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6"/>
              <a:gd name="T49" fmla="*/ 0 h 663"/>
              <a:gd name="T50" fmla="*/ 516 w 516"/>
              <a:gd name="T51" fmla="*/ 663 h 6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6" h="663">
                <a:moveTo>
                  <a:pt x="272" y="0"/>
                </a:moveTo>
                <a:cubicBezTo>
                  <a:pt x="218" y="9"/>
                  <a:pt x="178" y="13"/>
                  <a:pt x="133" y="43"/>
                </a:cubicBezTo>
                <a:cubicBezTo>
                  <a:pt x="99" y="95"/>
                  <a:pt x="93" y="120"/>
                  <a:pt x="37" y="139"/>
                </a:cubicBezTo>
                <a:cubicBezTo>
                  <a:pt x="0" y="251"/>
                  <a:pt x="10" y="349"/>
                  <a:pt x="112" y="416"/>
                </a:cubicBezTo>
                <a:cubicBezTo>
                  <a:pt x="116" y="430"/>
                  <a:pt x="125" y="444"/>
                  <a:pt x="123" y="459"/>
                </a:cubicBezTo>
                <a:cubicBezTo>
                  <a:pt x="117" y="497"/>
                  <a:pt x="66" y="513"/>
                  <a:pt x="37" y="523"/>
                </a:cubicBezTo>
                <a:cubicBezTo>
                  <a:pt x="74" y="577"/>
                  <a:pt x="91" y="552"/>
                  <a:pt x="144" y="587"/>
                </a:cubicBezTo>
                <a:cubicBezTo>
                  <a:pt x="194" y="663"/>
                  <a:pt x="245" y="621"/>
                  <a:pt x="315" y="587"/>
                </a:cubicBezTo>
                <a:cubicBezTo>
                  <a:pt x="335" y="546"/>
                  <a:pt x="357" y="513"/>
                  <a:pt x="389" y="480"/>
                </a:cubicBezTo>
                <a:cubicBezTo>
                  <a:pt x="411" y="416"/>
                  <a:pt x="394" y="458"/>
                  <a:pt x="453" y="363"/>
                </a:cubicBezTo>
                <a:cubicBezTo>
                  <a:pt x="480" y="298"/>
                  <a:pt x="465" y="326"/>
                  <a:pt x="496" y="278"/>
                </a:cubicBezTo>
                <a:cubicBezTo>
                  <a:pt x="507" y="223"/>
                  <a:pt x="516" y="210"/>
                  <a:pt x="496" y="150"/>
                </a:cubicBezTo>
                <a:cubicBezTo>
                  <a:pt x="485" y="116"/>
                  <a:pt x="436" y="111"/>
                  <a:pt x="411" y="86"/>
                </a:cubicBezTo>
                <a:cubicBezTo>
                  <a:pt x="393" y="68"/>
                  <a:pt x="381" y="40"/>
                  <a:pt x="357" y="32"/>
                </a:cubicBezTo>
                <a:cubicBezTo>
                  <a:pt x="285" y="9"/>
                  <a:pt x="313" y="21"/>
                  <a:pt x="272" y="0"/>
                </a:cubicBezTo>
                <a:close/>
              </a:path>
            </a:pathLst>
          </a:custGeom>
          <a:solidFill>
            <a:schemeClr val="bg1"/>
          </a:solidFill>
          <a:ln w="9525">
            <a:noFill/>
            <a:round/>
            <a:headEnd/>
            <a:tailEnd/>
          </a:ln>
        </p:spPr>
        <p:txBody>
          <a:bodyPr/>
          <a:lstStyle/>
          <a:p>
            <a:endParaRPr lang="en-US"/>
          </a:p>
        </p:txBody>
      </p:sp>
      <p:sp>
        <p:nvSpPr>
          <p:cNvPr id="9221" name="Freeform 9"/>
          <p:cNvSpPr>
            <a:spLocks/>
          </p:cNvSpPr>
          <p:nvPr/>
        </p:nvSpPr>
        <p:spPr bwMode="auto">
          <a:xfrm>
            <a:off x="5988050" y="5143500"/>
            <a:ext cx="619125" cy="1025525"/>
          </a:xfrm>
          <a:custGeom>
            <a:avLst/>
            <a:gdLst>
              <a:gd name="T0" fmla="*/ 977820716 w 390"/>
              <a:gd name="T1" fmla="*/ 60483752 h 646"/>
              <a:gd name="T2" fmla="*/ 869454825 w 390"/>
              <a:gd name="T3" fmla="*/ 435986271 h 646"/>
              <a:gd name="T4" fmla="*/ 844253270 w 390"/>
              <a:gd name="T5" fmla="*/ 516631241 h 646"/>
              <a:gd name="T6" fmla="*/ 655240618 w 390"/>
              <a:gd name="T7" fmla="*/ 1028223758 h 646"/>
              <a:gd name="T8" fmla="*/ 602316560 w 390"/>
              <a:gd name="T9" fmla="*/ 1565017630 h 646"/>
              <a:gd name="T10" fmla="*/ 385584679 w 390"/>
              <a:gd name="T11" fmla="*/ 1539816077 h 646"/>
              <a:gd name="T12" fmla="*/ 252015645 w 390"/>
              <a:gd name="T13" fmla="*/ 1403727691 h 646"/>
              <a:gd name="T14" fmla="*/ 90725621 w 390"/>
              <a:gd name="T15" fmla="*/ 1242436165 h 646"/>
              <a:gd name="T16" fmla="*/ 143648117 w 390"/>
              <a:gd name="T17" fmla="*/ 597276210 h 646"/>
              <a:gd name="T18" fmla="*/ 360383124 w 390"/>
              <a:gd name="T19" fmla="*/ 383063704 h 646"/>
              <a:gd name="T20" fmla="*/ 441028198 w 390"/>
              <a:gd name="T21" fmla="*/ 355342790 h 646"/>
              <a:gd name="T22" fmla="*/ 708164677 w 390"/>
              <a:gd name="T23" fmla="*/ 221773765 h 646"/>
              <a:gd name="T24" fmla="*/ 763608097 w 390"/>
              <a:gd name="T25" fmla="*/ 168851248 h 646"/>
              <a:gd name="T26" fmla="*/ 924898245 w 390"/>
              <a:gd name="T27" fmla="*/ 113406244 h 646"/>
              <a:gd name="T28" fmla="*/ 977820716 w 390"/>
              <a:gd name="T29" fmla="*/ 60483752 h 6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0"/>
              <a:gd name="T46" fmla="*/ 0 h 646"/>
              <a:gd name="T47" fmla="*/ 390 w 390"/>
              <a:gd name="T48" fmla="*/ 646 h 6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0" h="646">
                <a:moveTo>
                  <a:pt x="388" y="24"/>
                </a:moveTo>
                <a:cubicBezTo>
                  <a:pt x="371" y="73"/>
                  <a:pt x="362" y="123"/>
                  <a:pt x="345" y="173"/>
                </a:cubicBezTo>
                <a:cubicBezTo>
                  <a:pt x="341" y="184"/>
                  <a:pt x="335" y="205"/>
                  <a:pt x="335" y="205"/>
                </a:cubicBezTo>
                <a:cubicBezTo>
                  <a:pt x="321" y="425"/>
                  <a:pt x="363" y="340"/>
                  <a:pt x="260" y="408"/>
                </a:cubicBezTo>
                <a:cubicBezTo>
                  <a:pt x="237" y="475"/>
                  <a:pt x="274" y="559"/>
                  <a:pt x="239" y="621"/>
                </a:cubicBezTo>
                <a:cubicBezTo>
                  <a:pt x="225" y="646"/>
                  <a:pt x="182" y="614"/>
                  <a:pt x="153" y="611"/>
                </a:cubicBezTo>
                <a:cubicBezTo>
                  <a:pt x="111" y="547"/>
                  <a:pt x="157" y="608"/>
                  <a:pt x="100" y="557"/>
                </a:cubicBezTo>
                <a:cubicBezTo>
                  <a:pt x="78" y="537"/>
                  <a:pt x="36" y="493"/>
                  <a:pt x="36" y="493"/>
                </a:cubicBezTo>
                <a:cubicBezTo>
                  <a:pt x="9" y="411"/>
                  <a:pt x="0" y="310"/>
                  <a:pt x="57" y="237"/>
                </a:cubicBezTo>
                <a:cubicBezTo>
                  <a:pt x="82" y="205"/>
                  <a:pt x="114" y="181"/>
                  <a:pt x="143" y="152"/>
                </a:cubicBezTo>
                <a:cubicBezTo>
                  <a:pt x="151" y="144"/>
                  <a:pt x="165" y="146"/>
                  <a:pt x="175" y="141"/>
                </a:cubicBezTo>
                <a:cubicBezTo>
                  <a:pt x="278" y="84"/>
                  <a:pt x="199" y="110"/>
                  <a:pt x="281" y="88"/>
                </a:cubicBezTo>
                <a:cubicBezTo>
                  <a:pt x="288" y="81"/>
                  <a:pt x="294" y="72"/>
                  <a:pt x="303" y="67"/>
                </a:cubicBezTo>
                <a:cubicBezTo>
                  <a:pt x="323" y="57"/>
                  <a:pt x="367" y="45"/>
                  <a:pt x="367" y="45"/>
                </a:cubicBezTo>
                <a:cubicBezTo>
                  <a:pt x="390" y="10"/>
                  <a:pt x="388" y="0"/>
                  <a:pt x="388" y="24"/>
                </a:cubicBezTo>
                <a:close/>
              </a:path>
            </a:pathLst>
          </a:custGeom>
          <a:solidFill>
            <a:schemeClr val="bg1"/>
          </a:solidFill>
          <a:ln w="9525">
            <a:noFill/>
            <a:round/>
            <a:headEnd/>
            <a:tailEnd/>
          </a:ln>
        </p:spPr>
        <p:txBody>
          <a:bodyPr/>
          <a:lstStyle/>
          <a:p>
            <a:endParaRPr lang="en-US"/>
          </a:p>
        </p:txBody>
      </p:sp>
      <p:sp>
        <p:nvSpPr>
          <p:cNvPr id="8" name="Explosion 1 7"/>
          <p:cNvSpPr/>
          <p:nvPr/>
        </p:nvSpPr>
        <p:spPr>
          <a:xfrm>
            <a:off x="1524000" y="2819400"/>
            <a:ext cx="76200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Friday September 16th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4638"/>
            <a:ext cx="9144000" cy="1554162"/>
          </a:xfrm>
          <a:gradFill rotWithShape="1">
            <a:gsLst>
              <a:gs pos="0">
                <a:schemeClr val="bg1"/>
              </a:gs>
              <a:gs pos="100000">
                <a:srgbClr val="FFCCFF"/>
              </a:gs>
            </a:gsLst>
            <a:path path="shape">
              <a:fillToRect l="50000" t="50000" r="50000" b="50000"/>
            </a:path>
          </a:gradFill>
        </p:spPr>
        <p:txBody>
          <a:bodyPr/>
          <a:lstStyle/>
          <a:p>
            <a:pPr eaLnBrk="1" hangingPunct="1"/>
            <a:r>
              <a:rPr lang="en-US" dirty="0" smtClean="0"/>
              <a:t>Your Parents Have Homework…</a:t>
            </a:r>
            <a:br>
              <a:rPr lang="en-US" dirty="0" smtClean="0"/>
            </a:br>
            <a:r>
              <a:rPr lang="en-US" dirty="0" smtClean="0"/>
              <a:t>Due Tuesday Sept 11</a:t>
            </a:r>
            <a:r>
              <a:rPr lang="en-US" baseline="30000" dirty="0" smtClean="0"/>
              <a:t>th</a:t>
            </a:r>
            <a:r>
              <a:rPr lang="en-US" dirty="0" smtClean="0"/>
              <a:t>.</a:t>
            </a:r>
          </a:p>
        </p:txBody>
      </p:sp>
      <p:sp>
        <p:nvSpPr>
          <p:cNvPr id="10243" name="Rectangle 3"/>
          <p:cNvSpPr>
            <a:spLocks noGrp="1" noChangeArrowheads="1"/>
          </p:cNvSpPr>
          <p:nvPr>
            <p:ph type="body" idx="1"/>
          </p:nvPr>
        </p:nvSpPr>
        <p:spPr/>
        <p:txBody>
          <a:bodyPr/>
          <a:lstStyle/>
          <a:p>
            <a:pPr eaLnBrk="1" hangingPunct="1"/>
            <a:endParaRPr lang="en-US" smtClean="0"/>
          </a:p>
        </p:txBody>
      </p:sp>
      <p:pic>
        <p:nvPicPr>
          <p:cNvPr id="10244" name="Picture 4" descr="large-red-heart-gingerbauer"/>
          <p:cNvPicPr>
            <a:picLocks noChangeAspect="1" noChangeArrowheads="1"/>
          </p:cNvPicPr>
          <p:nvPr/>
        </p:nvPicPr>
        <p:blipFill>
          <a:blip r:embed="rId2" cstate="print"/>
          <a:srcRect/>
          <a:stretch>
            <a:fillRect/>
          </a:stretch>
        </p:blipFill>
        <p:spPr bwMode="auto">
          <a:xfrm>
            <a:off x="457200" y="1905000"/>
            <a:ext cx="6858000" cy="4953000"/>
          </a:xfrm>
          <a:prstGeom prst="rect">
            <a:avLst/>
          </a:prstGeom>
          <a:noFill/>
          <a:ln w="9525">
            <a:noFill/>
            <a:miter lim="800000"/>
            <a:headEnd/>
            <a:tailEnd/>
          </a:ln>
        </p:spPr>
      </p:pic>
      <p:sp>
        <p:nvSpPr>
          <p:cNvPr id="10245" name="WordArt 5"/>
          <p:cNvSpPr>
            <a:spLocks noChangeArrowheads="1" noChangeShapeType="1" noTextEdit="1"/>
          </p:cNvSpPr>
          <p:nvPr/>
        </p:nvSpPr>
        <p:spPr bwMode="auto">
          <a:xfrm rot="-1008481">
            <a:off x="2125663" y="2765425"/>
            <a:ext cx="3810000" cy="27908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1"/>
                </a:solidFill>
                <a:latin typeface="Lucida Calligraphy"/>
              </a:rPr>
              <a:t>Must be </a:t>
            </a:r>
          </a:p>
          <a:p>
            <a:pPr algn="ctr"/>
            <a:r>
              <a:rPr lang="en-US" sz="3600" kern="10">
                <a:ln w="9525">
                  <a:solidFill>
                    <a:srgbClr val="000000"/>
                  </a:solidFill>
                  <a:round/>
                  <a:headEnd/>
                  <a:tailEnd/>
                </a:ln>
                <a:solidFill>
                  <a:schemeClr val="bg1"/>
                </a:solidFill>
                <a:latin typeface="Lucida Calligraphy"/>
              </a:rPr>
              <a:t>returned in </a:t>
            </a:r>
          </a:p>
          <a:p>
            <a:pPr algn="ctr"/>
            <a:r>
              <a:rPr lang="en-US" sz="3600" kern="10">
                <a:ln w="9525">
                  <a:solidFill>
                    <a:srgbClr val="000000"/>
                  </a:solidFill>
                  <a:round/>
                  <a:headEnd/>
                  <a:tailEnd/>
                </a:ln>
                <a:solidFill>
                  <a:schemeClr val="bg1"/>
                </a:solidFill>
                <a:latin typeface="Lucida Calligraphy"/>
              </a:rPr>
              <a:t>a</a:t>
            </a:r>
          </a:p>
          <a:p>
            <a:pPr algn="ctr"/>
            <a:r>
              <a:rPr lang="en-US" sz="3600" kern="10">
                <a:ln w="9525">
                  <a:solidFill>
                    <a:srgbClr val="000000"/>
                  </a:solidFill>
                  <a:round/>
                  <a:headEnd/>
                  <a:tailEnd/>
                </a:ln>
                <a:solidFill>
                  <a:schemeClr val="bg1"/>
                </a:solidFill>
                <a:latin typeface="Lucida Calligraphy"/>
              </a:rPr>
              <a:t>Sealed </a:t>
            </a:r>
          </a:p>
          <a:p>
            <a:pPr algn="ctr"/>
            <a:r>
              <a:rPr lang="en-US" sz="3600" kern="10">
                <a:ln w="9525">
                  <a:solidFill>
                    <a:srgbClr val="000000"/>
                  </a:solidFill>
                  <a:round/>
                  <a:headEnd/>
                  <a:tailEnd/>
                </a:ln>
                <a:solidFill>
                  <a:schemeClr val="bg1"/>
                </a:solidFill>
                <a:latin typeface="Lucida Calligraphy"/>
              </a:rPr>
              <a:t>Envelope</a:t>
            </a:r>
          </a:p>
        </p:txBody>
      </p:sp>
      <p:pic>
        <p:nvPicPr>
          <p:cNvPr id="10246" name="Picture 6" descr="4938841"/>
          <p:cNvPicPr>
            <a:picLocks noChangeAspect="1" noChangeArrowheads="1" noCrop="1"/>
          </p:cNvPicPr>
          <p:nvPr/>
        </p:nvPicPr>
        <p:blipFill>
          <a:blip r:embed="rId3" cstate="print"/>
          <a:srcRect/>
          <a:stretch>
            <a:fillRect/>
          </a:stretch>
        </p:blipFill>
        <p:spPr bwMode="auto">
          <a:xfrm>
            <a:off x="6248400" y="4953000"/>
            <a:ext cx="1828800" cy="1828800"/>
          </a:xfrm>
          <a:prstGeom prst="rect">
            <a:avLst/>
          </a:prstGeom>
          <a:noFill/>
          <a:ln w="9525">
            <a:noFill/>
            <a:miter lim="800000"/>
            <a:headEnd/>
            <a:tailEnd/>
          </a:ln>
        </p:spPr>
      </p:pic>
      <p:sp>
        <p:nvSpPr>
          <p:cNvPr id="10247" name="AutoShape 7"/>
          <p:cNvSpPr>
            <a:spLocks noChangeArrowheads="1"/>
          </p:cNvSpPr>
          <p:nvPr/>
        </p:nvSpPr>
        <p:spPr bwMode="auto">
          <a:xfrm>
            <a:off x="7086600" y="2743200"/>
            <a:ext cx="1828800" cy="2057400"/>
          </a:xfrm>
          <a:prstGeom prst="wedgeRoundRectCallout">
            <a:avLst>
              <a:gd name="adj1" fmla="val -30556"/>
              <a:gd name="adj2" fmla="val 67671"/>
              <a:gd name="adj3" fmla="val 16667"/>
            </a:avLst>
          </a:prstGeom>
          <a:solidFill>
            <a:schemeClr val="tx1"/>
          </a:solidFill>
          <a:ln w="28575">
            <a:solidFill>
              <a:schemeClr val="tx1"/>
            </a:solidFill>
            <a:miter lim="800000"/>
            <a:headEnd/>
            <a:tailEnd/>
          </a:ln>
        </p:spPr>
        <p:txBody>
          <a:bodyPr/>
          <a:lstStyle/>
          <a:p>
            <a:pPr algn="ctr"/>
            <a:r>
              <a:rPr lang="en-US" b="1">
                <a:solidFill>
                  <a:schemeClr val="bg1"/>
                </a:solidFill>
              </a:rPr>
              <a:t>Want to be</a:t>
            </a:r>
          </a:p>
          <a:p>
            <a:pPr algn="ctr"/>
            <a:r>
              <a:rPr lang="en-US" b="1">
                <a:solidFill>
                  <a:schemeClr val="bg1"/>
                </a:solidFill>
              </a:rPr>
              <a:t>an </a:t>
            </a:r>
          </a:p>
          <a:p>
            <a:pPr algn="ctr"/>
            <a:r>
              <a:rPr lang="en-US" b="1">
                <a:solidFill>
                  <a:schemeClr val="bg1"/>
                </a:solidFill>
              </a:rPr>
              <a:t>Early Bird, and </a:t>
            </a:r>
          </a:p>
          <a:p>
            <a:pPr algn="ctr"/>
            <a:r>
              <a:rPr lang="en-US" b="1">
                <a:solidFill>
                  <a:schemeClr val="bg1"/>
                </a:solidFill>
              </a:rPr>
              <a:t>receive</a:t>
            </a:r>
          </a:p>
          <a:p>
            <a:pPr algn="ctr"/>
            <a:r>
              <a:rPr lang="en-US" b="1">
                <a:solidFill>
                  <a:schemeClr val="bg1"/>
                </a:solidFill>
              </a:rPr>
              <a:t>Extra Credit?</a:t>
            </a:r>
          </a:p>
        </p:txBody>
      </p:sp>
      <p:sp>
        <p:nvSpPr>
          <p:cNvPr id="10248" name="Freeform 8"/>
          <p:cNvSpPr>
            <a:spLocks/>
          </p:cNvSpPr>
          <p:nvPr/>
        </p:nvSpPr>
        <p:spPr bwMode="auto">
          <a:xfrm>
            <a:off x="7137400" y="5672138"/>
            <a:ext cx="819150" cy="1052512"/>
          </a:xfrm>
          <a:custGeom>
            <a:avLst/>
            <a:gdLst>
              <a:gd name="T0" fmla="*/ 685482374 w 516"/>
              <a:gd name="T1" fmla="*/ 0 h 663"/>
              <a:gd name="T2" fmla="*/ 335179928 w 516"/>
              <a:gd name="T3" fmla="*/ 108365883 h 663"/>
              <a:gd name="T4" fmla="*/ 93244968 w 516"/>
              <a:gd name="T5" fmla="*/ 350300729 h 663"/>
              <a:gd name="T6" fmla="*/ 282257466 w 516"/>
              <a:gd name="T7" fmla="*/ 1048384513 h 663"/>
              <a:gd name="T8" fmla="*/ 309978378 w 516"/>
              <a:gd name="T9" fmla="*/ 1156750346 h 663"/>
              <a:gd name="T10" fmla="*/ 93244968 w 516"/>
              <a:gd name="T11" fmla="*/ 1318040210 h 663"/>
              <a:gd name="T12" fmla="*/ 362902428 w 516"/>
              <a:gd name="T13" fmla="*/ 1479330074 h 663"/>
              <a:gd name="T14" fmla="*/ 793848248 w 516"/>
              <a:gd name="T15" fmla="*/ 1479330074 h 663"/>
              <a:gd name="T16" fmla="*/ 980339921 w 516"/>
              <a:gd name="T17" fmla="*/ 1209674377 h 663"/>
              <a:gd name="T18" fmla="*/ 1141629844 w 516"/>
              <a:gd name="T19" fmla="*/ 914815550 h 663"/>
              <a:gd name="T20" fmla="*/ 1141629844 w 516"/>
              <a:gd name="T21" fmla="*/ 914815550 h 663"/>
              <a:gd name="T22" fmla="*/ 1249997305 w 516"/>
              <a:gd name="T23" fmla="*/ 700603045 h 663"/>
              <a:gd name="T24" fmla="*/ 1249997305 w 516"/>
              <a:gd name="T25" fmla="*/ 378023218 h 663"/>
              <a:gd name="T26" fmla="*/ 1035783332 w 516"/>
              <a:gd name="T27" fmla="*/ 216733354 h 663"/>
              <a:gd name="T28" fmla="*/ 899694959 w 516"/>
              <a:gd name="T29" fmla="*/ 80644957 h 663"/>
              <a:gd name="T30" fmla="*/ 685482374 w 516"/>
              <a:gd name="T31" fmla="*/ 0 h 6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6"/>
              <a:gd name="T49" fmla="*/ 0 h 663"/>
              <a:gd name="T50" fmla="*/ 516 w 516"/>
              <a:gd name="T51" fmla="*/ 663 h 6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6" h="663">
                <a:moveTo>
                  <a:pt x="272" y="0"/>
                </a:moveTo>
                <a:cubicBezTo>
                  <a:pt x="218" y="9"/>
                  <a:pt x="178" y="13"/>
                  <a:pt x="133" y="43"/>
                </a:cubicBezTo>
                <a:cubicBezTo>
                  <a:pt x="99" y="95"/>
                  <a:pt x="93" y="120"/>
                  <a:pt x="37" y="139"/>
                </a:cubicBezTo>
                <a:cubicBezTo>
                  <a:pt x="0" y="251"/>
                  <a:pt x="10" y="349"/>
                  <a:pt x="112" y="416"/>
                </a:cubicBezTo>
                <a:cubicBezTo>
                  <a:pt x="116" y="430"/>
                  <a:pt x="125" y="444"/>
                  <a:pt x="123" y="459"/>
                </a:cubicBezTo>
                <a:cubicBezTo>
                  <a:pt x="117" y="497"/>
                  <a:pt x="66" y="513"/>
                  <a:pt x="37" y="523"/>
                </a:cubicBezTo>
                <a:cubicBezTo>
                  <a:pt x="74" y="577"/>
                  <a:pt x="91" y="552"/>
                  <a:pt x="144" y="587"/>
                </a:cubicBezTo>
                <a:cubicBezTo>
                  <a:pt x="194" y="663"/>
                  <a:pt x="245" y="621"/>
                  <a:pt x="315" y="587"/>
                </a:cubicBezTo>
                <a:cubicBezTo>
                  <a:pt x="335" y="546"/>
                  <a:pt x="357" y="513"/>
                  <a:pt x="389" y="480"/>
                </a:cubicBezTo>
                <a:cubicBezTo>
                  <a:pt x="411" y="416"/>
                  <a:pt x="394" y="458"/>
                  <a:pt x="453" y="363"/>
                </a:cubicBezTo>
                <a:cubicBezTo>
                  <a:pt x="480" y="298"/>
                  <a:pt x="465" y="326"/>
                  <a:pt x="496" y="278"/>
                </a:cubicBezTo>
                <a:cubicBezTo>
                  <a:pt x="507" y="223"/>
                  <a:pt x="516" y="210"/>
                  <a:pt x="496" y="150"/>
                </a:cubicBezTo>
                <a:cubicBezTo>
                  <a:pt x="485" y="116"/>
                  <a:pt x="436" y="111"/>
                  <a:pt x="411" y="86"/>
                </a:cubicBezTo>
                <a:cubicBezTo>
                  <a:pt x="393" y="68"/>
                  <a:pt x="381" y="40"/>
                  <a:pt x="357" y="32"/>
                </a:cubicBezTo>
                <a:cubicBezTo>
                  <a:pt x="285" y="9"/>
                  <a:pt x="313" y="21"/>
                  <a:pt x="272" y="0"/>
                </a:cubicBezTo>
                <a:close/>
              </a:path>
            </a:pathLst>
          </a:custGeom>
          <a:solidFill>
            <a:schemeClr val="bg1"/>
          </a:solidFill>
          <a:ln w="9525">
            <a:noFill/>
            <a:round/>
            <a:headEnd/>
            <a:tailEnd/>
          </a:ln>
        </p:spPr>
        <p:txBody>
          <a:bodyPr/>
          <a:lstStyle/>
          <a:p>
            <a:endParaRPr lang="en-US"/>
          </a:p>
        </p:txBody>
      </p:sp>
      <p:sp>
        <p:nvSpPr>
          <p:cNvPr id="10249" name="Freeform 9"/>
          <p:cNvSpPr>
            <a:spLocks/>
          </p:cNvSpPr>
          <p:nvPr/>
        </p:nvSpPr>
        <p:spPr bwMode="auto">
          <a:xfrm>
            <a:off x="5988050" y="5143500"/>
            <a:ext cx="619125" cy="1025525"/>
          </a:xfrm>
          <a:custGeom>
            <a:avLst/>
            <a:gdLst>
              <a:gd name="T0" fmla="*/ 977820716 w 390"/>
              <a:gd name="T1" fmla="*/ 60483752 h 646"/>
              <a:gd name="T2" fmla="*/ 869454825 w 390"/>
              <a:gd name="T3" fmla="*/ 435986271 h 646"/>
              <a:gd name="T4" fmla="*/ 844253270 w 390"/>
              <a:gd name="T5" fmla="*/ 516631241 h 646"/>
              <a:gd name="T6" fmla="*/ 655240618 w 390"/>
              <a:gd name="T7" fmla="*/ 1028223758 h 646"/>
              <a:gd name="T8" fmla="*/ 602316560 w 390"/>
              <a:gd name="T9" fmla="*/ 1565017630 h 646"/>
              <a:gd name="T10" fmla="*/ 385584679 w 390"/>
              <a:gd name="T11" fmla="*/ 1539816077 h 646"/>
              <a:gd name="T12" fmla="*/ 252015645 w 390"/>
              <a:gd name="T13" fmla="*/ 1403727691 h 646"/>
              <a:gd name="T14" fmla="*/ 90725621 w 390"/>
              <a:gd name="T15" fmla="*/ 1242436165 h 646"/>
              <a:gd name="T16" fmla="*/ 143648117 w 390"/>
              <a:gd name="T17" fmla="*/ 597276210 h 646"/>
              <a:gd name="T18" fmla="*/ 360383124 w 390"/>
              <a:gd name="T19" fmla="*/ 383063704 h 646"/>
              <a:gd name="T20" fmla="*/ 441028198 w 390"/>
              <a:gd name="T21" fmla="*/ 355342790 h 646"/>
              <a:gd name="T22" fmla="*/ 708164677 w 390"/>
              <a:gd name="T23" fmla="*/ 221773765 h 646"/>
              <a:gd name="T24" fmla="*/ 763608097 w 390"/>
              <a:gd name="T25" fmla="*/ 168851248 h 646"/>
              <a:gd name="T26" fmla="*/ 924898245 w 390"/>
              <a:gd name="T27" fmla="*/ 113406244 h 646"/>
              <a:gd name="T28" fmla="*/ 977820716 w 390"/>
              <a:gd name="T29" fmla="*/ 60483752 h 6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0"/>
              <a:gd name="T46" fmla="*/ 0 h 646"/>
              <a:gd name="T47" fmla="*/ 390 w 390"/>
              <a:gd name="T48" fmla="*/ 646 h 6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0" h="646">
                <a:moveTo>
                  <a:pt x="388" y="24"/>
                </a:moveTo>
                <a:cubicBezTo>
                  <a:pt x="371" y="73"/>
                  <a:pt x="362" y="123"/>
                  <a:pt x="345" y="173"/>
                </a:cubicBezTo>
                <a:cubicBezTo>
                  <a:pt x="341" y="184"/>
                  <a:pt x="335" y="205"/>
                  <a:pt x="335" y="205"/>
                </a:cubicBezTo>
                <a:cubicBezTo>
                  <a:pt x="321" y="425"/>
                  <a:pt x="363" y="340"/>
                  <a:pt x="260" y="408"/>
                </a:cubicBezTo>
                <a:cubicBezTo>
                  <a:pt x="237" y="475"/>
                  <a:pt x="274" y="559"/>
                  <a:pt x="239" y="621"/>
                </a:cubicBezTo>
                <a:cubicBezTo>
                  <a:pt x="225" y="646"/>
                  <a:pt x="182" y="614"/>
                  <a:pt x="153" y="611"/>
                </a:cubicBezTo>
                <a:cubicBezTo>
                  <a:pt x="111" y="547"/>
                  <a:pt x="157" y="608"/>
                  <a:pt x="100" y="557"/>
                </a:cubicBezTo>
                <a:cubicBezTo>
                  <a:pt x="78" y="537"/>
                  <a:pt x="36" y="493"/>
                  <a:pt x="36" y="493"/>
                </a:cubicBezTo>
                <a:cubicBezTo>
                  <a:pt x="9" y="411"/>
                  <a:pt x="0" y="310"/>
                  <a:pt x="57" y="237"/>
                </a:cubicBezTo>
                <a:cubicBezTo>
                  <a:pt x="82" y="205"/>
                  <a:pt x="114" y="181"/>
                  <a:pt x="143" y="152"/>
                </a:cubicBezTo>
                <a:cubicBezTo>
                  <a:pt x="151" y="144"/>
                  <a:pt x="165" y="146"/>
                  <a:pt x="175" y="141"/>
                </a:cubicBezTo>
                <a:cubicBezTo>
                  <a:pt x="278" y="84"/>
                  <a:pt x="199" y="110"/>
                  <a:pt x="281" y="88"/>
                </a:cubicBezTo>
                <a:cubicBezTo>
                  <a:pt x="288" y="81"/>
                  <a:pt x="294" y="72"/>
                  <a:pt x="303" y="67"/>
                </a:cubicBezTo>
                <a:cubicBezTo>
                  <a:pt x="323" y="57"/>
                  <a:pt x="367" y="45"/>
                  <a:pt x="367" y="45"/>
                </a:cubicBezTo>
                <a:cubicBezTo>
                  <a:pt x="390" y="10"/>
                  <a:pt x="388" y="0"/>
                  <a:pt x="388" y="24"/>
                </a:cubicBezTo>
                <a:close/>
              </a:path>
            </a:pathLst>
          </a:custGeom>
          <a:solidFill>
            <a:schemeClr val="bg1"/>
          </a:solidFill>
          <a:ln w="9525">
            <a:no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1371600"/>
            <a:ext cx="8229600" cy="1143000"/>
          </a:xfrm>
        </p:spPr>
        <p:txBody>
          <a:bodyPr/>
          <a:lstStyle/>
          <a:p>
            <a:r>
              <a:rPr lang="en-US" sz="4000"/>
              <a:t>Make sure your name is on your Cornell Notes.</a:t>
            </a:r>
          </a:p>
        </p:txBody>
      </p:sp>
      <p:sp>
        <p:nvSpPr>
          <p:cNvPr id="71684" name="WordArt 4"/>
          <p:cNvSpPr>
            <a:spLocks noChangeArrowheads="1" noChangeShapeType="1" noTextEdit="1"/>
          </p:cNvSpPr>
          <p:nvPr/>
        </p:nvSpPr>
        <p:spPr bwMode="auto">
          <a:xfrm>
            <a:off x="1905000" y="3429000"/>
            <a:ext cx="5857875" cy="156051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66"/>
                </a:solidFill>
                <a:latin typeface="Broadway"/>
              </a:rPr>
              <a:t>Time to turn it in!</a:t>
            </a:r>
          </a:p>
        </p:txBody>
      </p:sp>
      <p:sp>
        <p:nvSpPr>
          <p:cNvPr id="71685" name="WordArt 5"/>
          <p:cNvSpPr>
            <a:spLocks noChangeArrowheads="1" noChangeShapeType="1" noTextEdit="1"/>
          </p:cNvSpPr>
          <p:nvPr/>
        </p:nvSpPr>
        <p:spPr bwMode="auto">
          <a:xfrm>
            <a:off x="1719263" y="3132138"/>
            <a:ext cx="5705475" cy="273526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66FF"/>
                </a:solidFill>
                <a:latin typeface="Ravie"/>
              </a:rPr>
              <a:t>Time to turn it in!</a:t>
            </a:r>
          </a:p>
        </p:txBody>
      </p:sp>
      <p:sp>
        <p:nvSpPr>
          <p:cNvPr id="71686" name="WordArt 6"/>
          <p:cNvSpPr>
            <a:spLocks noChangeArrowheads="1" noChangeShapeType="1" noTextEdit="1"/>
          </p:cNvSpPr>
          <p:nvPr/>
        </p:nvSpPr>
        <p:spPr bwMode="auto">
          <a:xfrm>
            <a:off x="733425" y="3886200"/>
            <a:ext cx="7677150" cy="1600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66FF33"/>
                </a:solidFill>
                <a:latin typeface="Arial Black"/>
              </a:rPr>
              <a:t>Anyone willing to help collect?</a:t>
            </a:r>
          </a:p>
        </p:txBody>
      </p:sp>
    </p:spTree>
  </p:cSld>
  <p:clrMapOvr>
    <a:masterClrMapping/>
  </p:clrMapOvr>
  <p:transition spd="slow" advClick="0" advTm="1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168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0" presetClass="exit" presetSubtype="0" fill="hold" grpId="1" nodeType="clickEffect">
                                  <p:stCondLst>
                                    <p:cond delay="0"/>
                                  </p:stCondLst>
                                  <p:childTnLst>
                                    <p:animEffect transition="out" filter="fade">
                                      <p:cBhvr>
                                        <p:cTn id="10" dur="800" accel="100000">
                                          <p:stCondLst>
                                            <p:cond delay="200"/>
                                          </p:stCondLst>
                                        </p:cTn>
                                        <p:tgtEl>
                                          <p:spTgt spid="71684"/>
                                        </p:tgtEl>
                                      </p:cBhvr>
                                    </p:animEffect>
                                    <p:anim calcmode="lin" valueType="num">
                                      <p:cBhvr>
                                        <p:cTn id="11" dur="800" accel="100000">
                                          <p:stCondLst>
                                            <p:cond delay="200"/>
                                          </p:stCondLst>
                                        </p:cTn>
                                        <p:tgtEl>
                                          <p:spTgt spid="71684"/>
                                        </p:tgtEl>
                                        <p:attrNameLst>
                                          <p:attrName>style.rotation</p:attrName>
                                        </p:attrNameLst>
                                      </p:cBhvr>
                                      <p:tavLst>
                                        <p:tav tm="0">
                                          <p:val>
                                            <p:fltVal val="0"/>
                                          </p:val>
                                        </p:tav>
                                        <p:tav tm="100000">
                                          <p:val>
                                            <p:fltVal val="-90"/>
                                          </p:val>
                                        </p:tav>
                                      </p:tavLst>
                                    </p:anim>
                                    <p:anim calcmode="lin" valueType="num">
                                      <p:cBhvr>
                                        <p:cTn id="12" dur="200" decel="100000"/>
                                        <p:tgtEl>
                                          <p:spTgt spid="71684"/>
                                        </p:tgtEl>
                                        <p:attrNameLst>
                                          <p:attrName>ppt_x</p:attrName>
                                        </p:attrNameLst>
                                      </p:cBhvr>
                                      <p:tavLst>
                                        <p:tav tm="0">
                                          <p:val>
                                            <p:strVal val="ppt_x"/>
                                          </p:val>
                                        </p:tav>
                                        <p:tav tm="100000">
                                          <p:val>
                                            <p:strVal val="ppt_x-0.05"/>
                                          </p:val>
                                        </p:tav>
                                      </p:tavLst>
                                    </p:anim>
                                    <p:anim calcmode="lin" valueType="num">
                                      <p:cBhvr>
                                        <p:cTn id="13" dur="200" decel="100000"/>
                                        <p:tgtEl>
                                          <p:spTgt spid="71684"/>
                                        </p:tgtEl>
                                        <p:attrNameLst>
                                          <p:attrName>ppt_y</p:attrName>
                                        </p:attrNameLst>
                                      </p:cBhvr>
                                      <p:tavLst>
                                        <p:tav tm="0">
                                          <p:val>
                                            <p:strVal val="ppt_y"/>
                                          </p:val>
                                        </p:tav>
                                        <p:tav tm="100000">
                                          <p:val>
                                            <p:strVal val="ppt_y+0.1"/>
                                          </p:val>
                                        </p:tav>
                                      </p:tavLst>
                                    </p:anim>
                                    <p:anim calcmode="lin" valueType="num">
                                      <p:cBhvr>
                                        <p:cTn id="14" dur="800" accel="100000">
                                          <p:stCondLst>
                                            <p:cond delay="200"/>
                                          </p:stCondLst>
                                        </p:cTn>
                                        <p:tgtEl>
                                          <p:spTgt spid="71684"/>
                                        </p:tgtEl>
                                        <p:attrNameLst>
                                          <p:attrName>ppt_x</p:attrName>
                                        </p:attrNameLst>
                                      </p:cBhvr>
                                      <p:tavLst>
                                        <p:tav tm="0">
                                          <p:val>
                                            <p:strVal val="ppt_x"/>
                                          </p:val>
                                        </p:tav>
                                        <p:tav tm="100000">
                                          <p:val>
                                            <p:strVal val="ppt_x+0.4+0.05"/>
                                          </p:val>
                                        </p:tav>
                                      </p:tavLst>
                                    </p:anim>
                                    <p:anim calcmode="lin" valueType="num">
                                      <p:cBhvr>
                                        <p:cTn id="15" dur="800" accel="100000">
                                          <p:stCondLst>
                                            <p:cond delay="200"/>
                                          </p:stCondLst>
                                        </p:cTn>
                                        <p:tgtEl>
                                          <p:spTgt spid="71684"/>
                                        </p:tgtEl>
                                        <p:attrNameLst>
                                          <p:attrName>ppt_y</p:attrName>
                                        </p:attrNameLst>
                                      </p:cBhvr>
                                      <p:tavLst>
                                        <p:tav tm="0">
                                          <p:val>
                                            <p:strVal val="ppt_y"/>
                                          </p:val>
                                        </p:tav>
                                        <p:tav tm="100000">
                                          <p:val>
                                            <p:strVal val="ppt_y-0.4-0.1"/>
                                          </p:val>
                                        </p:tav>
                                      </p:tavLst>
                                    </p:anim>
                                    <p:set>
                                      <p:cBhvr>
                                        <p:cTn id="16" dur="1" fill="hold">
                                          <p:stCondLst>
                                            <p:cond delay="999"/>
                                          </p:stCondLst>
                                        </p:cTn>
                                        <p:tgtEl>
                                          <p:spTgt spid="7168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1" presetClass="entr" presetSubtype="0" fill="hold" grpId="0" nodeType="clickEffect">
                                  <p:stCondLst>
                                    <p:cond delay="0"/>
                                  </p:stCondLst>
                                  <p:childTnLst>
                                    <p:set>
                                      <p:cBhvr>
                                        <p:cTn id="20" dur="1" fill="hold">
                                          <p:stCondLst>
                                            <p:cond delay="0"/>
                                          </p:stCondLst>
                                        </p:cTn>
                                        <p:tgtEl>
                                          <p:spTgt spid="71685"/>
                                        </p:tgtEl>
                                        <p:attrNameLst>
                                          <p:attrName>style.visibility</p:attrName>
                                        </p:attrNameLst>
                                      </p:cBhvr>
                                      <p:to>
                                        <p:strVal val="visible"/>
                                      </p:to>
                                    </p:set>
                                    <p:animEffect transition="in" filter="fade">
                                      <p:cBhvr>
                                        <p:cTn id="21" dur="770" decel="100000"/>
                                        <p:tgtEl>
                                          <p:spTgt spid="71685"/>
                                        </p:tgtEl>
                                      </p:cBhvr>
                                    </p:animEffect>
                                    <p:animScale>
                                      <p:cBhvr>
                                        <p:cTn id="22" dur="770" decel="100000"/>
                                        <p:tgtEl>
                                          <p:spTgt spid="71685"/>
                                        </p:tgtEl>
                                      </p:cBhvr>
                                      <p:from x="10000" y="10000"/>
                                      <p:to x="200000" y="450000"/>
                                    </p:animScale>
                                    <p:animScale>
                                      <p:cBhvr>
                                        <p:cTn id="23" dur="1230" accel="100000" fill="hold">
                                          <p:stCondLst>
                                            <p:cond delay="770"/>
                                          </p:stCondLst>
                                        </p:cTn>
                                        <p:tgtEl>
                                          <p:spTgt spid="71685"/>
                                        </p:tgtEl>
                                      </p:cBhvr>
                                      <p:from x="200000" y="450000"/>
                                      <p:to x="100000" y="100000"/>
                                    </p:animScale>
                                    <p:set>
                                      <p:cBhvr>
                                        <p:cTn id="24" dur="770" fill="hold"/>
                                        <p:tgtEl>
                                          <p:spTgt spid="71685"/>
                                        </p:tgtEl>
                                        <p:attrNameLst>
                                          <p:attrName>ppt_x</p:attrName>
                                        </p:attrNameLst>
                                      </p:cBhvr>
                                      <p:to>
                                        <p:strVal val="(0.5)"/>
                                      </p:to>
                                    </p:set>
                                    <p:anim from="(0.5)" to="(#ppt_x)" calcmode="lin" valueType="num">
                                      <p:cBhvr>
                                        <p:cTn id="25" dur="1230" accel="100000" fill="hold">
                                          <p:stCondLst>
                                            <p:cond delay="770"/>
                                          </p:stCondLst>
                                        </p:cTn>
                                        <p:tgtEl>
                                          <p:spTgt spid="71685"/>
                                        </p:tgtEl>
                                        <p:attrNameLst>
                                          <p:attrName>ppt_x</p:attrName>
                                        </p:attrNameLst>
                                      </p:cBhvr>
                                    </p:anim>
                                    <p:set>
                                      <p:cBhvr>
                                        <p:cTn id="26" dur="770" fill="hold"/>
                                        <p:tgtEl>
                                          <p:spTgt spid="71685"/>
                                        </p:tgtEl>
                                        <p:attrNameLst>
                                          <p:attrName>ppt_y</p:attrName>
                                        </p:attrNameLst>
                                      </p:cBhvr>
                                      <p:to>
                                        <p:strVal val="(#ppt_y+0.4)"/>
                                      </p:to>
                                    </p:set>
                                    <p:anim from="(#ppt_y+0.4)" to="(#ppt_y)" calcmode="lin" valueType="num">
                                      <p:cBhvr>
                                        <p:cTn id="27" dur="1230" accel="100000" fill="hold">
                                          <p:stCondLst>
                                            <p:cond delay="770"/>
                                          </p:stCondLst>
                                        </p:cTn>
                                        <p:tgtEl>
                                          <p:spTgt spid="71685"/>
                                        </p:tgtEl>
                                        <p:attrNameLst>
                                          <p:attrName>ppt_y</p:attrName>
                                        </p:attrNameLst>
                                      </p:cBhvr>
                                    </p:anim>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500" tmFilter="0, 0; .2, .5; .8, .5; 1, 0"/>
                                        <p:tgtEl>
                                          <p:spTgt spid="71685"/>
                                        </p:tgtEl>
                                      </p:cBhvr>
                                    </p:animEffect>
                                    <p:animScale>
                                      <p:cBhvr>
                                        <p:cTn id="32" dur="250" autoRev="1" fill="hold"/>
                                        <p:tgtEl>
                                          <p:spTgt spid="71685"/>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16" presetClass="exit" presetSubtype="26" fill="hold" grpId="2" nodeType="clickEffect">
                                  <p:stCondLst>
                                    <p:cond delay="0"/>
                                  </p:stCondLst>
                                  <p:childTnLst>
                                    <p:animEffect transition="out" filter="barn(inHorizontal)">
                                      <p:cBhvr>
                                        <p:cTn id="36" dur="500"/>
                                        <p:tgtEl>
                                          <p:spTgt spid="71685"/>
                                        </p:tgtEl>
                                      </p:cBhvr>
                                    </p:animEffect>
                                    <p:set>
                                      <p:cBhvr>
                                        <p:cTn id="37" dur="1" fill="hold">
                                          <p:stCondLst>
                                            <p:cond delay="499"/>
                                          </p:stCondLst>
                                        </p:cTn>
                                        <p:tgtEl>
                                          <p:spTgt spid="7168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8" presetClass="entr" presetSubtype="0" accel="100000" fill="hold" grpId="0" nodeType="clickEffect">
                                  <p:stCondLst>
                                    <p:cond delay="0"/>
                                  </p:stCondLst>
                                  <p:childTnLst>
                                    <p:set>
                                      <p:cBhvr>
                                        <p:cTn id="41" dur="1" fill="hold">
                                          <p:stCondLst>
                                            <p:cond delay="0"/>
                                          </p:stCondLst>
                                        </p:cTn>
                                        <p:tgtEl>
                                          <p:spTgt spid="71686"/>
                                        </p:tgtEl>
                                        <p:attrNameLst>
                                          <p:attrName>style.visibility</p:attrName>
                                        </p:attrNameLst>
                                      </p:cBhvr>
                                      <p:to>
                                        <p:strVal val="visible"/>
                                      </p:to>
                                    </p:set>
                                    <p:anim calcmode="lin" valueType="num">
                                      <p:cBhvr>
                                        <p:cTn id="42" dur="500" fill="hold"/>
                                        <p:tgtEl>
                                          <p:spTgt spid="71686"/>
                                        </p:tgtEl>
                                        <p:attrNameLst>
                                          <p:attrName>ppt_w</p:attrName>
                                        </p:attrNameLst>
                                      </p:cBhvr>
                                      <p:tavLst>
                                        <p:tav tm="0">
                                          <p:val>
                                            <p:strVal val="#ppt_w*2.5"/>
                                          </p:val>
                                        </p:tav>
                                        <p:tav tm="100000">
                                          <p:val>
                                            <p:strVal val="#ppt_w"/>
                                          </p:val>
                                        </p:tav>
                                      </p:tavLst>
                                    </p:anim>
                                    <p:anim calcmode="lin" valueType="num">
                                      <p:cBhvr>
                                        <p:cTn id="43" dur="500" fill="hold"/>
                                        <p:tgtEl>
                                          <p:spTgt spid="71686"/>
                                        </p:tgtEl>
                                        <p:attrNameLst>
                                          <p:attrName>ppt_h</p:attrName>
                                        </p:attrNameLst>
                                      </p:cBhvr>
                                      <p:tavLst>
                                        <p:tav tm="0">
                                          <p:val>
                                            <p:strVal val="#ppt_h*0.01"/>
                                          </p:val>
                                        </p:tav>
                                        <p:tav tm="100000">
                                          <p:val>
                                            <p:strVal val="#ppt_h"/>
                                          </p:val>
                                        </p:tav>
                                      </p:tavLst>
                                    </p:anim>
                                    <p:anim calcmode="lin" valueType="num">
                                      <p:cBhvr>
                                        <p:cTn id="44" dur="500" fill="hold"/>
                                        <p:tgtEl>
                                          <p:spTgt spid="71686"/>
                                        </p:tgtEl>
                                        <p:attrNameLst>
                                          <p:attrName>ppt_x</p:attrName>
                                        </p:attrNameLst>
                                      </p:cBhvr>
                                      <p:tavLst>
                                        <p:tav tm="0">
                                          <p:val>
                                            <p:strVal val="#ppt_x"/>
                                          </p:val>
                                        </p:tav>
                                        <p:tav tm="100000">
                                          <p:val>
                                            <p:strVal val="#ppt_x"/>
                                          </p:val>
                                        </p:tav>
                                      </p:tavLst>
                                    </p:anim>
                                    <p:anim calcmode="lin" valueType="num">
                                      <p:cBhvr>
                                        <p:cTn id="45" dur="500" fill="hold"/>
                                        <p:tgtEl>
                                          <p:spTgt spid="71686"/>
                                        </p:tgtEl>
                                        <p:attrNameLst>
                                          <p:attrName>ppt_y</p:attrName>
                                        </p:attrNameLst>
                                      </p:cBhvr>
                                      <p:tavLst>
                                        <p:tav tm="0">
                                          <p:val>
                                            <p:strVal val="#ppt_h+1"/>
                                          </p:val>
                                        </p:tav>
                                        <p:tav tm="100000">
                                          <p:val>
                                            <p:strVal val="#ppt_y"/>
                                          </p:val>
                                        </p:tav>
                                      </p:tavLst>
                                    </p:anim>
                                    <p:animEffect transition="in" filter="fade">
                                      <p:cBhvr>
                                        <p:cTn id="46" dur="500"/>
                                        <p:tgtEl>
                                          <p:spTgt spid="71686"/>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path" presetSubtype="0" accel="50000" decel="50000" fill="hold" grpId="1" nodeType="clickEffect">
                                  <p:stCondLst>
                                    <p:cond delay="0"/>
                                  </p:stCondLst>
                                  <p:childTnLst>
                                    <p:animMotion origin="layout" path="M 0 0  C 0.007 -0.01332  0.014 -0.02797  0.021 -0.04661  C 0.04 -0.09988  0.045 -0.15182  0.031 -0.15982  C 0.017 -0.16914  -0.01 -0.13185  -0.029 -0.07858  C -0.039 -0.05061  -0.045 -0.02397  -0.047 -0.004  C -0.05 0.01199  -0.051 0.02797  -0.051 0.04661  C -0.051 0.10654  -0.038 0.15582  -0.023 0.15582  C -0.008 0.15582  0.005 0.10654  0.005 0.04661  C 0.005 0.01865  0.002 -0.00799  -0.003 -0.02664  C -0.005 -0.04262  -0.01 -0.05993  -0.016 -0.07724  C -0.036 -0.13185  -0.063 -0.16914  -0.077 -0.15982  C -0.091 -0.15049  -0.086 -0.09988  -0.066 -0.04528  C -0.058 -0.01998  -0.047 0.00133  -0.036 0.01598  C -0.028 0.0293  -0.019 0.04129  -0.007 0.05327  C 0.029 0.09189  0.065 0.10921  0.075 0.09323  C 0.084 0.07724  0.064 0.03329  0.028 -0.004  C 0.013 -0.01998  -0.003 -0.03196  -0.016 -0.03995  C -0.028 -0.04794  -0.043 -0.0546  -0.059 -0.0586  C -0.103 -0.07192  -0.141 -0.06792  -0.144 -0.04661  C -0.148 -0.02664  -0.115 0  -0.071 0.01332  C -0.051 0.01865  -0.032 0.02131  -0.017 0.01998  C -0.004 0.01998  0.01 0.01731  0.025 0.01332  C 0.069 0  0.102 -0.02797  0.098 -0.04794  C 0.095 -0.06792  0.057 -0.07325  0.013 -0.05993  C -0.008 -0.05327  -0.027 -0.04395  -0.04 -0.03329  C -0.051 -0.0253  -0.062 -0.01598  -0.074 -0.004  C -0.109 0.03463  -0.13 0.07724  -0.12 0.09323  C -0.111 0.10921  -0.074 0.09189  -0.039 0.0546  C -0.022 0.03596  -0.008 0.01731  0 0  Z" pathEditMode="relative" ptsTypes="">
                                      <p:cBhvr>
                                        <p:cTn id="50" dur="2000" fill="hold"/>
                                        <p:tgtEl>
                                          <p:spTgt spid="7168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nimBg="1"/>
      <p:bldP spid="71684" grpId="1" animBg="1"/>
      <p:bldP spid="71685" grpId="0" animBg="1"/>
      <p:bldP spid="71685" grpId="1" animBg="1"/>
      <p:bldP spid="71685" grpId="2" animBg="1"/>
      <p:bldP spid="71686" grpId="0" animBg="1"/>
      <p:bldP spid="71686" grpId="1"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endParaRPr lang="en-US"/>
          </a:p>
        </p:txBody>
      </p:sp>
      <p:sp>
        <p:nvSpPr>
          <p:cNvPr id="72707" name="Rectangle 3"/>
          <p:cNvSpPr>
            <a:spLocks noGrp="1" noChangeArrowheads="1"/>
          </p:cNvSpPr>
          <p:nvPr>
            <p:ph type="body" idx="1"/>
          </p:nvPr>
        </p:nvSpPr>
        <p:spPr/>
        <p:txBody>
          <a:bodyPr/>
          <a:lstStyle/>
          <a:p>
            <a:endParaRPr lang="en-US"/>
          </a:p>
        </p:txBody>
      </p:sp>
      <p:sp>
        <p:nvSpPr>
          <p:cNvPr id="72708" name="WordArt 4"/>
          <p:cNvSpPr>
            <a:spLocks noChangeArrowheads="1" noChangeShapeType="1" noTextEdit="1"/>
          </p:cNvSpPr>
          <p:nvPr/>
        </p:nvSpPr>
        <p:spPr bwMode="auto">
          <a:xfrm>
            <a:off x="685800" y="2438400"/>
            <a:ext cx="7677150" cy="1600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66FF33"/>
                </a:solidFill>
                <a:latin typeface="Arial Black"/>
              </a:rPr>
              <a:t>Anyone willing to help collect?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1726</TotalTime>
  <Words>2893</Words>
  <Application>Microsoft Office PowerPoint</Application>
  <PresentationFormat>On-screen Show (4:3)</PresentationFormat>
  <Paragraphs>622</Paragraphs>
  <Slides>99</Slides>
  <Notes>0</Notes>
  <HiddenSlides>0</HiddenSlides>
  <MMClips>19</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Default Design</vt:lpstr>
      <vt:lpstr>August 2011</vt:lpstr>
      <vt:lpstr>First Day of School Lesson</vt:lpstr>
      <vt:lpstr>You have 10 minutes to complete :</vt:lpstr>
      <vt:lpstr>Getting to Know Me</vt:lpstr>
      <vt:lpstr>Welcome to   Ms. Swank’s English II </vt:lpstr>
      <vt:lpstr>Standard and Objective: Students will be able to use correct and varied sentence types and sentence openings to present a lively and effective personal style by introducing themselves to the class and complete a a sentence record oral story by end of class. </vt:lpstr>
      <vt:lpstr>Who’s really here? Quick Check…</vt:lpstr>
      <vt:lpstr>Guess what???</vt:lpstr>
      <vt:lpstr>Slide 9</vt:lpstr>
      <vt:lpstr>Slide 10</vt:lpstr>
      <vt:lpstr>Slide 11</vt:lpstr>
      <vt:lpstr>Slide 12</vt:lpstr>
      <vt:lpstr>What’s going home today!</vt:lpstr>
      <vt:lpstr>Now… the name game!</vt:lpstr>
      <vt:lpstr>Task #1 Following Directions</vt:lpstr>
      <vt:lpstr>Remember, your two-week seat assignment for when  you come back tomorrow!</vt:lpstr>
      <vt:lpstr>It’s all about me, right now!</vt:lpstr>
      <vt:lpstr>Cornell Notes: All About Mrs. Swank</vt:lpstr>
      <vt:lpstr>Cornell Notes: All About Mrs. Swank</vt:lpstr>
      <vt:lpstr>Cornell Notes All About Ms. Swank</vt:lpstr>
      <vt:lpstr>Cornell Notes: All About Mrs. Swank</vt:lpstr>
      <vt:lpstr>Cornell Notes: All About Mrs. Swank</vt:lpstr>
      <vt:lpstr>Cornell Notes: All About Mrs. Swank</vt:lpstr>
      <vt:lpstr>Cornell Notes: All About Mrs. Swank</vt:lpstr>
      <vt:lpstr>So…. How well do you know me?</vt:lpstr>
      <vt:lpstr>I will answer 5 different questions.</vt:lpstr>
      <vt:lpstr>What don’t you know about me?</vt:lpstr>
      <vt:lpstr>What college did I attend?</vt:lpstr>
      <vt:lpstr>Slide 29</vt:lpstr>
      <vt:lpstr>How many siblings do I have?</vt:lpstr>
      <vt:lpstr>One Younger Sister</vt:lpstr>
      <vt:lpstr>How many animals do I have?</vt:lpstr>
      <vt:lpstr>Slide 33</vt:lpstr>
      <vt:lpstr>How many years have I been teaching?</vt:lpstr>
      <vt:lpstr>Slide 35</vt:lpstr>
      <vt:lpstr>Three are true (facts), one is false, which one is the false answer?</vt:lpstr>
      <vt:lpstr>Fact or fiction?  </vt:lpstr>
      <vt:lpstr>Fact or fiction?</vt:lpstr>
      <vt:lpstr>Fact or fiction?</vt:lpstr>
      <vt:lpstr>Cornell Notes All About Mrs. Swank</vt:lpstr>
      <vt:lpstr>Now it’s all about you!</vt:lpstr>
      <vt:lpstr>Slide 42</vt:lpstr>
      <vt:lpstr>Slide 43</vt:lpstr>
      <vt:lpstr>And now for ending our hour…</vt:lpstr>
      <vt:lpstr>While you are working…</vt:lpstr>
      <vt:lpstr>Remember, your two-week seat assignment for when  you come back tomorrow!</vt:lpstr>
      <vt:lpstr>In your agenda, write down: </vt:lpstr>
      <vt:lpstr>http://www.cde.ca.gov/ta/tg/hs/documents/studyela08sec6.pdf</vt:lpstr>
      <vt:lpstr>Next time we meet, I expect you to bring in your finished </vt:lpstr>
      <vt:lpstr>Homework: </vt:lpstr>
      <vt:lpstr>Second Day of School Lesson</vt:lpstr>
      <vt:lpstr>  Welcome Back! Please, find the same seat as yesterday,  and show me how you can quietly sit before getting started.    I am looking forward to seeing how many of you are starting  out the year responsibly.    </vt:lpstr>
      <vt:lpstr>   Welcome Back! Please, quietly find your same seat! Take out the following items:    ~ Homework Log     ~ Cornell Notes on Me!   ~ Finished ‘Fact/Fiction’    ~ Defined vocab terms      </vt:lpstr>
      <vt:lpstr>Let’s Review Homework: </vt:lpstr>
      <vt:lpstr>5 Term Vocab Words</vt:lpstr>
      <vt:lpstr>Slide 56</vt:lpstr>
      <vt:lpstr>Slide 57</vt:lpstr>
      <vt:lpstr>Open to page 5 </vt:lpstr>
      <vt:lpstr>Open to page 5 </vt:lpstr>
      <vt:lpstr>Slide 60</vt:lpstr>
      <vt:lpstr>Be expecting this from your child!</vt:lpstr>
      <vt:lpstr>Slide 62</vt:lpstr>
      <vt:lpstr>Cornell Notes All About Mrs. Swank</vt:lpstr>
      <vt:lpstr>Cornell Notes All About Mrs. Swank</vt:lpstr>
      <vt:lpstr>Cornell Notes All About Mrs. Swank</vt:lpstr>
      <vt:lpstr>Now it’s all about you!</vt:lpstr>
      <vt:lpstr>Slide 67</vt:lpstr>
      <vt:lpstr>Using new Cornell Notes show evidence of  interesting things you learn about one another.</vt:lpstr>
      <vt:lpstr>Slide 69</vt:lpstr>
      <vt:lpstr>Slide 70</vt:lpstr>
      <vt:lpstr>5 Term Vocab Words</vt:lpstr>
      <vt:lpstr>Day 2 Part 2 of School Lesson</vt:lpstr>
      <vt:lpstr>Greetings! Eventually, you’ll be expected to record the agenda in your student planner, but for now…  Also, take out a sheet of lined paper.</vt:lpstr>
      <vt:lpstr>Slide 74</vt:lpstr>
      <vt:lpstr>Got Stuff? </vt:lpstr>
      <vt:lpstr>Portfolio Task</vt:lpstr>
      <vt:lpstr>Your Parents Have Homework… Due Tuesday, August 19.</vt:lpstr>
      <vt:lpstr>Your Parents Have Homework… Due Tuesday, September 11th.</vt:lpstr>
      <vt:lpstr>Slide 79</vt:lpstr>
      <vt:lpstr>Slide 80</vt:lpstr>
      <vt:lpstr>So, you know the expectations. What I know is that life is about choices…</vt:lpstr>
      <vt:lpstr>Slide 82</vt:lpstr>
      <vt:lpstr>Slide 83</vt:lpstr>
      <vt:lpstr>3rd Day of School Lesson</vt:lpstr>
      <vt:lpstr>Hi Kids! We are almost through the first week with success! Here comes a handout which you’ll need today! ~ GIIG ~</vt:lpstr>
      <vt:lpstr>Student Planner…</vt:lpstr>
      <vt:lpstr>What’s a GIIG?</vt:lpstr>
      <vt:lpstr>What’s a GIIG?</vt:lpstr>
      <vt:lpstr>GIIG Pledge</vt:lpstr>
      <vt:lpstr>What’s a GIIG?</vt:lpstr>
      <vt:lpstr>Slide 91</vt:lpstr>
      <vt:lpstr>Slide 92</vt:lpstr>
      <vt:lpstr>Slide 93</vt:lpstr>
      <vt:lpstr>Slide 94</vt:lpstr>
      <vt:lpstr>Be expecting this from your child!</vt:lpstr>
      <vt:lpstr>Your Parents Have Homework… Due Wednesday, August 19.</vt:lpstr>
      <vt:lpstr>Your Parents Have Homework… Due Tuesday Sept 11th.</vt:lpstr>
      <vt:lpstr>Make sure your name is on your Cornell Notes.</vt:lpstr>
      <vt:lpstr>Slide 99</vt:lpstr>
    </vt:vector>
  </TitlesOfParts>
  <Company>Apple Valley Unified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Taylor</dc:creator>
  <cp:lastModifiedBy>Mark</cp:lastModifiedBy>
  <cp:revision>44</cp:revision>
  <dcterms:created xsi:type="dcterms:W3CDTF">2008-08-04T13:13:47Z</dcterms:created>
  <dcterms:modified xsi:type="dcterms:W3CDTF">2012-08-20T14:31:48Z</dcterms:modified>
</cp:coreProperties>
</file>