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sldIdLst>
    <p:sldId id="301" r:id="rId2"/>
    <p:sldId id="299" r:id="rId3"/>
    <p:sldId id="300" r:id="rId4"/>
    <p:sldId id="303" r:id="rId5"/>
    <p:sldId id="276" r:id="rId6"/>
    <p:sldId id="277" r:id="rId7"/>
    <p:sldId id="274" r:id="rId8"/>
    <p:sldId id="265" r:id="rId9"/>
    <p:sldId id="278" r:id="rId10"/>
    <p:sldId id="279" r:id="rId11"/>
    <p:sldId id="268" r:id="rId12"/>
    <p:sldId id="280" r:id="rId13"/>
    <p:sldId id="270" r:id="rId14"/>
    <p:sldId id="271" r:id="rId15"/>
    <p:sldId id="275" r:id="rId16"/>
    <p:sldId id="308" r:id="rId17"/>
    <p:sldId id="309" r:id="rId18"/>
    <p:sldId id="304" r:id="rId19"/>
    <p:sldId id="257" r:id="rId20"/>
    <p:sldId id="323" r:id="rId21"/>
    <p:sldId id="329" r:id="rId22"/>
    <p:sldId id="312" r:id="rId23"/>
    <p:sldId id="328" r:id="rId24"/>
    <p:sldId id="313" r:id="rId25"/>
    <p:sldId id="320" r:id="rId26"/>
    <p:sldId id="324" r:id="rId27"/>
    <p:sldId id="325" r:id="rId28"/>
    <p:sldId id="321" r:id="rId29"/>
    <p:sldId id="326" r:id="rId30"/>
    <p:sldId id="316" r:id="rId31"/>
    <p:sldId id="327" r:id="rId32"/>
    <p:sldId id="258" r:id="rId33"/>
    <p:sldId id="259" r:id="rId34"/>
    <p:sldId id="260" r:id="rId35"/>
    <p:sldId id="261" r:id="rId36"/>
    <p:sldId id="262" r:id="rId37"/>
    <p:sldId id="263" r:id="rId38"/>
    <p:sldId id="264" r:id="rId39"/>
    <p:sldId id="339" r:id="rId40"/>
    <p:sldId id="338" r:id="rId41"/>
    <p:sldId id="337" r:id="rId42"/>
    <p:sldId id="336" r:id="rId43"/>
    <p:sldId id="298" r:id="rId44"/>
    <p:sldId id="282" r:id="rId45"/>
    <p:sldId id="283" r:id="rId46"/>
    <p:sldId id="284" r:id="rId47"/>
    <p:sldId id="305" r:id="rId48"/>
    <p:sldId id="311" r:id="rId49"/>
    <p:sldId id="335" r:id="rId50"/>
    <p:sldId id="302" r:id="rId51"/>
    <p:sldId id="306" r:id="rId52"/>
    <p:sldId id="285" r:id="rId53"/>
    <p:sldId id="286" r:id="rId54"/>
    <p:sldId id="294" r:id="rId55"/>
    <p:sldId id="287" r:id="rId56"/>
    <p:sldId id="288" r:id="rId57"/>
    <p:sldId id="289" r:id="rId58"/>
    <p:sldId id="290" r:id="rId59"/>
    <p:sldId id="291" r:id="rId60"/>
    <p:sldId id="292" r:id="rId61"/>
    <p:sldId id="293" r:id="rId62"/>
    <p:sldId id="333" r:id="rId63"/>
    <p:sldId id="334" r:id="rId64"/>
    <p:sldId id="330" r:id="rId65"/>
    <p:sldId id="307" r:id="rId66"/>
    <p:sldId id="331" r:id="rId67"/>
    <p:sldId id="332" r:id="rId68"/>
    <p:sldId id="340" r:id="rId69"/>
    <p:sldId id="341" r:id="rId70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8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5D04DE0F-5430-4893-9D5B-3657F37E1E1C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D701CF8-0629-4C4F-9F94-E05560A68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289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8B5DE6F-207A-4FDF-85F1-DBE7A78B00F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smtClean="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AEA52-2096-451D-8553-C318B1E580F9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C6638-0AC1-4231-B0A3-2113C88D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30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AEA52-2096-451D-8553-C318B1E580F9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C6638-0AC1-4231-B0A3-2113C88D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54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AEA52-2096-451D-8553-C318B1E580F9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C6638-0AC1-4231-B0A3-2113C88D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776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D5EC892-5DFA-4422-B0F5-C18D84AAB78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132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AEA52-2096-451D-8553-C318B1E580F9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C6638-0AC1-4231-B0A3-2113C88D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08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AEA52-2096-451D-8553-C318B1E580F9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C6638-0AC1-4231-B0A3-2113C88D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49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AEA52-2096-451D-8553-C318B1E580F9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C6638-0AC1-4231-B0A3-2113C88D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159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AEA52-2096-451D-8553-C318B1E580F9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C6638-0AC1-4231-B0A3-2113C88D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941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AEA52-2096-451D-8553-C318B1E580F9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C6638-0AC1-4231-B0A3-2113C88D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886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AEA52-2096-451D-8553-C318B1E580F9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C6638-0AC1-4231-B0A3-2113C88D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992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AEA52-2096-451D-8553-C318B1E580F9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C6638-0AC1-4231-B0A3-2113C88D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438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AEA52-2096-451D-8553-C318B1E580F9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C6638-0AC1-4231-B0A3-2113C88D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54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AEA52-2096-451D-8553-C318B1E580F9}" type="datetimeFigureOut">
              <a:rPr lang="en-US" smtClean="0"/>
              <a:t>5/10/2012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C6638-0AC1-4231-B0A3-2113C88D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187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arcamax.comhttp/www.arcamax.com/newspics/7/796/79622.gif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hyperlink" Target="http://upload.wikimedia.org/wikipedia/commons/c/c3/37_Lyndon_Johnson_3x4.jpg" TargetMode="External"/><Relationship Id="rId12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hyperlink" Target="http://www.imdb.com/rg/mediaindex/thumbnail/media/rm1503631360/nm0000054" TargetMode="External"/><Relationship Id="rId5" Type="http://schemas.openxmlformats.org/officeDocument/2006/relationships/slide" Target="slide32.xml"/><Relationship Id="rId15" Type="http://schemas.openxmlformats.org/officeDocument/2006/relationships/image" Target="../media/image10.jpeg"/><Relationship Id="rId10" Type="http://schemas.openxmlformats.org/officeDocument/2006/relationships/image" Target="../media/image7.jpeg"/><Relationship Id="rId4" Type="http://schemas.openxmlformats.org/officeDocument/2006/relationships/slide" Target="slide19.xml"/><Relationship Id="rId9" Type="http://schemas.openxmlformats.org/officeDocument/2006/relationships/hyperlink" Target="http://www.imdb.com/rg/mediaindex/thumbnail/media/rm1416206336/nm0000069" TargetMode="External"/><Relationship Id="rId14" Type="http://schemas.openxmlformats.org/officeDocument/2006/relationships/hyperlink" Target="http://z.about.com/d/womenshistory/1/0/z/I/jackie_kennedy.jpg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comics.com/frazz/2009-03-15/" TargetMode="Externa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pst.rbma.com/links/Zit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70" name="Picture 6" descr="Zits Cartoon for 03/04/2009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47800"/>
            <a:ext cx="7924800" cy="293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Show What You Know…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4868" name="WordArt 4"/>
          <p:cNvSpPr>
            <a:spLocks noChangeArrowheads="1" noChangeShapeType="1" noTextEdit="1"/>
          </p:cNvSpPr>
          <p:nvPr/>
        </p:nvSpPr>
        <p:spPr bwMode="auto">
          <a:xfrm>
            <a:off x="2209800" y="3733800"/>
            <a:ext cx="4648200" cy="2667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000" kern="10">
                <a:ln w="635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366FF"/>
                    </a:gs>
                    <a:gs pos="25000">
                      <a:srgbClr val="01A78F"/>
                    </a:gs>
                    <a:gs pos="50000">
                      <a:srgbClr val="FFFF00"/>
                    </a:gs>
                    <a:gs pos="75000">
                      <a:srgbClr val="FF6633"/>
                    </a:gs>
                    <a:gs pos="100000">
                      <a:srgbClr val="FF3399"/>
                    </a:gs>
                  </a:gsLst>
                  <a:lin ang="18900000" scaled="1"/>
                </a:gradFill>
                <a:latin typeface="Ravie"/>
              </a:rPr>
              <a:t>TEST   TIME !</a:t>
            </a:r>
          </a:p>
        </p:txBody>
      </p:sp>
    </p:spTree>
    <p:extLst>
      <p:ext uri="{BB962C8B-B14F-4D97-AF65-F5344CB8AC3E}">
        <p14:creationId xmlns:p14="http://schemas.microsoft.com/office/powerpoint/2010/main" val="256076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927"/>
            <a:ext cx="7772400" cy="228600"/>
          </a:xfrm>
        </p:spPr>
        <p:txBody>
          <a:bodyPr>
            <a:normAutofit fontScale="90000"/>
          </a:bodyPr>
          <a:lstStyle/>
          <a:p>
            <a:r>
              <a:rPr lang="en-US" sz="1600" dirty="0"/>
              <a:t>Name: ____________________              Period: </a:t>
            </a:r>
            <a:r>
              <a:rPr lang="en-US" sz="1600" dirty="0" smtClean="0"/>
              <a:t>___</a:t>
            </a:r>
            <a:endParaRPr lang="en-US" sz="1600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399" y="228600"/>
            <a:ext cx="8698775" cy="6629400"/>
          </a:xfrm>
        </p:spPr>
        <p:txBody>
          <a:bodyPr>
            <a:normAutofit/>
          </a:bodyPr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Socratic Seminar </a:t>
            </a:r>
            <a:r>
              <a:rPr lang="en-US" sz="1600" dirty="0" smtClean="0"/>
              <a:t>#</a:t>
            </a:r>
            <a:r>
              <a:rPr lang="en-US" sz="1600" dirty="0"/>
              <a:t>5</a:t>
            </a:r>
            <a:r>
              <a:rPr lang="en-US" sz="1600" dirty="0" smtClean="0"/>
              <a:t>    </a:t>
            </a:r>
            <a:r>
              <a:rPr lang="en-US" sz="1600" dirty="0"/>
              <a:t>Title of Book: ________________________ Group # 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6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Before this seminar, you need to have read your assigned reading, and complete the task listed below.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/>
              <a:t>Create a </a:t>
            </a:r>
            <a:r>
              <a:rPr lang="en-US" sz="1200" dirty="0" smtClean="0"/>
              <a:t>bookmark by describing characters in this week’s reading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 smtClean="0">
                <a:solidFill>
                  <a:srgbClr val="FF0000"/>
                </a:solidFill>
              </a:rPr>
              <a:t>Create 3 Costa </a:t>
            </a:r>
            <a:r>
              <a:rPr lang="en-US" sz="1200" dirty="0">
                <a:solidFill>
                  <a:srgbClr val="FF0000"/>
                </a:solidFill>
              </a:rPr>
              <a:t>Questions concerning the story to have ready for discussion. </a:t>
            </a:r>
            <a:r>
              <a:rPr lang="en-US" sz="1200" b="1" dirty="0" smtClean="0">
                <a:solidFill>
                  <a:srgbClr val="FF0000"/>
                </a:solidFill>
              </a:rPr>
              <a:t>OPTION 1 KIDS ONLY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 smtClean="0"/>
              <a:t>Complete 2 quotes/responses. Make sure they are important to the book. 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 smtClean="0"/>
              <a:t>Do  </a:t>
            </a:r>
            <a:r>
              <a:rPr lang="en-US" sz="1200" dirty="0" err="1" smtClean="0"/>
              <a:t>Indepth</a:t>
            </a:r>
            <a:r>
              <a:rPr lang="en-US" sz="1200" dirty="0" smtClean="0"/>
              <a:t> question </a:t>
            </a:r>
            <a:r>
              <a:rPr lang="en-US" sz="1200" dirty="0"/>
              <a:t>listed below.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1: (Level 1) __________________________________________________________________________________________________________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2: (Level 2) __________________________________________________________________________________________________________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3: (Level </a:t>
            </a:r>
            <a:r>
              <a:rPr lang="en-US" sz="1000" dirty="0" smtClean="0"/>
              <a:t>3) __________________________________________________________________________________________________________</a:t>
            </a: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>
              <a:buNone/>
            </a:pPr>
            <a:r>
              <a:rPr lang="en-US" sz="1200" b="1" dirty="0" smtClean="0"/>
              <a:t>In-depth Question: Which character would you be if you were in the novel, or who is the most like you. (Yes, you must pick someone) Why? Be sure to use a quote from the book with MLA citation to prove your point. </a:t>
            </a:r>
            <a:endParaRPr lang="en-US" sz="1200" b="1" u="sng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	</a:t>
            </a:r>
            <a:r>
              <a:rPr lang="en-US" sz="1600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16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	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99" y="2971800"/>
            <a:ext cx="8613775" cy="1524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237403" y="1901077"/>
            <a:ext cx="8449397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Option 2 Kids: Cross out!!!!!!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6537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3600" dirty="0" smtClean="0"/>
              <a:t> Before this seminar, you need to have read your assigned reading, and complete the task listed below.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en-US" dirty="0" smtClean="0"/>
              <a:t>Create a Visual Book Mark. Draw a picture and answer all questions on the back.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en-US" dirty="0" smtClean="0"/>
              <a:t>Create 5 Costa Questions concerning the story to have ready for discussion.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Complete 2 quotes/responses. Make sure they are important to the book. </a:t>
            </a:r>
            <a:endParaRPr lang="en-US" dirty="0" smtClean="0">
              <a:solidFill>
                <a:srgbClr val="FF0000"/>
              </a:solidFill>
            </a:endParaRPr>
          </a:p>
          <a:p>
            <a:pPr marL="990600" lvl="1" indent="-533400">
              <a:lnSpc>
                <a:spcPct val="90000"/>
              </a:lnSpc>
              <a:buFontTx/>
              <a:buAutoNum type="arabicPeriod"/>
            </a:pPr>
            <a:r>
              <a:rPr lang="en-US" dirty="0" smtClean="0"/>
              <a:t>Do </a:t>
            </a:r>
            <a:r>
              <a:rPr lang="en-US" dirty="0" err="1" smtClean="0"/>
              <a:t>indepth</a:t>
            </a:r>
            <a:r>
              <a:rPr lang="en-US" dirty="0" smtClean="0"/>
              <a:t> question listed below.</a:t>
            </a:r>
            <a:endParaRPr lang="en-US" sz="2000" dirty="0" smtClean="0"/>
          </a:p>
          <a:p>
            <a:pPr marL="609600" indent="-609600" eaLnBrk="1" hangingPunct="1">
              <a:lnSpc>
                <a:spcPct val="90000"/>
              </a:lnSpc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83621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927"/>
            <a:ext cx="7772400" cy="228600"/>
          </a:xfrm>
        </p:spPr>
        <p:txBody>
          <a:bodyPr>
            <a:normAutofit fontScale="90000"/>
          </a:bodyPr>
          <a:lstStyle/>
          <a:p>
            <a:r>
              <a:rPr lang="en-US" sz="1600" dirty="0"/>
              <a:t>Name: ____________________              Period: </a:t>
            </a:r>
            <a:r>
              <a:rPr lang="en-US" sz="1600" dirty="0" smtClean="0"/>
              <a:t>___</a:t>
            </a:r>
            <a:endParaRPr lang="en-US" sz="1600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399" y="228600"/>
            <a:ext cx="8698775" cy="6629400"/>
          </a:xfrm>
        </p:spPr>
        <p:txBody>
          <a:bodyPr>
            <a:normAutofit/>
          </a:bodyPr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Socratic Seminar </a:t>
            </a:r>
            <a:r>
              <a:rPr lang="en-US" sz="1600" dirty="0" smtClean="0"/>
              <a:t>#</a:t>
            </a:r>
            <a:r>
              <a:rPr lang="en-US" sz="1600" dirty="0"/>
              <a:t>5</a:t>
            </a:r>
            <a:r>
              <a:rPr lang="en-US" sz="1600" dirty="0" smtClean="0"/>
              <a:t>    </a:t>
            </a:r>
            <a:r>
              <a:rPr lang="en-US" sz="1600" dirty="0"/>
              <a:t>Title of Book: ________________________ Group # 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6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Before this seminar, you need to have read your assigned reading, and complete the task listed below.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/>
              <a:t>Create a </a:t>
            </a:r>
            <a:r>
              <a:rPr lang="en-US" sz="1200" dirty="0" smtClean="0"/>
              <a:t>bookmark by describing characters in this week’s reading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 smtClean="0"/>
              <a:t>Create 3 Costa </a:t>
            </a:r>
            <a:r>
              <a:rPr lang="en-US" sz="1200" dirty="0"/>
              <a:t>Questions concerning the story to have ready for discussion. </a:t>
            </a:r>
            <a:r>
              <a:rPr lang="en-US" sz="1200" b="1" dirty="0" smtClean="0"/>
              <a:t>OPTION 1 KIDS ONLY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 smtClean="0">
                <a:solidFill>
                  <a:srgbClr val="FF0000"/>
                </a:solidFill>
              </a:rPr>
              <a:t>Complete 2 quotes/responses. Make sure they are important to the book. 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 smtClean="0"/>
              <a:t>Do  </a:t>
            </a:r>
            <a:r>
              <a:rPr lang="en-US" sz="1200" dirty="0" err="1" smtClean="0"/>
              <a:t>Indepth</a:t>
            </a:r>
            <a:r>
              <a:rPr lang="en-US" sz="1200" dirty="0" smtClean="0"/>
              <a:t> question </a:t>
            </a:r>
            <a:r>
              <a:rPr lang="en-US" sz="1200" dirty="0"/>
              <a:t>listed below.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1: (Level 1) __________________________________________________________________________________________________________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2: (Level 2) __________________________________________________________________________________________________________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3: (Level </a:t>
            </a:r>
            <a:r>
              <a:rPr lang="en-US" sz="1000" dirty="0" smtClean="0"/>
              <a:t>3) __________________________________________________________________________________________________________</a:t>
            </a: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>
              <a:buNone/>
            </a:pPr>
            <a:r>
              <a:rPr lang="en-US" sz="1200" b="1" dirty="0" smtClean="0"/>
              <a:t>In-depth Question: Which character would you be if you were in the novel, or who is the most like you. (Yes, you must pick someone) Why? Be sure to use a quote from the book with MLA citation to prove your point. </a:t>
            </a:r>
            <a:endParaRPr lang="en-US" sz="1200" b="1" u="sng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	</a:t>
            </a:r>
            <a:r>
              <a:rPr lang="en-US" sz="1600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16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	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18" y="2895600"/>
            <a:ext cx="8613775" cy="152400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8560772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3600" dirty="0" smtClean="0"/>
              <a:t> Before this seminar, you need to have read your assigned reading, and complete the task listed below.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en-US" dirty="0" smtClean="0"/>
              <a:t>Create a Visual Book Mark. Draw a picture and answer all questions on the back.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en-US" dirty="0" smtClean="0"/>
              <a:t>Create 5 Costa Questions concerning the story to have ready for discussion.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</a:pPr>
            <a:r>
              <a:rPr lang="en-US" dirty="0"/>
              <a:t>Complete 2 quotes/responses. Make sure they are important to the book. </a:t>
            </a:r>
            <a:endParaRPr lang="en-US" dirty="0" smtClean="0"/>
          </a:p>
          <a:p>
            <a:pPr marL="990600" lvl="1" indent="-533400">
              <a:lnSpc>
                <a:spcPct val="90000"/>
              </a:lnSpc>
              <a:buFontTx/>
              <a:buAutoNum type="arabicPeriod"/>
            </a:pPr>
            <a:r>
              <a:rPr lang="en-US" dirty="0" smtClean="0">
                <a:solidFill>
                  <a:srgbClr val="CC3300"/>
                </a:solidFill>
              </a:rPr>
              <a:t>Do in-depth question listed below.</a:t>
            </a:r>
            <a:endParaRPr lang="en-US" sz="2000" dirty="0" smtClean="0">
              <a:solidFill>
                <a:srgbClr val="CC3300"/>
              </a:solidFill>
            </a:endParaRPr>
          </a:p>
          <a:p>
            <a:pPr marL="609600" indent="-609600" eaLnBrk="1" hangingPunct="1">
              <a:lnSpc>
                <a:spcPct val="90000"/>
              </a:lnSpc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37341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CC3300"/>
                </a:solidFill>
              </a:rPr>
              <a:t>Indepth Question: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	</a:t>
            </a:r>
            <a:r>
              <a:rPr lang="en-US" b="1" dirty="0" smtClean="0">
                <a:solidFill>
                  <a:srgbClr val="0070C0"/>
                </a:solidFill>
              </a:rPr>
              <a:t>Which character would you be if you were in the novel, or who is the most like you. (Yes, you must pick someone) Why? Be sure to use a quote from the book with MLA citation to prove your point. </a:t>
            </a:r>
            <a:endParaRPr lang="en-US" b="1" u="sng" dirty="0" smtClean="0">
              <a:solidFill>
                <a:srgbClr val="0070C0"/>
              </a:solidFill>
            </a:endParaRPr>
          </a:p>
          <a:p>
            <a:pPr eaLnBrk="1" hangingPunct="1">
              <a:buFontTx/>
              <a:buNone/>
            </a:pPr>
            <a:endParaRPr lang="en-US" b="1" u="sng" dirty="0" smtClean="0">
              <a:solidFill>
                <a:srgbClr val="CC3300"/>
              </a:solidFill>
            </a:endParaRPr>
          </a:p>
          <a:p>
            <a:pPr eaLnBrk="1" hangingPunct="1"/>
            <a:endParaRPr lang="en-US" dirty="0" smtClean="0"/>
          </a:p>
        </p:txBody>
      </p:sp>
      <p:sp>
        <p:nvSpPr>
          <p:cNvPr id="38916" name="AutoShape 4"/>
          <p:cNvSpPr>
            <a:spLocks noChangeArrowheads="1"/>
          </p:cNvSpPr>
          <p:nvPr/>
        </p:nvSpPr>
        <p:spPr bwMode="auto">
          <a:xfrm>
            <a:off x="5562600" y="4038600"/>
            <a:ext cx="685800" cy="1066800"/>
          </a:xfrm>
          <a:prstGeom prst="upArrow">
            <a:avLst>
              <a:gd name="adj1" fmla="val 50000"/>
              <a:gd name="adj2" fmla="val 38889"/>
            </a:avLst>
          </a:prstGeom>
          <a:solidFill>
            <a:srgbClr val="99FF33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8917" name="AutoShape 5"/>
          <p:cNvSpPr>
            <a:spLocks noChangeArrowheads="1"/>
          </p:cNvSpPr>
          <p:nvPr/>
        </p:nvSpPr>
        <p:spPr bwMode="auto">
          <a:xfrm>
            <a:off x="6896100" y="4038600"/>
            <a:ext cx="685800" cy="1066800"/>
          </a:xfrm>
          <a:prstGeom prst="upArrow">
            <a:avLst>
              <a:gd name="adj1" fmla="val 50000"/>
              <a:gd name="adj2" fmla="val 38889"/>
            </a:avLst>
          </a:prstGeom>
          <a:solidFill>
            <a:srgbClr val="99FF33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32509" y="4343400"/>
            <a:ext cx="2743200" cy="762000"/>
          </a:xfrm>
          <a:prstGeom prst="wedgeRoundRectCallout">
            <a:avLst>
              <a:gd name="adj1" fmla="val 73063"/>
              <a:gd name="adj2" fmla="val 1010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/>
                </a:solidFill>
              </a:rPr>
              <a:t>Yes, include a page number. </a:t>
            </a:r>
          </a:p>
        </p:txBody>
      </p:sp>
      <p:pic>
        <p:nvPicPr>
          <p:cNvPr id="38919" name="Picture 7" descr="monke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4343400"/>
            <a:ext cx="1320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014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3078162"/>
          </a:xfrm>
        </p:spPr>
        <p:txBody>
          <a:bodyPr/>
          <a:lstStyle/>
          <a:p>
            <a:r>
              <a:rPr lang="en-US" sz="6000"/>
              <a:t>Now it’s time to take</a:t>
            </a:r>
            <a:br>
              <a:rPr lang="en-US" sz="6000"/>
            </a:br>
            <a:r>
              <a:rPr lang="en-US" sz="6000"/>
              <a:t>the luxury of</a:t>
            </a:r>
            <a:r>
              <a:rPr lang="en-US"/>
              <a:t> 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819400"/>
            <a:ext cx="8229600" cy="2544763"/>
          </a:xfrm>
        </p:spPr>
        <p:txBody>
          <a:bodyPr/>
          <a:lstStyle/>
          <a:p>
            <a:endParaRPr lang="en-US"/>
          </a:p>
        </p:txBody>
      </p:sp>
      <p:sp>
        <p:nvSpPr>
          <p:cNvPr id="63492" name="WordArt 4"/>
          <p:cNvSpPr>
            <a:spLocks noChangeArrowheads="1" noChangeShapeType="1" noTextEdit="1"/>
          </p:cNvSpPr>
          <p:nvPr/>
        </p:nvSpPr>
        <p:spPr bwMode="auto">
          <a:xfrm>
            <a:off x="1752600" y="2971800"/>
            <a:ext cx="5867400" cy="2247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latin typeface="Arial Black"/>
              </a:rPr>
              <a:t>READING</a:t>
            </a:r>
          </a:p>
        </p:txBody>
      </p:sp>
    </p:spTree>
    <p:extLst>
      <p:ext uri="{BB962C8B-B14F-4D97-AF65-F5344CB8AC3E}">
        <p14:creationId xmlns:p14="http://schemas.microsoft.com/office/powerpoint/2010/main" val="8586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3810000" cy="1600200"/>
          </a:xfrm>
          <a:solidFill>
            <a:schemeClr val="folHlink"/>
          </a:solidFill>
        </p:spPr>
        <p:txBody>
          <a:bodyPr/>
          <a:lstStyle/>
          <a:p>
            <a:r>
              <a:rPr lang="en-US" sz="2800">
                <a:solidFill>
                  <a:schemeClr val="bg1"/>
                </a:solidFill>
                <a:latin typeface="Ravie" pitchFamily="82" charset="0"/>
              </a:rPr>
              <a:t>GIIG</a:t>
            </a:r>
            <a:br>
              <a:rPr lang="en-US" sz="2800">
                <a:solidFill>
                  <a:schemeClr val="bg1"/>
                </a:solidFill>
                <a:latin typeface="Ravie" pitchFamily="82" charset="0"/>
              </a:rPr>
            </a:br>
            <a:r>
              <a:rPr lang="en-US" sz="2800">
                <a:solidFill>
                  <a:schemeClr val="bg1"/>
                </a:solidFill>
                <a:latin typeface="Ravie" pitchFamily="82" charset="0"/>
              </a:rPr>
              <a:t>~QW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84338"/>
            <a:ext cx="4195763" cy="4106862"/>
          </a:xfrm>
        </p:spPr>
        <p:txBody>
          <a:bodyPr>
            <a:normAutofit fontScale="92500" lnSpcReduction="10000"/>
          </a:bodyPr>
          <a:lstStyle/>
          <a:p>
            <a:pPr marL="533400" indent="-533400">
              <a:buFontTx/>
              <a:buNone/>
            </a:pPr>
            <a:endParaRPr lang="en-US" dirty="0"/>
          </a:p>
          <a:p>
            <a:pPr marL="533400" indent="-533400">
              <a:buFontTx/>
              <a:buNone/>
            </a:pPr>
            <a:r>
              <a:rPr lang="en-US" sz="3200" b="1" u="sng" dirty="0">
                <a:solidFill>
                  <a:srgbClr val="FF3300"/>
                </a:solidFill>
              </a:rPr>
              <a:t>Are you a risk taker</a:t>
            </a:r>
            <a:r>
              <a:rPr lang="en-US" sz="3200" b="1" u="sng" dirty="0" smtClean="0">
                <a:solidFill>
                  <a:srgbClr val="FF3300"/>
                </a:solidFill>
              </a:rPr>
              <a:t>?</a:t>
            </a:r>
          </a:p>
          <a:p>
            <a:pPr marL="533400" indent="-533400">
              <a:buFontTx/>
              <a:buNone/>
            </a:pPr>
            <a:r>
              <a:rPr lang="en-US" sz="3200" b="1" u="sng" dirty="0" smtClean="0">
                <a:solidFill>
                  <a:srgbClr val="FF3300"/>
                </a:solidFill>
              </a:rPr>
              <a:t>Use 3 conjunctions (FANBOYS)</a:t>
            </a:r>
            <a:endParaRPr lang="en-US" sz="3200" b="1" u="sng" dirty="0">
              <a:solidFill>
                <a:srgbClr val="FF3300"/>
              </a:solidFill>
            </a:endParaRPr>
          </a:p>
          <a:p>
            <a:pPr marL="533400" indent="-533400">
              <a:buFontTx/>
              <a:buNone/>
            </a:pPr>
            <a:r>
              <a:rPr lang="en-US" dirty="0"/>
              <a:t> Explain your answer.</a:t>
            </a:r>
          </a:p>
          <a:p>
            <a:pPr marL="533400" indent="-533400">
              <a:buFontTx/>
              <a:buNone/>
            </a:pPr>
            <a:endParaRPr lang="en-US" dirty="0"/>
          </a:p>
          <a:p>
            <a:pPr marL="533400" indent="-533400">
              <a:buFontTx/>
              <a:buNone/>
            </a:pPr>
            <a:r>
              <a:rPr lang="en-US" dirty="0">
                <a:solidFill>
                  <a:srgbClr val="D60093"/>
                </a:solidFill>
              </a:rPr>
              <a:t>A = 30+ words</a:t>
            </a:r>
          </a:p>
          <a:p>
            <a:pPr marL="533400" indent="-533400">
              <a:buFontTx/>
              <a:buNone/>
            </a:pPr>
            <a:r>
              <a:rPr lang="en-US" dirty="0">
                <a:solidFill>
                  <a:srgbClr val="D60093"/>
                </a:solidFill>
              </a:rPr>
              <a:t>B = 20 – 29 words</a:t>
            </a:r>
          </a:p>
          <a:p>
            <a:pPr marL="533400" indent="-533400">
              <a:buFontTx/>
              <a:buNone/>
            </a:pPr>
            <a:r>
              <a:rPr lang="en-US" dirty="0">
                <a:solidFill>
                  <a:srgbClr val="D60093"/>
                </a:solidFill>
              </a:rPr>
              <a:t>C = 10 – 19 words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4343400" y="6248400"/>
            <a:ext cx="3810000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WordArt 6"/>
          <p:cNvSpPr>
            <a:spLocks noChangeArrowheads="1" noChangeShapeType="1" noTextEdit="1"/>
          </p:cNvSpPr>
          <p:nvPr/>
        </p:nvSpPr>
        <p:spPr bwMode="auto">
          <a:xfrm>
            <a:off x="4267200" y="381000"/>
            <a:ext cx="4486275" cy="13716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2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Tuesday</a:t>
            </a:r>
            <a:r>
              <a:rPr lang="en-US" sz="2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: </a:t>
            </a:r>
            <a:r>
              <a:rPr lang="en-US" sz="2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5/15/2012</a:t>
            </a:r>
          </a:p>
          <a:p>
            <a:r>
              <a:rPr lang="en-US" sz="2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New </a:t>
            </a:r>
            <a:r>
              <a:rPr lang="en-US" sz="2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GIIG </a:t>
            </a:r>
            <a:r>
              <a:rPr lang="en-US" sz="2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– Conjunctions</a:t>
            </a:r>
          </a:p>
          <a:p>
            <a:r>
              <a:rPr lang="en-US" sz="2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CW: SS 6 – Post Card</a:t>
            </a:r>
          </a:p>
          <a:p>
            <a:r>
              <a:rPr lang="en-US" sz="2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HW: Writing Project</a:t>
            </a:r>
          </a:p>
          <a:p>
            <a:r>
              <a:rPr lang="en-US" sz="2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LOF: Read to 121</a:t>
            </a:r>
            <a:endParaRPr lang="en-US" sz="24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 Black"/>
            </a:endParaRPr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>
            <a:off x="0" y="1981200"/>
            <a:ext cx="9144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129" name="Picture 9" descr="ATT8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91000" y="2209800"/>
            <a:ext cx="4953000" cy="4343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655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3810000" cy="1600200"/>
          </a:xfrm>
          <a:solidFill>
            <a:schemeClr val="folHlink"/>
          </a:solidFill>
        </p:spPr>
        <p:txBody>
          <a:bodyPr/>
          <a:lstStyle/>
          <a:p>
            <a:r>
              <a:rPr lang="en-US" sz="2800">
                <a:solidFill>
                  <a:schemeClr val="bg1"/>
                </a:solidFill>
                <a:latin typeface="Ravie" pitchFamily="82" charset="0"/>
              </a:rPr>
              <a:t>GIIG</a:t>
            </a:r>
            <a:br>
              <a:rPr lang="en-US" sz="2800">
                <a:solidFill>
                  <a:schemeClr val="bg1"/>
                </a:solidFill>
                <a:latin typeface="Ravie" pitchFamily="82" charset="0"/>
              </a:rPr>
            </a:br>
            <a:r>
              <a:rPr lang="en-US" sz="2800">
                <a:solidFill>
                  <a:schemeClr val="bg1"/>
                </a:solidFill>
                <a:latin typeface="Ravie" pitchFamily="82" charset="0"/>
              </a:rPr>
              <a:t>~QW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84338"/>
            <a:ext cx="4195763" cy="4106862"/>
          </a:xfrm>
        </p:spPr>
        <p:txBody>
          <a:bodyPr>
            <a:normAutofit fontScale="92500" lnSpcReduction="10000"/>
          </a:bodyPr>
          <a:lstStyle/>
          <a:p>
            <a:pPr marL="533400" indent="-533400">
              <a:buFontTx/>
              <a:buNone/>
            </a:pPr>
            <a:endParaRPr lang="en-US" dirty="0"/>
          </a:p>
          <a:p>
            <a:pPr marL="533400" indent="-533400">
              <a:buFontTx/>
              <a:buNone/>
            </a:pPr>
            <a:r>
              <a:rPr lang="en-US" sz="3200" b="1" u="sng" dirty="0">
                <a:solidFill>
                  <a:srgbClr val="FF3300"/>
                </a:solidFill>
              </a:rPr>
              <a:t>Are you a risk taker</a:t>
            </a:r>
            <a:r>
              <a:rPr lang="en-US" sz="3200" b="1" u="sng" dirty="0" smtClean="0">
                <a:solidFill>
                  <a:srgbClr val="FF3300"/>
                </a:solidFill>
              </a:rPr>
              <a:t>?</a:t>
            </a:r>
          </a:p>
          <a:p>
            <a:pPr marL="533400" indent="-533400">
              <a:buFontTx/>
              <a:buNone/>
            </a:pPr>
            <a:r>
              <a:rPr lang="en-US" sz="3200" b="1" u="sng" dirty="0" smtClean="0">
                <a:solidFill>
                  <a:srgbClr val="FF3300"/>
                </a:solidFill>
              </a:rPr>
              <a:t>Use 3 conjunctions (FANBOYS)</a:t>
            </a:r>
            <a:endParaRPr lang="en-US" sz="3200" b="1" u="sng" dirty="0">
              <a:solidFill>
                <a:srgbClr val="FF3300"/>
              </a:solidFill>
            </a:endParaRPr>
          </a:p>
          <a:p>
            <a:pPr marL="533400" indent="-533400">
              <a:buFontTx/>
              <a:buNone/>
            </a:pPr>
            <a:r>
              <a:rPr lang="en-US" dirty="0"/>
              <a:t> Explain your answer.</a:t>
            </a:r>
          </a:p>
          <a:p>
            <a:pPr marL="533400" indent="-533400">
              <a:buFontTx/>
              <a:buNone/>
            </a:pPr>
            <a:endParaRPr lang="en-US" dirty="0"/>
          </a:p>
          <a:p>
            <a:pPr marL="533400" indent="-533400">
              <a:buFontTx/>
              <a:buNone/>
            </a:pPr>
            <a:r>
              <a:rPr lang="en-US" dirty="0">
                <a:solidFill>
                  <a:srgbClr val="D60093"/>
                </a:solidFill>
              </a:rPr>
              <a:t>A = 30+ words</a:t>
            </a:r>
          </a:p>
          <a:p>
            <a:pPr marL="533400" indent="-533400">
              <a:buFontTx/>
              <a:buNone/>
            </a:pPr>
            <a:r>
              <a:rPr lang="en-US" dirty="0">
                <a:solidFill>
                  <a:srgbClr val="D60093"/>
                </a:solidFill>
              </a:rPr>
              <a:t>B = 20 – 29 words</a:t>
            </a:r>
          </a:p>
          <a:p>
            <a:pPr marL="533400" indent="-533400">
              <a:buFontTx/>
              <a:buNone/>
            </a:pPr>
            <a:r>
              <a:rPr lang="en-US" dirty="0">
                <a:solidFill>
                  <a:srgbClr val="D60093"/>
                </a:solidFill>
              </a:rPr>
              <a:t>C = 10 – 19 words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4343400" y="6248400"/>
            <a:ext cx="3810000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>
            <a:off x="0" y="1981200"/>
            <a:ext cx="9144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129" name="Picture 9" descr="ATT8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91000" y="2209800"/>
            <a:ext cx="4953000" cy="4343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810000" y="22687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SWBAT </a:t>
            </a:r>
            <a:r>
              <a:rPr lang="en-US" b="1" u="sng" dirty="0"/>
              <a:t>“</a:t>
            </a:r>
            <a:r>
              <a:rPr lang="en-US" i="1" dirty="0"/>
              <a:t>determine the relevance of the setting to the mood and tone” </a:t>
            </a:r>
            <a:r>
              <a:rPr lang="en-US" dirty="0"/>
              <a:t>by completing the Socratic Seminar Six (postcard) handout, to show the settings within the book and the moods of the characters through the tone they use to write the postcard. </a:t>
            </a:r>
            <a:r>
              <a:rPr lang="en-US" smtClean="0"/>
              <a:t>LRA 3.4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54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38" name="Picture 2"/>
          <p:cNvPicPr>
            <a:picLocks noChangeAspect="1" noChangeArrowheads="1"/>
          </p:cNvPicPr>
          <p:nvPr/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838200"/>
            <a:ext cx="8077200" cy="538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253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/>
          <a:lstStyle/>
          <a:p>
            <a:r>
              <a:rPr lang="en-US" dirty="0" smtClean="0"/>
              <a:t>Option 1 Kids – Homework</a:t>
            </a:r>
            <a:br>
              <a:rPr lang="en-US" dirty="0" smtClean="0"/>
            </a:br>
            <a:r>
              <a:rPr lang="en-US" dirty="0" smtClean="0"/>
              <a:t>Option 2 Kids- Start Today …</a:t>
            </a:r>
            <a:endParaRPr lang="en-US" dirty="0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0116" name="WordArt 4"/>
          <p:cNvSpPr>
            <a:spLocks noChangeArrowheads="1" noChangeShapeType="1" noTextEdit="1"/>
          </p:cNvSpPr>
          <p:nvPr/>
        </p:nvSpPr>
        <p:spPr bwMode="auto">
          <a:xfrm>
            <a:off x="2057400" y="2286000"/>
            <a:ext cx="4743450" cy="30321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Ravie"/>
              </a:rPr>
              <a:t>Socratic </a:t>
            </a:r>
          </a:p>
          <a:p>
            <a:pPr algn="ctr"/>
            <a:r>
              <a:rPr lang="en-US" sz="3600" kern="10" dirty="0"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Ravie"/>
              </a:rPr>
              <a:t>Seminar</a:t>
            </a:r>
          </a:p>
          <a:p>
            <a:pPr algn="ctr"/>
            <a:r>
              <a:rPr lang="en-US" sz="3600" kern="10" dirty="0" smtClean="0"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Ravie"/>
              </a:rPr>
              <a:t>#6</a:t>
            </a:r>
            <a:endParaRPr lang="en-US" sz="3600" kern="10" dirty="0">
              <a:ln w="25400">
                <a:solidFill>
                  <a:srgbClr val="000000"/>
                </a:solidFill>
                <a:round/>
                <a:headEnd/>
                <a:tailEnd/>
              </a:ln>
              <a:solidFill>
                <a:srgbClr val="00FF00"/>
              </a:solidFill>
              <a:latin typeface="Ravie"/>
            </a:endParaRPr>
          </a:p>
          <a:p>
            <a:pPr algn="ctr"/>
            <a:r>
              <a:rPr lang="en-US" sz="3600" kern="10" dirty="0"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Ravie"/>
              </a:rPr>
              <a:t>Paperwork</a:t>
            </a:r>
          </a:p>
        </p:txBody>
      </p:sp>
    </p:spTree>
    <p:extLst>
      <p:ext uri="{BB962C8B-B14F-4D97-AF65-F5344CB8AC3E}">
        <p14:creationId xmlns:p14="http://schemas.microsoft.com/office/powerpoint/2010/main" val="346718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505200" cy="1676400"/>
          </a:xfrm>
          <a:gradFill rotWithShape="1">
            <a:gsLst>
              <a:gs pos="0">
                <a:srgbClr val="FFFF00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</p:spPr>
        <p:txBody>
          <a:bodyPr/>
          <a:lstStyle/>
          <a:p>
            <a:pPr eaLnBrk="1" hangingPunct="1"/>
            <a:r>
              <a:rPr lang="en-US" smtClean="0"/>
              <a:t>GIIG    ~  </a:t>
            </a:r>
            <a:br>
              <a:rPr lang="en-US" smtClean="0"/>
            </a:br>
            <a:r>
              <a:rPr lang="en-US" smtClean="0"/>
              <a:t> QW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76400"/>
            <a:ext cx="3962400" cy="44497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smtClean="0">
                <a:solidFill>
                  <a:srgbClr val="CC3300"/>
                </a:solidFill>
              </a:rPr>
              <a:t>Can peer pressure ever be a good thing? Why or why not?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257800" y="1600200"/>
            <a:ext cx="3886200" cy="5257800"/>
          </a:xfrm>
          <a:solidFill>
            <a:schemeClr val="bg1">
              <a:alpha val="43921"/>
            </a:schemeClr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   </a:t>
            </a:r>
          </a:p>
          <a:p>
            <a:pPr eaLnBrk="1" hangingPunct="1">
              <a:buFontTx/>
              <a:buNone/>
            </a:pPr>
            <a:r>
              <a:rPr lang="en-US" dirty="0" smtClean="0"/>
              <a:t>   30+ words = A</a:t>
            </a:r>
          </a:p>
          <a:p>
            <a:pPr eaLnBrk="1" hangingPunct="1">
              <a:buFontTx/>
              <a:buNone/>
            </a:pPr>
            <a:r>
              <a:rPr lang="en-US" dirty="0" smtClean="0"/>
              <a:t>   25-29 words = B</a:t>
            </a:r>
          </a:p>
          <a:p>
            <a:pPr eaLnBrk="1" hangingPunct="1">
              <a:buFontTx/>
              <a:buNone/>
            </a:pPr>
            <a:r>
              <a:rPr lang="en-US" dirty="0" smtClean="0"/>
              <a:t>    20-24 words = C</a:t>
            </a:r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>
              <a:buFontTx/>
              <a:buNone/>
            </a:pPr>
            <a:r>
              <a:rPr lang="en-US" dirty="0" smtClean="0"/>
              <a:t>Underline at least 5 </a:t>
            </a:r>
          </a:p>
          <a:p>
            <a:pPr eaLnBrk="1" hangingPunct="1">
              <a:buFontTx/>
              <a:buNone/>
            </a:pPr>
            <a:r>
              <a:rPr lang="en-US" dirty="0" smtClean="0"/>
              <a:t>of your </a:t>
            </a:r>
            <a:r>
              <a:rPr lang="en-US" u="sng" dirty="0" smtClean="0"/>
              <a:t>prepositions</a:t>
            </a:r>
          </a:p>
          <a:p>
            <a:pPr eaLnBrk="1" hangingPunct="1">
              <a:buFontTx/>
              <a:buNone/>
            </a:pPr>
            <a:r>
              <a:rPr lang="en-US" dirty="0" smtClean="0"/>
              <a:t> to get the </a:t>
            </a:r>
            <a:r>
              <a:rPr lang="en-US" sz="4000" dirty="0" smtClean="0"/>
              <a:t>‘+’.</a:t>
            </a:r>
          </a:p>
        </p:txBody>
      </p:sp>
      <p:pic>
        <p:nvPicPr>
          <p:cNvPr id="48133" name="Picture 5" descr="495594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962400"/>
            <a:ext cx="2895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AutoShape 6"/>
          <p:cNvSpPr>
            <a:spLocks noChangeArrowheads="1"/>
          </p:cNvSpPr>
          <p:nvPr/>
        </p:nvSpPr>
        <p:spPr bwMode="auto">
          <a:xfrm>
            <a:off x="2895600" y="2971800"/>
            <a:ext cx="1981200" cy="1676400"/>
          </a:xfrm>
          <a:prstGeom prst="cloudCallout">
            <a:avLst>
              <a:gd name="adj1" fmla="val -67148"/>
              <a:gd name="adj2" fmla="val 3352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>
                <a:latin typeface="Comic Sans MS" pitchFamily="66" charset="0"/>
              </a:rPr>
              <a:t>Pressure, pressure, pressure…</a:t>
            </a:r>
          </a:p>
        </p:txBody>
      </p:sp>
      <p:sp>
        <p:nvSpPr>
          <p:cNvPr id="48135" name="AutoShape 7"/>
          <p:cNvSpPr>
            <a:spLocks noChangeArrowheads="1"/>
          </p:cNvSpPr>
          <p:nvPr/>
        </p:nvSpPr>
        <p:spPr bwMode="auto">
          <a:xfrm>
            <a:off x="0" y="3048000"/>
            <a:ext cx="2438400" cy="914400"/>
          </a:xfrm>
          <a:prstGeom prst="cloudCallout">
            <a:avLst>
              <a:gd name="adj1" fmla="val -18815"/>
              <a:gd name="adj2" fmla="val 95315"/>
            </a:avLst>
          </a:prstGeom>
          <a:solidFill>
            <a:srgbClr val="FFFF00">
              <a:alpha val="2901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/>
              <a:t>Is this a good thing?</a:t>
            </a:r>
          </a:p>
        </p:txBody>
      </p:sp>
      <p:sp>
        <p:nvSpPr>
          <p:cNvPr id="48136" name="WordArt 8"/>
          <p:cNvSpPr>
            <a:spLocks noChangeArrowheads="1" noChangeShapeType="1" noTextEdit="1"/>
          </p:cNvSpPr>
          <p:nvPr/>
        </p:nvSpPr>
        <p:spPr bwMode="auto">
          <a:xfrm>
            <a:off x="3733800" y="381000"/>
            <a:ext cx="51816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Monday</a:t>
            </a:r>
            <a:r>
              <a:rPr lang="en-US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: </a:t>
            </a:r>
            <a:r>
              <a:rPr 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5/14/2012</a:t>
            </a:r>
            <a:endParaRPr lang="en-US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 Black"/>
            </a:endParaRPr>
          </a:p>
          <a:p>
            <a:r>
              <a:rPr lang="en-US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GIIG </a:t>
            </a:r>
            <a:r>
              <a:rPr 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– Prep Review</a:t>
            </a:r>
          </a:p>
          <a:p>
            <a:r>
              <a:rPr 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CW: SS 5 – Postcard</a:t>
            </a:r>
          </a:p>
          <a:p>
            <a:r>
              <a:rPr 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HW: Writing Project</a:t>
            </a:r>
          </a:p>
          <a:p>
            <a:r>
              <a:rPr 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LOF: Read to p 142</a:t>
            </a:r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>
            <a:off x="0" y="16764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8" name="Line 11"/>
          <p:cNvSpPr>
            <a:spLocks noChangeShapeType="1"/>
          </p:cNvSpPr>
          <p:nvPr/>
        </p:nvSpPr>
        <p:spPr bwMode="auto">
          <a:xfrm>
            <a:off x="5029200" y="1676400"/>
            <a:ext cx="0" cy="518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2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927"/>
            <a:ext cx="7772400" cy="228600"/>
          </a:xfrm>
        </p:spPr>
        <p:txBody>
          <a:bodyPr>
            <a:normAutofit fontScale="90000"/>
          </a:bodyPr>
          <a:lstStyle/>
          <a:p>
            <a:r>
              <a:rPr lang="en-US" sz="1600" dirty="0"/>
              <a:t>Name: ____________________              Period: </a:t>
            </a:r>
            <a:r>
              <a:rPr lang="en-US" sz="1600" dirty="0" smtClean="0"/>
              <a:t>___</a:t>
            </a:r>
            <a:endParaRPr lang="en-US" sz="1600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399" y="228600"/>
            <a:ext cx="8698775" cy="6629400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Socratic Seminar </a:t>
            </a:r>
            <a:r>
              <a:rPr lang="en-US" sz="1600" dirty="0" smtClean="0"/>
              <a:t>#</a:t>
            </a:r>
            <a:r>
              <a:rPr lang="en-US" sz="1600" dirty="0"/>
              <a:t>6</a:t>
            </a:r>
            <a:r>
              <a:rPr lang="en-US" sz="1600" dirty="0" smtClean="0"/>
              <a:t>   </a:t>
            </a:r>
            <a:r>
              <a:rPr lang="en-US" sz="1600" dirty="0"/>
              <a:t>Title of Book: ________________________ Group # 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6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Before this seminar, you need to have read your assigned reading, and complete the task listed below.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b="1" dirty="0">
                <a:solidFill>
                  <a:srgbClr val="0070C0"/>
                </a:solidFill>
                <a:latin typeface="Garamond" pitchFamily="18" charset="0"/>
              </a:rPr>
              <a:t>Create 2 character postcards. Write the postcard from your characters point-of-view. Draw a picture of the setting, then write a letter, using the character’s appropriate tone to show the mood of the character. 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/>
              <a:t>Create 3 Costa Questions concerning the story to have ready for discussion. </a:t>
            </a:r>
            <a:r>
              <a:rPr lang="en-US" sz="1200" b="1" dirty="0"/>
              <a:t>OPTION 1 KIDS ONLY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/>
              <a:t>Complete 2 quotes/responses. Make sure they are important to the book. 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>
                <a:latin typeface="Garamond" pitchFamily="18" charset="0"/>
              </a:rPr>
              <a:t>Do in-depth question listed below.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1: (Level 1) __________________________________________________________________________________________________________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2: (Level 2) __________________________________________________________________________________________________________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3: (Level </a:t>
            </a:r>
            <a:r>
              <a:rPr lang="en-US" sz="1000" dirty="0" smtClean="0"/>
              <a:t>3) __________________________________________________________________________________________________________</a:t>
            </a: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>
              <a:buNone/>
            </a:pPr>
            <a:endParaRPr lang="en-US" sz="1100" b="1" dirty="0" smtClean="0">
              <a:latin typeface="Garamond" pitchFamily="18" charset="0"/>
            </a:endParaRPr>
          </a:p>
          <a:p>
            <a:pPr>
              <a:buNone/>
            </a:pPr>
            <a:endParaRPr lang="en-US" sz="1100" b="1" dirty="0">
              <a:latin typeface="Garamond" pitchFamily="18" charset="0"/>
            </a:endParaRPr>
          </a:p>
          <a:p>
            <a:pPr>
              <a:buNone/>
            </a:pPr>
            <a:r>
              <a:rPr lang="en-US" sz="1100" b="1" dirty="0" smtClean="0">
                <a:latin typeface="Garamond" pitchFamily="18" charset="0"/>
              </a:rPr>
              <a:t>In-depth </a:t>
            </a:r>
            <a:r>
              <a:rPr lang="en-US" sz="1100" b="1" dirty="0">
                <a:latin typeface="Garamond" pitchFamily="18" charset="0"/>
              </a:rPr>
              <a:t>Question: </a:t>
            </a:r>
            <a:r>
              <a:rPr lang="en-US" sz="1200" dirty="0">
                <a:latin typeface="Garamond" pitchFamily="18" charset="0"/>
              </a:rPr>
              <a:t>Pretend you get to create the music soundtrack for 5 different entries. What  </a:t>
            </a:r>
            <a:r>
              <a:rPr lang="en-US" sz="1200" dirty="0" smtClean="0">
                <a:latin typeface="Garamond" pitchFamily="18" charset="0"/>
              </a:rPr>
              <a:t>three  songs </a:t>
            </a:r>
            <a:r>
              <a:rPr lang="en-US" sz="1200" dirty="0">
                <a:latin typeface="Garamond" pitchFamily="18" charset="0"/>
              </a:rPr>
              <a:t>would you include? Write an explanation for each song: why would you include it, how does the song connect to events. </a:t>
            </a:r>
            <a:r>
              <a:rPr lang="en-US" sz="1600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16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	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99" y="2971800"/>
            <a:ext cx="8613775" cy="1524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1485900" y="176645"/>
            <a:ext cx="685800" cy="533400"/>
          </a:xfrm>
          <a:prstGeom prst="ellips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 rot="-7092762">
            <a:off x="1515106" y="1453932"/>
            <a:ext cx="2590800" cy="838200"/>
          </a:xfrm>
          <a:prstGeom prst="rightArrow">
            <a:avLst>
              <a:gd name="adj1" fmla="val 50000"/>
              <a:gd name="adj2" fmla="val 77273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2752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927"/>
            <a:ext cx="7772400" cy="228600"/>
          </a:xfrm>
        </p:spPr>
        <p:txBody>
          <a:bodyPr>
            <a:normAutofit fontScale="90000"/>
          </a:bodyPr>
          <a:lstStyle/>
          <a:p>
            <a:r>
              <a:rPr lang="en-US" sz="1600" dirty="0"/>
              <a:t>Name: ____________________              Period: </a:t>
            </a:r>
            <a:r>
              <a:rPr lang="en-US" sz="1600" dirty="0" smtClean="0"/>
              <a:t>___</a:t>
            </a:r>
            <a:endParaRPr lang="en-US" sz="1600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399" y="228600"/>
            <a:ext cx="8698775" cy="6629400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Socratic Seminar </a:t>
            </a:r>
            <a:r>
              <a:rPr lang="en-US" sz="1600" dirty="0" smtClean="0"/>
              <a:t>#</a:t>
            </a:r>
            <a:r>
              <a:rPr lang="en-US" sz="1600" dirty="0"/>
              <a:t>6</a:t>
            </a:r>
            <a:r>
              <a:rPr lang="en-US" sz="1600" dirty="0" smtClean="0"/>
              <a:t>   </a:t>
            </a:r>
            <a:r>
              <a:rPr lang="en-US" sz="1600" dirty="0"/>
              <a:t>Title of Book: ________________________ Group # 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6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Before this seminar, you need to have read your assigned reading, and complete the task listed below.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b="1" dirty="0">
                <a:solidFill>
                  <a:srgbClr val="0070C0"/>
                </a:solidFill>
                <a:latin typeface="Garamond" pitchFamily="18" charset="0"/>
              </a:rPr>
              <a:t>Create 2 character postcards. Write the postcard from your characters point-of-view. Draw a picture of the setting, then write a letter, using the character’s appropriate tone to show the mood of the character. 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/>
              <a:t>Create 3 Costa Questions concerning the story to have ready for discussion. </a:t>
            </a:r>
            <a:r>
              <a:rPr lang="en-US" sz="1200" b="1" dirty="0"/>
              <a:t>OPTION 1 KIDS ONLY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/>
              <a:t>Complete 2 quotes/responses. Make sure they are important to the book. 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>
                <a:latin typeface="Garamond" pitchFamily="18" charset="0"/>
              </a:rPr>
              <a:t>Do in-depth question listed below.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1: (Level 1) __________________________________________________________________________________________________________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2: (Level 2) __________________________________________________________________________________________________________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3: (Level </a:t>
            </a:r>
            <a:r>
              <a:rPr lang="en-US" sz="1000" dirty="0" smtClean="0"/>
              <a:t>3) __________________________________________________________________________________________________________</a:t>
            </a: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>
              <a:buNone/>
            </a:pPr>
            <a:endParaRPr lang="en-US" sz="1100" b="1" dirty="0" smtClean="0">
              <a:latin typeface="Garamond" pitchFamily="18" charset="0"/>
            </a:endParaRPr>
          </a:p>
          <a:p>
            <a:pPr>
              <a:buNone/>
            </a:pPr>
            <a:endParaRPr lang="en-US" sz="1100" b="1" dirty="0">
              <a:latin typeface="Garamond" pitchFamily="18" charset="0"/>
            </a:endParaRPr>
          </a:p>
          <a:p>
            <a:pPr>
              <a:buNone/>
            </a:pPr>
            <a:r>
              <a:rPr lang="en-US" sz="1100" b="1" dirty="0" smtClean="0">
                <a:latin typeface="Garamond" pitchFamily="18" charset="0"/>
              </a:rPr>
              <a:t>In-depth </a:t>
            </a:r>
            <a:r>
              <a:rPr lang="en-US" sz="1100" b="1" dirty="0">
                <a:latin typeface="Garamond" pitchFamily="18" charset="0"/>
              </a:rPr>
              <a:t>Question: </a:t>
            </a:r>
            <a:r>
              <a:rPr lang="en-US" sz="1200" dirty="0">
                <a:latin typeface="Garamond" pitchFamily="18" charset="0"/>
              </a:rPr>
              <a:t>Pretend you get to create the music soundtrack for </a:t>
            </a:r>
            <a:r>
              <a:rPr lang="en-US" sz="1200" dirty="0" smtClean="0">
                <a:latin typeface="Garamond" pitchFamily="18" charset="0"/>
              </a:rPr>
              <a:t>3 </a:t>
            </a:r>
            <a:r>
              <a:rPr lang="en-US" sz="1200" dirty="0">
                <a:latin typeface="Garamond" pitchFamily="18" charset="0"/>
              </a:rPr>
              <a:t>different entries. What  </a:t>
            </a:r>
            <a:r>
              <a:rPr lang="en-US" sz="1200" dirty="0" smtClean="0">
                <a:latin typeface="Garamond" pitchFamily="18" charset="0"/>
              </a:rPr>
              <a:t>three  songs </a:t>
            </a:r>
            <a:r>
              <a:rPr lang="en-US" sz="1200" dirty="0">
                <a:latin typeface="Garamond" pitchFamily="18" charset="0"/>
              </a:rPr>
              <a:t>would you include? Write an explanation for each song: why would you include it, how does the song connect to events. </a:t>
            </a:r>
            <a:r>
              <a:rPr lang="en-US" sz="1600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16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	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99" y="2971800"/>
            <a:ext cx="8613775" cy="1524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80189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next Tuesday…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3600" b="1" dirty="0" smtClean="0">
                <a:solidFill>
                  <a:srgbClr val="0070C0"/>
                </a:solidFill>
                <a:latin typeface="Garamond" pitchFamily="18" charset="0"/>
              </a:rPr>
              <a:t>Create 2 character postcards. Write the postcard from your characters point-of-view. Draw a picture of the setting, then write a letter, using the character’s appropriate tone to show the mood of the character. 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3600" dirty="0"/>
              <a:t>Create 3 Costa Questions concerning the story to have ready for discussion. </a:t>
            </a:r>
            <a:r>
              <a:rPr lang="en-US" sz="3600" b="1" dirty="0"/>
              <a:t>OPTION 1 KIDS ONLY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3600" dirty="0" smtClean="0"/>
              <a:t>Complete </a:t>
            </a:r>
            <a:r>
              <a:rPr lang="en-US" sz="3600" dirty="0"/>
              <a:t>2 quotes/responses. Make sure they are important to the book. </a:t>
            </a:r>
            <a:endParaRPr lang="en-US" sz="3600" dirty="0" smtClean="0"/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3600" dirty="0" smtClean="0">
                <a:latin typeface="Garamond" pitchFamily="18" charset="0"/>
              </a:rPr>
              <a:t>Do in-depth question listed below.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19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8561933"/>
              </p:ext>
            </p:extLst>
          </p:nvPr>
        </p:nvGraphicFramePr>
        <p:xfrm>
          <a:off x="304800" y="152400"/>
          <a:ext cx="8610600" cy="62491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29656"/>
                <a:gridCol w="5580944"/>
              </a:tblGrid>
              <a:tr h="892624">
                <a:tc>
                  <a:txBody>
                    <a:bodyPr/>
                    <a:lstStyle/>
                    <a:p>
                      <a:r>
                        <a:rPr lang="en-US" dirty="0" smtClean="0"/>
                        <a:t>Post Card</a:t>
                      </a:r>
                      <a:r>
                        <a:rPr lang="en-US" baseline="0" dirty="0" smtClean="0"/>
                        <a:t> Front: </a:t>
                      </a:r>
                    </a:p>
                    <a:p>
                      <a:r>
                        <a:rPr lang="en-US" sz="1200" baseline="0" dirty="0" smtClean="0"/>
                        <a:t>Draw the key scene/setting from three different entries.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Post Card Back:</a:t>
                      </a:r>
                    </a:p>
                    <a:p>
                      <a:r>
                        <a:rPr lang="en-US" sz="1050" dirty="0" smtClean="0"/>
                        <a:t>Write</a:t>
                      </a:r>
                      <a:r>
                        <a:rPr lang="en-US" sz="1050" baseline="0" dirty="0" smtClean="0"/>
                        <a:t> from the character’s perspective. Who are they writing to? What would they tell that person? Remember the setting, mood and tone should all make sense together. </a:t>
                      </a:r>
                      <a:endParaRPr lang="en-US" sz="1050" dirty="0"/>
                    </a:p>
                  </a:txBody>
                  <a:tcPr/>
                </a:tc>
              </a:tr>
              <a:tr h="25238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3273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 descr="postcard templa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2800" y="1219200"/>
            <a:ext cx="5562600" cy="2286000"/>
          </a:xfrm>
          <a:prstGeom prst="rect">
            <a:avLst/>
          </a:prstGeom>
        </p:spPr>
      </p:pic>
      <p:pic>
        <p:nvPicPr>
          <p:cNvPr id="8" name="Picture 7" descr="postcard templa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2800" y="3505200"/>
            <a:ext cx="5562600" cy="2819400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4800600" y="3564369"/>
            <a:ext cx="411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571500" y="3619500"/>
            <a:ext cx="5562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52006" y="3562781"/>
            <a:ext cx="2057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8913812" y="838994"/>
            <a:ext cx="1588" cy="54856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505200" y="1676400"/>
            <a:ext cx="3657600" cy="1448594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477490" y="4114800"/>
            <a:ext cx="3685309" cy="1752600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88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Post Card Sample: 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endParaRPr lang="en-US" dirty="0" smtClean="0"/>
          </a:p>
          <a:p>
            <a:pPr fontAlgn="t"/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2852884"/>
              </p:ext>
            </p:extLst>
          </p:nvPr>
        </p:nvGraphicFramePr>
        <p:xfrm>
          <a:off x="457200" y="990600"/>
          <a:ext cx="8305801" cy="55002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8400"/>
                <a:gridCol w="5867401"/>
              </a:tblGrid>
              <a:tr h="2073442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Post Card</a:t>
                      </a:r>
                      <a:r>
                        <a:rPr lang="en-US" sz="2400" baseline="0" dirty="0" smtClean="0"/>
                        <a:t> Front: </a:t>
                      </a:r>
                    </a:p>
                    <a:p>
                      <a:r>
                        <a:rPr lang="en-US" sz="2400" baseline="0" dirty="0" smtClean="0"/>
                        <a:t>Draw the key scene/setting from two important scenes.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Post Card Back: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Write</a:t>
                      </a: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from the character’s perspective. Who are they writing to? What would they tell that person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using the character’s appropriate tone to show the mood of the character. </a:t>
                      </a:r>
                    </a:p>
                    <a:p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Attach message to another piece of paper, if necessary.  You should have 5 sentences. </a:t>
                      </a:r>
                      <a:endParaRPr lang="en-US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/>
                    </a:p>
                  </a:txBody>
                  <a:tcPr/>
                </a:tc>
              </a:tr>
              <a:tr h="34267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 descr="postcard templa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95600" y="3047999"/>
            <a:ext cx="5867400" cy="3429001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rot="5400000">
            <a:off x="990600" y="4572000"/>
            <a:ext cx="3810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895600" y="3048000"/>
            <a:ext cx="5943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freedom writers clas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3124200"/>
            <a:ext cx="25146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98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Friday’s Discussion…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3600" dirty="0" smtClean="0">
                <a:latin typeface="Garamond" pitchFamily="18" charset="0"/>
              </a:rPr>
              <a:t>Create 2 character postcards. Write the postcard from your characters point-of-view. Draw a picture of the setting, then write a letter, using the character’s appropriate tone to show the mood of the character. 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3600" b="1" dirty="0" smtClean="0">
                <a:solidFill>
                  <a:srgbClr val="0070C0"/>
                </a:solidFill>
                <a:latin typeface="Garamond" pitchFamily="18" charset="0"/>
              </a:rPr>
              <a:t>Create 3 Costa Questions concerning the story to have ready for discussion.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3600" dirty="0"/>
              <a:t>Complete 2 quotes/responses. Make sure they are important to the book. </a:t>
            </a:r>
            <a:endParaRPr lang="en-US" sz="3600" dirty="0" smtClean="0"/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3600" dirty="0" smtClean="0">
                <a:latin typeface="Garamond" pitchFamily="18" charset="0"/>
              </a:rPr>
              <a:t>Do in-depth question listed below.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94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927"/>
            <a:ext cx="7772400" cy="228600"/>
          </a:xfrm>
        </p:spPr>
        <p:txBody>
          <a:bodyPr>
            <a:normAutofit fontScale="90000"/>
          </a:bodyPr>
          <a:lstStyle/>
          <a:p>
            <a:r>
              <a:rPr lang="en-US" sz="1600" dirty="0"/>
              <a:t>Name: ____________________              Period: </a:t>
            </a:r>
            <a:r>
              <a:rPr lang="en-US" sz="1600" dirty="0" smtClean="0"/>
              <a:t>___</a:t>
            </a:r>
            <a:endParaRPr lang="en-US" sz="1600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399" y="228600"/>
            <a:ext cx="8698775" cy="6629400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Socratic Seminar </a:t>
            </a:r>
            <a:r>
              <a:rPr lang="en-US" sz="1600" dirty="0" smtClean="0"/>
              <a:t>#</a:t>
            </a:r>
            <a:r>
              <a:rPr lang="en-US" sz="1600" dirty="0"/>
              <a:t>6</a:t>
            </a:r>
            <a:r>
              <a:rPr lang="en-US" sz="1600" dirty="0" smtClean="0"/>
              <a:t>   </a:t>
            </a:r>
            <a:r>
              <a:rPr lang="en-US" sz="1600" dirty="0"/>
              <a:t>Title of Book: ________________________ Group # 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6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Before this seminar, you need to have read your assigned reading, and complete the task listed below.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b="1" dirty="0">
                <a:solidFill>
                  <a:srgbClr val="0070C0"/>
                </a:solidFill>
                <a:latin typeface="Garamond" pitchFamily="18" charset="0"/>
              </a:rPr>
              <a:t>Create 2 character postcards. Write the postcard from your characters point-of-view. Draw a picture of the setting, then write a letter, using the character’s appropriate tone to show the mood of the character. 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/>
              <a:t>Create 3 Costa Questions concerning the story to have ready for discussion. </a:t>
            </a:r>
            <a:r>
              <a:rPr lang="en-US" sz="1200" b="1" dirty="0"/>
              <a:t>OPTION 1 KIDS ONLY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/>
              <a:t>Complete 2 quotes/responses. Make sure they are important to the book. 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>
                <a:latin typeface="Garamond" pitchFamily="18" charset="0"/>
              </a:rPr>
              <a:t>Do in-depth question listed below.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1: (Level 1) __________________________________________________________________________________________________________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2: (Level 2) __________________________________________________________________________________________________________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3: (Level </a:t>
            </a:r>
            <a:r>
              <a:rPr lang="en-US" sz="1000" dirty="0" smtClean="0"/>
              <a:t>3) __________________________________________________________________________________________________________</a:t>
            </a: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>
              <a:buNone/>
            </a:pPr>
            <a:endParaRPr lang="en-US" sz="1100" b="1" dirty="0" smtClean="0">
              <a:latin typeface="Garamond" pitchFamily="18" charset="0"/>
            </a:endParaRPr>
          </a:p>
          <a:p>
            <a:pPr>
              <a:buNone/>
            </a:pPr>
            <a:endParaRPr lang="en-US" sz="1100" b="1" dirty="0">
              <a:latin typeface="Garamond" pitchFamily="18" charset="0"/>
            </a:endParaRPr>
          </a:p>
          <a:p>
            <a:pPr>
              <a:buNone/>
            </a:pPr>
            <a:r>
              <a:rPr lang="en-US" sz="1100" b="1" dirty="0" smtClean="0">
                <a:latin typeface="Garamond" pitchFamily="18" charset="0"/>
              </a:rPr>
              <a:t>In-depth </a:t>
            </a:r>
            <a:r>
              <a:rPr lang="en-US" sz="1100" b="1" dirty="0">
                <a:latin typeface="Garamond" pitchFamily="18" charset="0"/>
              </a:rPr>
              <a:t>Question: </a:t>
            </a:r>
            <a:r>
              <a:rPr lang="en-US" sz="1200" dirty="0">
                <a:latin typeface="Garamond" pitchFamily="18" charset="0"/>
              </a:rPr>
              <a:t>Pretend you get to create the music soundtrack for 5 different entries. What  </a:t>
            </a:r>
            <a:r>
              <a:rPr lang="en-US" sz="1200" dirty="0" smtClean="0">
                <a:latin typeface="Garamond" pitchFamily="18" charset="0"/>
              </a:rPr>
              <a:t>three  songs </a:t>
            </a:r>
            <a:r>
              <a:rPr lang="en-US" sz="1200" dirty="0">
                <a:latin typeface="Garamond" pitchFamily="18" charset="0"/>
              </a:rPr>
              <a:t>would you include? Write an explanation for each song: why would you include it, how does the song connect to events. </a:t>
            </a:r>
            <a:r>
              <a:rPr lang="en-US" sz="1600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16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	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99" y="2971800"/>
            <a:ext cx="8613775" cy="1524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1470949" y="1752600"/>
            <a:ext cx="73802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Option 1 Kids for a 10/10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62674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927"/>
            <a:ext cx="7772400" cy="228600"/>
          </a:xfrm>
        </p:spPr>
        <p:txBody>
          <a:bodyPr>
            <a:normAutofit fontScale="90000"/>
          </a:bodyPr>
          <a:lstStyle/>
          <a:p>
            <a:r>
              <a:rPr lang="en-US" sz="1600" dirty="0"/>
              <a:t>Name: ____________________              Period: </a:t>
            </a:r>
            <a:r>
              <a:rPr lang="en-US" sz="1600" dirty="0" smtClean="0"/>
              <a:t>___</a:t>
            </a:r>
            <a:endParaRPr lang="en-US" sz="1600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399" y="228600"/>
            <a:ext cx="8698775" cy="6629400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Socratic Seminar </a:t>
            </a:r>
            <a:r>
              <a:rPr lang="en-US" sz="1600" dirty="0" smtClean="0"/>
              <a:t>#</a:t>
            </a:r>
            <a:r>
              <a:rPr lang="en-US" sz="1600" dirty="0"/>
              <a:t>6</a:t>
            </a:r>
            <a:r>
              <a:rPr lang="en-US" sz="1600" dirty="0" smtClean="0"/>
              <a:t>   </a:t>
            </a:r>
            <a:r>
              <a:rPr lang="en-US" sz="1600" dirty="0"/>
              <a:t>Title of Book: ________________________ Group # 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6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Before this seminar, you need to have read your assigned reading, and complete the task listed below.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b="1" dirty="0">
                <a:solidFill>
                  <a:srgbClr val="0070C0"/>
                </a:solidFill>
                <a:latin typeface="Garamond" pitchFamily="18" charset="0"/>
              </a:rPr>
              <a:t>Create 2 character postcards. Write the postcard from your characters point-of-view. Draw a picture of the setting, then write a letter, using the character’s appropriate tone to show the mood of the character. 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/>
              <a:t>Create 3 Costa Questions concerning the story to have ready for discussion. </a:t>
            </a:r>
            <a:r>
              <a:rPr lang="en-US" sz="1200" b="1" dirty="0"/>
              <a:t>OPTION 1 KIDS ONLY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/>
              <a:t>Complete 2 quotes/responses. Make sure they are important to the book. 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>
                <a:latin typeface="Garamond" pitchFamily="18" charset="0"/>
              </a:rPr>
              <a:t>Do in-depth question listed below.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1: (Level 1) __________________________________________________________________________________________________________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2: (Level 2) __________________________________________________________________________________________________________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3: (Level </a:t>
            </a:r>
            <a:r>
              <a:rPr lang="en-US" sz="1000" dirty="0" smtClean="0"/>
              <a:t>3) __________________________________________________________________________________________________________</a:t>
            </a: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>
              <a:buNone/>
            </a:pPr>
            <a:endParaRPr lang="en-US" sz="1100" b="1" dirty="0" smtClean="0">
              <a:latin typeface="Garamond" pitchFamily="18" charset="0"/>
            </a:endParaRPr>
          </a:p>
          <a:p>
            <a:pPr>
              <a:buNone/>
            </a:pPr>
            <a:endParaRPr lang="en-US" sz="1100" b="1" dirty="0">
              <a:latin typeface="Garamond" pitchFamily="18" charset="0"/>
            </a:endParaRPr>
          </a:p>
          <a:p>
            <a:pPr>
              <a:buNone/>
            </a:pPr>
            <a:r>
              <a:rPr lang="en-US" sz="1100" b="1" dirty="0" smtClean="0">
                <a:latin typeface="Garamond" pitchFamily="18" charset="0"/>
              </a:rPr>
              <a:t>In-depth </a:t>
            </a:r>
            <a:r>
              <a:rPr lang="en-US" sz="1100" b="1" dirty="0">
                <a:latin typeface="Garamond" pitchFamily="18" charset="0"/>
              </a:rPr>
              <a:t>Question: </a:t>
            </a:r>
            <a:r>
              <a:rPr lang="en-US" sz="1200" dirty="0">
                <a:latin typeface="Garamond" pitchFamily="18" charset="0"/>
              </a:rPr>
              <a:t>Pretend you get to create the music soundtrack for 5 different entries. What  </a:t>
            </a:r>
            <a:r>
              <a:rPr lang="en-US" sz="1200" dirty="0" smtClean="0">
                <a:latin typeface="Garamond" pitchFamily="18" charset="0"/>
              </a:rPr>
              <a:t>three  songs </a:t>
            </a:r>
            <a:r>
              <a:rPr lang="en-US" sz="1200" dirty="0">
                <a:latin typeface="Garamond" pitchFamily="18" charset="0"/>
              </a:rPr>
              <a:t>would you include? Write an explanation for each song: why would you include it, how does the song connect to events. </a:t>
            </a:r>
            <a:r>
              <a:rPr lang="en-US" sz="1600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16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	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99" y="2971800"/>
            <a:ext cx="8613775" cy="1524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319587" y="1834809"/>
            <a:ext cx="8449397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Option 2 Kids: Cross out!!!!!!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5995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Friday’s Discussion…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3600" dirty="0" smtClean="0">
                <a:latin typeface="Garamond" pitchFamily="18" charset="0"/>
              </a:rPr>
              <a:t>Create 2 character postcards. Write the postcard from your characters point-of-view. Draw a picture of the setting, then write a letter, using the character’s appropriate tone to show the mood of the character. 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3600" dirty="0" smtClean="0">
                <a:latin typeface="Garamond" pitchFamily="18" charset="0"/>
              </a:rPr>
              <a:t>Create 3 Costa Questions concerning the story to have ready for discussion.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3600" b="1" dirty="0">
                <a:solidFill>
                  <a:srgbClr val="0070C0"/>
                </a:solidFill>
                <a:latin typeface="Garamond" pitchFamily="18" charset="0"/>
              </a:rPr>
              <a:t>Complete 2 quotes/responses. Make sure they are important to the book. </a:t>
            </a:r>
            <a:endParaRPr lang="en-US" sz="3600" b="1" dirty="0" smtClean="0">
              <a:solidFill>
                <a:srgbClr val="0070C0"/>
              </a:solidFill>
              <a:latin typeface="Garamond" pitchFamily="18" charset="0"/>
            </a:endParaRP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3600" dirty="0" smtClean="0">
                <a:latin typeface="Garamond" pitchFamily="18" charset="0"/>
              </a:rPr>
              <a:t>Do in-depth question listed below.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5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927"/>
            <a:ext cx="7772400" cy="228600"/>
          </a:xfrm>
        </p:spPr>
        <p:txBody>
          <a:bodyPr>
            <a:normAutofit fontScale="90000"/>
          </a:bodyPr>
          <a:lstStyle/>
          <a:p>
            <a:r>
              <a:rPr lang="en-US" sz="1600" dirty="0"/>
              <a:t>Name: ____________________              Period: </a:t>
            </a:r>
            <a:r>
              <a:rPr lang="en-US" sz="1600" dirty="0" smtClean="0"/>
              <a:t>___</a:t>
            </a:r>
            <a:endParaRPr lang="en-US" sz="1600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399" y="228600"/>
            <a:ext cx="8698775" cy="6629400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Socratic Seminar </a:t>
            </a:r>
            <a:r>
              <a:rPr lang="en-US" sz="1600" dirty="0" smtClean="0"/>
              <a:t>#</a:t>
            </a:r>
            <a:r>
              <a:rPr lang="en-US" sz="1600" dirty="0"/>
              <a:t>6</a:t>
            </a:r>
            <a:r>
              <a:rPr lang="en-US" sz="1600" dirty="0" smtClean="0"/>
              <a:t>   </a:t>
            </a:r>
            <a:r>
              <a:rPr lang="en-US" sz="1600" dirty="0"/>
              <a:t>Title of Book: ________________________ Group # 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6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Before this seminar, you need to have read your assigned reading, and complete the task listed below.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b="1" dirty="0">
                <a:solidFill>
                  <a:srgbClr val="0070C0"/>
                </a:solidFill>
                <a:latin typeface="Garamond" pitchFamily="18" charset="0"/>
              </a:rPr>
              <a:t>Create 2 character postcards. Write the postcard from your characters point-of-view. Draw a picture of the setting, then write a letter, using the character’s appropriate tone to show the mood of the character. 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/>
              <a:t>Create 3 Costa Questions concerning the story to have ready for discussion. </a:t>
            </a:r>
            <a:r>
              <a:rPr lang="en-US" sz="1200" b="1" dirty="0"/>
              <a:t>OPTION 1 KIDS ONLY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/>
              <a:t>Complete 2 quotes/responses. Make sure they are important to the book. 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>
                <a:latin typeface="Garamond" pitchFamily="18" charset="0"/>
              </a:rPr>
              <a:t>Do in-depth question listed below.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1: (Level 1) __________________________________________________________________________________________________________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2: (Level 2) __________________________________________________________________________________________________________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3: (Level </a:t>
            </a:r>
            <a:r>
              <a:rPr lang="en-US" sz="1000" dirty="0" smtClean="0"/>
              <a:t>3) __________________________________________________________________________________________________________</a:t>
            </a: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>
              <a:buNone/>
            </a:pPr>
            <a:endParaRPr lang="en-US" sz="1100" b="1" dirty="0" smtClean="0">
              <a:latin typeface="Garamond" pitchFamily="18" charset="0"/>
            </a:endParaRPr>
          </a:p>
          <a:p>
            <a:pPr>
              <a:buNone/>
            </a:pPr>
            <a:endParaRPr lang="en-US" sz="1100" b="1" dirty="0">
              <a:latin typeface="Garamond" pitchFamily="18" charset="0"/>
            </a:endParaRPr>
          </a:p>
          <a:p>
            <a:pPr>
              <a:buNone/>
            </a:pPr>
            <a:r>
              <a:rPr lang="en-US" sz="1100" b="1" dirty="0" smtClean="0">
                <a:latin typeface="Garamond" pitchFamily="18" charset="0"/>
              </a:rPr>
              <a:t>In-depth </a:t>
            </a:r>
            <a:r>
              <a:rPr lang="en-US" sz="1100" b="1" dirty="0">
                <a:latin typeface="Garamond" pitchFamily="18" charset="0"/>
              </a:rPr>
              <a:t>Question: </a:t>
            </a:r>
            <a:r>
              <a:rPr lang="en-US" sz="1200" dirty="0">
                <a:latin typeface="Garamond" pitchFamily="18" charset="0"/>
              </a:rPr>
              <a:t>Pretend you get to create the music soundtrack for </a:t>
            </a:r>
            <a:r>
              <a:rPr lang="en-US" sz="1200" dirty="0" smtClean="0">
                <a:latin typeface="Garamond" pitchFamily="18" charset="0"/>
              </a:rPr>
              <a:t>3 different </a:t>
            </a:r>
            <a:r>
              <a:rPr lang="en-US" sz="1200" dirty="0">
                <a:latin typeface="Garamond" pitchFamily="18" charset="0"/>
              </a:rPr>
              <a:t>entries. What  </a:t>
            </a:r>
            <a:r>
              <a:rPr lang="en-US" sz="1200" dirty="0" smtClean="0">
                <a:latin typeface="Garamond" pitchFamily="18" charset="0"/>
              </a:rPr>
              <a:t>three  songs </a:t>
            </a:r>
            <a:r>
              <a:rPr lang="en-US" sz="1200" dirty="0">
                <a:latin typeface="Garamond" pitchFamily="18" charset="0"/>
              </a:rPr>
              <a:t>would you include? Write an explanation for each song: why would you include it, how does the song connect to events. </a:t>
            </a:r>
            <a:r>
              <a:rPr lang="en-US" sz="1600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16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	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18" y="2895600"/>
            <a:ext cx="8613775" cy="152400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17016995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505200" cy="1676400"/>
          </a:xfrm>
          <a:gradFill rotWithShape="1">
            <a:gsLst>
              <a:gs pos="0">
                <a:srgbClr val="FFFF00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</p:spPr>
        <p:txBody>
          <a:bodyPr/>
          <a:lstStyle/>
          <a:p>
            <a:pPr eaLnBrk="1" hangingPunct="1"/>
            <a:r>
              <a:rPr lang="en-US" smtClean="0"/>
              <a:t>GIIG    ~  </a:t>
            </a:r>
            <a:br>
              <a:rPr lang="en-US" smtClean="0"/>
            </a:br>
            <a:r>
              <a:rPr lang="en-US" smtClean="0"/>
              <a:t> QW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76400"/>
            <a:ext cx="3962400" cy="44497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smtClean="0">
                <a:solidFill>
                  <a:srgbClr val="CC3300"/>
                </a:solidFill>
              </a:rPr>
              <a:t>Can peer pressure ever be a good thing? Why or why not?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257800" y="1600200"/>
            <a:ext cx="3886200" cy="5257800"/>
          </a:xfrm>
          <a:solidFill>
            <a:schemeClr val="bg1">
              <a:alpha val="43921"/>
            </a:schemeClr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  </a:t>
            </a:r>
          </a:p>
          <a:p>
            <a:pPr eaLnBrk="1" hangingPunct="1">
              <a:buFontTx/>
              <a:buNone/>
            </a:pPr>
            <a:r>
              <a:rPr lang="en-US" smtClean="0"/>
              <a:t>   50+ words = A</a:t>
            </a:r>
          </a:p>
          <a:p>
            <a:pPr eaLnBrk="1" hangingPunct="1">
              <a:buFontTx/>
              <a:buNone/>
            </a:pPr>
            <a:r>
              <a:rPr lang="en-US" smtClean="0"/>
              <a:t>   40 – 49 words = B</a:t>
            </a:r>
          </a:p>
          <a:p>
            <a:pPr eaLnBrk="1" hangingPunct="1">
              <a:buFontTx/>
              <a:buNone/>
            </a:pPr>
            <a:r>
              <a:rPr lang="en-US" smtClean="0"/>
              <a:t>   30 – 39 words = C</a:t>
            </a:r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r>
              <a:rPr lang="en-US" smtClean="0"/>
              <a:t>Underline at least 5 </a:t>
            </a:r>
          </a:p>
          <a:p>
            <a:pPr eaLnBrk="1" hangingPunct="1">
              <a:buFontTx/>
              <a:buNone/>
            </a:pPr>
            <a:r>
              <a:rPr lang="en-US" smtClean="0"/>
              <a:t>of your </a:t>
            </a:r>
            <a:r>
              <a:rPr lang="en-US" u="sng" smtClean="0"/>
              <a:t>prepositions</a:t>
            </a:r>
          </a:p>
          <a:p>
            <a:pPr eaLnBrk="1" hangingPunct="1">
              <a:buFontTx/>
              <a:buNone/>
            </a:pPr>
            <a:r>
              <a:rPr lang="en-US" smtClean="0"/>
              <a:t> to get the </a:t>
            </a:r>
            <a:r>
              <a:rPr lang="en-US" sz="4000" smtClean="0"/>
              <a:t>‘+’.</a:t>
            </a:r>
          </a:p>
        </p:txBody>
      </p:sp>
      <p:pic>
        <p:nvPicPr>
          <p:cNvPr id="48133" name="Picture 5" descr="495594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962400"/>
            <a:ext cx="2895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AutoShape 6"/>
          <p:cNvSpPr>
            <a:spLocks noChangeArrowheads="1"/>
          </p:cNvSpPr>
          <p:nvPr/>
        </p:nvSpPr>
        <p:spPr bwMode="auto">
          <a:xfrm>
            <a:off x="2895600" y="2971800"/>
            <a:ext cx="1981200" cy="1676400"/>
          </a:xfrm>
          <a:prstGeom prst="cloudCallout">
            <a:avLst>
              <a:gd name="adj1" fmla="val -67148"/>
              <a:gd name="adj2" fmla="val 3352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>
                <a:latin typeface="Comic Sans MS" pitchFamily="66" charset="0"/>
              </a:rPr>
              <a:t>Pressure, pressure, pressure…</a:t>
            </a:r>
          </a:p>
        </p:txBody>
      </p:sp>
      <p:sp>
        <p:nvSpPr>
          <p:cNvPr id="48135" name="AutoShape 7"/>
          <p:cNvSpPr>
            <a:spLocks noChangeArrowheads="1"/>
          </p:cNvSpPr>
          <p:nvPr/>
        </p:nvSpPr>
        <p:spPr bwMode="auto">
          <a:xfrm>
            <a:off x="0" y="3048000"/>
            <a:ext cx="2438400" cy="914400"/>
          </a:xfrm>
          <a:prstGeom prst="cloudCallout">
            <a:avLst>
              <a:gd name="adj1" fmla="val -18815"/>
              <a:gd name="adj2" fmla="val 95315"/>
            </a:avLst>
          </a:prstGeom>
          <a:solidFill>
            <a:srgbClr val="FFFF00">
              <a:alpha val="2901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/>
              <a:t>Is this a good thing?</a:t>
            </a:r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>
            <a:off x="0" y="16764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8" name="Line 11"/>
          <p:cNvSpPr>
            <a:spLocks noChangeShapeType="1"/>
          </p:cNvSpPr>
          <p:nvPr/>
        </p:nvSpPr>
        <p:spPr bwMode="auto">
          <a:xfrm>
            <a:off x="5029200" y="1676400"/>
            <a:ext cx="0" cy="518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657600" y="124691"/>
            <a:ext cx="5486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SWBAT compare </a:t>
            </a:r>
            <a:r>
              <a:rPr lang="en-US" i="1" dirty="0"/>
              <a:t>and contrast motivations and reactions of literary characters from different historical eras confronting similar situations or conflicts</a:t>
            </a:r>
            <a:r>
              <a:rPr lang="en-US" dirty="0"/>
              <a:t> by completing the Socratic Seminar Five handout, to show what motivates the historical issues of characters </a:t>
            </a:r>
            <a:r>
              <a:rPr lang="en-US" dirty="0" smtClean="0"/>
              <a:t>LRA 3.3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19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>
              <a:buNone/>
            </a:pPr>
            <a:r>
              <a:rPr lang="en-US" sz="2800" dirty="0" smtClean="0">
                <a:solidFill>
                  <a:srgbClr val="0070C0"/>
                </a:solidFill>
                <a:latin typeface="Garamond" pitchFamily="18" charset="0"/>
              </a:rPr>
              <a:t>In-depth Question: </a:t>
            </a:r>
            <a:r>
              <a:rPr lang="en-US" dirty="0" smtClean="0">
                <a:solidFill>
                  <a:srgbClr val="0070C0"/>
                </a:solidFill>
                <a:latin typeface="Garamond" pitchFamily="18" charset="0"/>
              </a:rPr>
              <a:t>Pretend you get to create the music soundtrack for 5 different entries. What five songs would you include? Write an explanation for each song: why would you include it, how does the song connect to events.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Oval Callout 4"/>
          <p:cNvSpPr/>
          <p:nvPr/>
        </p:nvSpPr>
        <p:spPr>
          <a:xfrm>
            <a:off x="3657600" y="3505200"/>
            <a:ext cx="3657600" cy="990600"/>
          </a:xfrm>
          <a:prstGeom prst="wedgeEllipseCallout">
            <a:avLst>
              <a:gd name="adj1" fmla="val -59221"/>
              <a:gd name="adj2" fmla="val 14017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Please, remember to include the page number with MLA citation.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 descr="spaz ant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808299" y="4038600"/>
            <a:ext cx="1666754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3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927"/>
            <a:ext cx="7772400" cy="228600"/>
          </a:xfrm>
        </p:spPr>
        <p:txBody>
          <a:bodyPr>
            <a:normAutofit fontScale="90000"/>
          </a:bodyPr>
          <a:lstStyle/>
          <a:p>
            <a:r>
              <a:rPr lang="en-US" sz="1600" dirty="0"/>
              <a:t>Name: ____________________              Period: </a:t>
            </a:r>
            <a:r>
              <a:rPr lang="en-US" sz="1600" dirty="0" smtClean="0"/>
              <a:t>___</a:t>
            </a:r>
            <a:endParaRPr lang="en-US" sz="1600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399" y="228600"/>
            <a:ext cx="8698775" cy="6629400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Socratic Seminar </a:t>
            </a:r>
            <a:r>
              <a:rPr lang="en-US" sz="1600" dirty="0" smtClean="0"/>
              <a:t>#</a:t>
            </a:r>
            <a:r>
              <a:rPr lang="en-US" sz="1600" dirty="0"/>
              <a:t>6</a:t>
            </a:r>
            <a:r>
              <a:rPr lang="en-US" sz="1600" dirty="0" smtClean="0"/>
              <a:t>   </a:t>
            </a:r>
            <a:r>
              <a:rPr lang="en-US" sz="1600" dirty="0"/>
              <a:t>Title of Book: ________________________ Group # 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6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Before this seminar, you need to have read your assigned reading, and complete the task listed below.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b="1" dirty="0">
                <a:solidFill>
                  <a:srgbClr val="0070C0"/>
                </a:solidFill>
                <a:latin typeface="Garamond" pitchFamily="18" charset="0"/>
              </a:rPr>
              <a:t>Create 2 character postcards. Write the postcard from your characters point-of-view. Draw a picture of the setting, then write a letter, using the character’s appropriate tone to show the mood of the character. 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/>
              <a:t>Create 3 Costa Questions concerning the story to have ready for discussion. </a:t>
            </a:r>
            <a:r>
              <a:rPr lang="en-US" sz="1200" b="1" dirty="0"/>
              <a:t>OPTION 1 KIDS ONLY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/>
              <a:t>Complete 2 quotes/responses. Make sure they are important to the book. 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>
                <a:latin typeface="Garamond" pitchFamily="18" charset="0"/>
              </a:rPr>
              <a:t>Do in-depth question listed below.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1: (Level 1) __________________________________________________________________________________________________________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2: (Level 2) __________________________________________________________________________________________________________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3: (Level </a:t>
            </a:r>
            <a:r>
              <a:rPr lang="en-US" sz="1000" dirty="0" smtClean="0"/>
              <a:t>3) __________________________________________________________________________________________________________</a:t>
            </a: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>
              <a:buNone/>
            </a:pPr>
            <a:endParaRPr lang="en-US" sz="1100" b="1" dirty="0" smtClean="0">
              <a:latin typeface="Garamond" pitchFamily="18" charset="0"/>
            </a:endParaRPr>
          </a:p>
          <a:p>
            <a:pPr>
              <a:buNone/>
            </a:pPr>
            <a:endParaRPr lang="en-US" sz="1100" b="1" dirty="0">
              <a:latin typeface="Garamond" pitchFamily="18" charset="0"/>
            </a:endParaRPr>
          </a:p>
          <a:p>
            <a:pPr>
              <a:buNone/>
            </a:pPr>
            <a:r>
              <a:rPr lang="en-US" sz="1100" b="1" dirty="0" smtClean="0">
                <a:latin typeface="Garamond" pitchFamily="18" charset="0"/>
              </a:rPr>
              <a:t>In-depth </a:t>
            </a:r>
            <a:r>
              <a:rPr lang="en-US" sz="1100" b="1" dirty="0">
                <a:latin typeface="Garamond" pitchFamily="18" charset="0"/>
              </a:rPr>
              <a:t>Question: </a:t>
            </a:r>
            <a:r>
              <a:rPr lang="en-US" sz="1200" dirty="0">
                <a:latin typeface="Garamond" pitchFamily="18" charset="0"/>
              </a:rPr>
              <a:t>Pretend you get to create the music soundtrack for </a:t>
            </a:r>
            <a:r>
              <a:rPr lang="en-US" sz="1200" dirty="0" smtClean="0">
                <a:latin typeface="Garamond" pitchFamily="18" charset="0"/>
              </a:rPr>
              <a:t>3 different </a:t>
            </a:r>
            <a:r>
              <a:rPr lang="en-US" sz="1200" dirty="0">
                <a:latin typeface="Garamond" pitchFamily="18" charset="0"/>
              </a:rPr>
              <a:t>entries. What  </a:t>
            </a:r>
            <a:r>
              <a:rPr lang="en-US" sz="1200" dirty="0" smtClean="0">
                <a:latin typeface="Garamond" pitchFamily="18" charset="0"/>
              </a:rPr>
              <a:t>three  songs </a:t>
            </a:r>
            <a:r>
              <a:rPr lang="en-US" sz="1200" dirty="0">
                <a:latin typeface="Garamond" pitchFamily="18" charset="0"/>
              </a:rPr>
              <a:t>would you include? Write an explanation for each song: why would you include it, how does the song connect to events. </a:t>
            </a:r>
            <a:r>
              <a:rPr lang="en-US" sz="1600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16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	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99" y="2971800"/>
            <a:ext cx="8613775" cy="1524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74601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 to Begin 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1316" name="WordArt 4"/>
          <p:cNvSpPr>
            <a:spLocks noChangeArrowheads="1" noChangeShapeType="1" noTextEdit="1"/>
          </p:cNvSpPr>
          <p:nvPr/>
        </p:nvSpPr>
        <p:spPr bwMode="auto">
          <a:xfrm>
            <a:off x="1600200" y="1828800"/>
            <a:ext cx="6248400" cy="1981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571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66"/>
                </a:solidFill>
                <a:latin typeface="Arial Black"/>
              </a:rPr>
              <a:t>Socratic Seminar</a:t>
            </a:r>
          </a:p>
          <a:p>
            <a:pPr algn="ctr"/>
            <a:r>
              <a:rPr lang="en-US" sz="3600" kern="10" dirty="0">
                <a:ln w="571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66"/>
                </a:solidFill>
                <a:latin typeface="Arial Black"/>
              </a:rPr>
              <a:t># 5</a:t>
            </a:r>
          </a:p>
        </p:txBody>
      </p:sp>
      <p:sp>
        <p:nvSpPr>
          <p:cNvPr id="141317" name="WordArt 5"/>
          <p:cNvSpPr>
            <a:spLocks noChangeArrowheads="1" noChangeShapeType="1" noTextEdit="1"/>
          </p:cNvSpPr>
          <p:nvPr/>
        </p:nvSpPr>
        <p:spPr bwMode="auto">
          <a:xfrm>
            <a:off x="1219200" y="3886200"/>
            <a:ext cx="6638925" cy="19431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lgerian"/>
              </a:rPr>
              <a:t>Remember to make your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lgerian"/>
              </a:rPr>
              <a:t>points count.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lgerian"/>
              </a:rPr>
              <a:t>Today is heavily weighted.</a:t>
            </a:r>
          </a:p>
        </p:txBody>
      </p:sp>
    </p:spTree>
    <p:extLst>
      <p:ext uri="{BB962C8B-B14F-4D97-AF65-F5344CB8AC3E}">
        <p14:creationId xmlns:p14="http://schemas.microsoft.com/office/powerpoint/2010/main" val="289450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41" name="Picture 5" descr="be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905000"/>
            <a:ext cx="5295900" cy="529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85800"/>
            <a:ext cx="8229600" cy="1905000"/>
          </a:xfrm>
        </p:spPr>
        <p:txBody>
          <a:bodyPr>
            <a:normAutofit fontScale="90000"/>
          </a:bodyPr>
          <a:lstStyle/>
          <a:p>
            <a:r>
              <a:rPr lang="en-US" sz="4000"/>
              <a:t>Wait for the Bell.</a:t>
            </a:r>
            <a:br>
              <a:rPr lang="en-US" sz="4000"/>
            </a:br>
            <a:r>
              <a:rPr lang="en-US" sz="4000"/>
              <a:t>Final 12 minutes will be</a:t>
            </a:r>
            <a:br>
              <a:rPr lang="en-US" sz="4000"/>
            </a:br>
            <a:r>
              <a:rPr lang="en-US" sz="4000"/>
              <a:t>for you to do your Group’s Debrief.</a:t>
            </a:r>
          </a:p>
        </p:txBody>
      </p:sp>
      <p:sp>
        <p:nvSpPr>
          <p:cNvPr id="142342" name="Rectangle 6"/>
          <p:cNvSpPr>
            <a:spLocks noChangeArrowheads="1"/>
          </p:cNvSpPr>
          <p:nvPr/>
        </p:nvSpPr>
        <p:spPr bwMode="auto">
          <a:xfrm>
            <a:off x="6400800" y="5791200"/>
            <a:ext cx="1905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343" name="Rectangle 7"/>
          <p:cNvSpPr>
            <a:spLocks noChangeArrowheads="1"/>
          </p:cNvSpPr>
          <p:nvPr/>
        </p:nvSpPr>
        <p:spPr bwMode="auto">
          <a:xfrm>
            <a:off x="6553200" y="2971800"/>
            <a:ext cx="2133600" cy="3429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344" name="Rectangle 8"/>
          <p:cNvSpPr>
            <a:spLocks noChangeArrowheads="1"/>
          </p:cNvSpPr>
          <p:nvPr/>
        </p:nvSpPr>
        <p:spPr bwMode="auto">
          <a:xfrm>
            <a:off x="3657600" y="5791200"/>
            <a:ext cx="1905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42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 descr="be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086100"/>
            <a:ext cx="41148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5411" name="Rectangle 3"/>
          <p:cNvSpPr>
            <a:spLocks noGrp="1" noChangeArrowheads="1"/>
          </p:cNvSpPr>
          <p:nvPr>
            <p:ph type="title"/>
          </p:nvPr>
        </p:nvSpPr>
        <p:spPr>
          <a:xfrm>
            <a:off x="304800" y="685800"/>
            <a:ext cx="8305800" cy="3048000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Please, do your debrief.</a:t>
            </a:r>
            <a:br>
              <a:rPr lang="en-US" sz="4000" dirty="0"/>
            </a:br>
            <a:r>
              <a:rPr lang="en-US" sz="4000" dirty="0"/>
              <a:t>Submit in this order:</a:t>
            </a:r>
            <a:br>
              <a:rPr lang="en-US" sz="4000" dirty="0"/>
            </a:br>
            <a:r>
              <a:rPr lang="en-US" sz="4000" dirty="0"/>
              <a:t>	1. Debrief paper: Side One</a:t>
            </a:r>
            <a:br>
              <a:rPr lang="en-US" sz="4000" dirty="0"/>
            </a:br>
            <a:r>
              <a:rPr lang="en-US" sz="4000" dirty="0"/>
              <a:t>	2. Socratic Seminar </a:t>
            </a:r>
            <a:r>
              <a:rPr lang="en-US" sz="4000" dirty="0" smtClean="0"/>
              <a:t>2 Handout</a:t>
            </a:r>
            <a:endParaRPr lang="en-US" sz="4000" dirty="0"/>
          </a:p>
        </p:txBody>
      </p:sp>
      <p:sp>
        <p:nvSpPr>
          <p:cNvPr id="145412" name="Rectangle 4"/>
          <p:cNvSpPr>
            <a:spLocks noChangeArrowheads="1"/>
          </p:cNvSpPr>
          <p:nvPr/>
        </p:nvSpPr>
        <p:spPr bwMode="auto">
          <a:xfrm>
            <a:off x="6400800" y="5791200"/>
            <a:ext cx="1905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5413" name="Rectangle 5"/>
          <p:cNvSpPr>
            <a:spLocks noChangeArrowheads="1"/>
          </p:cNvSpPr>
          <p:nvPr/>
        </p:nvSpPr>
        <p:spPr bwMode="auto">
          <a:xfrm>
            <a:off x="5562600" y="4114800"/>
            <a:ext cx="2133600" cy="228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5414" name="Rectangle 6"/>
          <p:cNvSpPr>
            <a:spLocks noChangeArrowheads="1"/>
          </p:cNvSpPr>
          <p:nvPr/>
        </p:nvSpPr>
        <p:spPr bwMode="auto">
          <a:xfrm>
            <a:off x="3352800" y="6096000"/>
            <a:ext cx="1905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85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0998" name="Group 54"/>
          <p:cNvGraphicFramePr>
            <a:graphicFrameLocks noGrp="1"/>
          </p:cNvGraphicFramePr>
          <p:nvPr/>
        </p:nvGraphicFramePr>
        <p:xfrm>
          <a:off x="457200" y="685800"/>
          <a:ext cx="8458200" cy="6175376"/>
        </p:xfrm>
        <a:graphic>
          <a:graphicData uri="http://schemas.openxmlformats.org/drawingml/2006/table">
            <a:tbl>
              <a:tblPr/>
              <a:tblGrid>
                <a:gridCol w="838200"/>
                <a:gridCol w="1600200"/>
                <a:gridCol w="2362200"/>
                <a:gridCol w="2481263"/>
                <a:gridCol w="1176337"/>
              </a:tblGrid>
              <a:tr h="228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Names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Student arrived with a ‘stamped’ paperwork.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Student helped with discussion &amp; it was apparent they were up to date on their reading.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Student was commendable on their behavior, and was truly on task the entire time.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Today’s score: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9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20     /          15         /     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     /          10         /     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     /          10         /     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6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20     /          15         /     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     /          10         /     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     /          10         /     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7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20     /          15         /     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     /          10         /     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     /          10         /     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7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20     /          15         /     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     /          10         /     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     /          10         /     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7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20     /          15         /     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     /          10         /     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     /          10         /     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5518" name="Rectangle 55"/>
          <p:cNvSpPr>
            <a:spLocks noChangeArrowheads="1"/>
          </p:cNvSpPr>
          <p:nvPr/>
        </p:nvSpPr>
        <p:spPr bwMode="auto">
          <a:xfrm>
            <a:off x="2743200" y="3276600"/>
            <a:ext cx="3505200" cy="2438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5519" name="WordArt 56"/>
          <p:cNvSpPr>
            <a:spLocks noChangeArrowheads="1" noChangeShapeType="1" noTextEdit="1"/>
          </p:cNvSpPr>
          <p:nvPr/>
        </p:nvSpPr>
        <p:spPr bwMode="auto">
          <a:xfrm>
            <a:off x="3124200" y="4114800"/>
            <a:ext cx="28956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 Black"/>
              </a:rPr>
              <a:t>The Debrief</a:t>
            </a:r>
          </a:p>
        </p:txBody>
      </p:sp>
    </p:spTree>
    <p:extLst>
      <p:ext uri="{BB962C8B-B14F-4D97-AF65-F5344CB8AC3E}">
        <p14:creationId xmlns:p14="http://schemas.microsoft.com/office/powerpoint/2010/main" val="234589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0998" name="Group 54"/>
          <p:cNvGraphicFramePr>
            <a:graphicFrameLocks noGrp="1"/>
          </p:cNvGraphicFramePr>
          <p:nvPr/>
        </p:nvGraphicFramePr>
        <p:xfrm>
          <a:off x="457200" y="685800"/>
          <a:ext cx="8458200" cy="6175376"/>
        </p:xfrm>
        <a:graphic>
          <a:graphicData uri="http://schemas.openxmlformats.org/drawingml/2006/table">
            <a:tbl>
              <a:tblPr/>
              <a:tblGrid>
                <a:gridCol w="838200"/>
                <a:gridCol w="1600200"/>
                <a:gridCol w="2362200"/>
                <a:gridCol w="2481263"/>
                <a:gridCol w="1176337"/>
              </a:tblGrid>
              <a:tr h="228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Names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Student arrived with a ‘stamped’ paperwork.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Student helped with discussion &amp; it was apparent they were up to date on their reading.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Student was commendable on their behavior, and was truly on task the entire time.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Today’s score: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9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20     /          15         /     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     /          10         /     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     /          10         /     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6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20     /          15         /     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     /          10         /     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     /          10         /     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7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20     /          15         /     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     /          10         /     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     /          10         /     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7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20     /          15         /     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     /          10         /     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     /          10         /     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7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20     /          15         /     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     /          10         /     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YES  /    Somewhat  /  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     /          10         /     0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351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smtClean="0"/>
              <a:t>BACKSIDE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sz="2400" dirty="0" smtClean="0"/>
              <a:t>What are the essential </a:t>
            </a:r>
            <a:r>
              <a:rPr lang="en-US" sz="2400" b="1" u="sng" dirty="0" smtClean="0">
                <a:solidFill>
                  <a:srgbClr val="CC3300"/>
                </a:solidFill>
              </a:rPr>
              <a:t>guiding questions</a:t>
            </a:r>
            <a:r>
              <a:rPr lang="en-US" sz="2400" dirty="0" smtClean="0"/>
              <a:t> that drove today’s discussion? ______________________________________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sz="2400" dirty="0" smtClean="0"/>
              <a:t>What were the most </a:t>
            </a:r>
            <a:r>
              <a:rPr lang="en-US" sz="2400" b="1" u="sng" dirty="0" smtClean="0">
                <a:solidFill>
                  <a:srgbClr val="CC3300"/>
                </a:solidFill>
              </a:rPr>
              <a:t>important ideas expressed</a:t>
            </a:r>
            <a:r>
              <a:rPr lang="en-US" sz="2400" dirty="0" smtClean="0"/>
              <a:t> during the conversation? ____________________________________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sz="2400" dirty="0" smtClean="0"/>
              <a:t>At what point did the </a:t>
            </a:r>
            <a:r>
              <a:rPr lang="en-US" sz="2400" b="1" u="sng" dirty="0" smtClean="0">
                <a:solidFill>
                  <a:srgbClr val="CC3300"/>
                </a:solidFill>
              </a:rPr>
              <a:t>conversation dive into a deeper</a:t>
            </a:r>
            <a:r>
              <a:rPr lang="en-US" sz="2400" dirty="0" smtClean="0"/>
              <a:t> </a:t>
            </a:r>
            <a:r>
              <a:rPr lang="en-US" sz="2400" b="1" u="sng" dirty="0" smtClean="0">
                <a:solidFill>
                  <a:srgbClr val="CC3300"/>
                </a:solidFill>
              </a:rPr>
              <a:t>level</a:t>
            </a:r>
            <a:r>
              <a:rPr lang="en-US" sz="2400" dirty="0" smtClean="0"/>
              <a:t>? What particular response or question created that change? _________________________________________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sz="2400" dirty="0" smtClean="0"/>
              <a:t>What were your </a:t>
            </a:r>
            <a:r>
              <a:rPr lang="en-US" sz="2400" b="1" u="sng" dirty="0" smtClean="0">
                <a:solidFill>
                  <a:srgbClr val="CC3300"/>
                </a:solidFill>
              </a:rPr>
              <a:t>overall impressions</a:t>
            </a:r>
            <a:r>
              <a:rPr lang="en-US" sz="2400" dirty="0" smtClean="0"/>
              <a:t> of the seminar discussion? ______________________________________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sz="2400" b="1" u="sng" dirty="0" smtClean="0">
                <a:solidFill>
                  <a:srgbClr val="CC3300"/>
                </a:solidFill>
              </a:rPr>
              <a:t>What went well</a:t>
            </a:r>
            <a:r>
              <a:rPr lang="en-US" sz="2400" dirty="0" smtClean="0"/>
              <a:t> during this seminar discussion?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sz="2400" dirty="0" smtClean="0"/>
              <a:t>What needs to be </a:t>
            </a:r>
            <a:r>
              <a:rPr lang="en-US" sz="2400" b="1" u="sng" dirty="0" smtClean="0">
                <a:solidFill>
                  <a:srgbClr val="CC3300"/>
                </a:solidFill>
              </a:rPr>
              <a:t>improved</a:t>
            </a:r>
            <a:r>
              <a:rPr lang="en-US" sz="2400" dirty="0" smtClean="0"/>
              <a:t>? ________________________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sz="2400" dirty="0" smtClean="0"/>
              <a:t>On a 1 – 10 scale, how would you rank today’s Socratic Seminar?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400" dirty="0" smtClean="0"/>
              <a:t>	</a:t>
            </a:r>
            <a:r>
              <a:rPr lang="en-US" sz="2400" b="1" dirty="0" smtClean="0">
                <a:solidFill>
                  <a:srgbClr val="CC3300"/>
                </a:solidFill>
              </a:rPr>
              <a:t>1  -  2  -  3  -  4  -  5  -  6   -  7  -  8  -  9  -  10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400" dirty="0" smtClean="0"/>
              <a:t>8.	Before your next seminar, how many pages/chapters does your group need to have read?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400" dirty="0" smtClean="0"/>
              <a:t>	__________  Pages        or     ________ chapters</a:t>
            </a:r>
          </a:p>
        </p:txBody>
      </p:sp>
    </p:spTree>
    <p:extLst>
      <p:ext uri="{BB962C8B-B14F-4D97-AF65-F5344CB8AC3E}">
        <p14:creationId xmlns:p14="http://schemas.microsoft.com/office/powerpoint/2010/main" val="254876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1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1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1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1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1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19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19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5"/>
          <p:cNvSpPr>
            <a:spLocks noChangeArrowheads="1"/>
          </p:cNvSpPr>
          <p:nvPr/>
        </p:nvSpPr>
        <p:spPr bwMode="auto">
          <a:xfrm>
            <a:off x="3505200" y="4191000"/>
            <a:ext cx="3886200" cy="228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7524" name="WordArt 6"/>
          <p:cNvSpPr>
            <a:spLocks noChangeArrowheads="1" noChangeShapeType="1" noTextEdit="1"/>
          </p:cNvSpPr>
          <p:nvPr/>
        </p:nvSpPr>
        <p:spPr bwMode="auto">
          <a:xfrm>
            <a:off x="3810000" y="4419600"/>
            <a:ext cx="32004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Show your</a:t>
            </a:r>
          </a:p>
          <a:p>
            <a:pPr algn="ctr"/>
            <a:r>
              <a:rPr lang="en-US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smarts!</a:t>
            </a:r>
          </a:p>
          <a:p>
            <a:pPr algn="ctr"/>
            <a:r>
              <a:rPr lang="en-US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Begin!</a:t>
            </a:r>
          </a:p>
        </p:txBody>
      </p:sp>
    </p:spTree>
    <p:extLst>
      <p:ext uri="{BB962C8B-B14F-4D97-AF65-F5344CB8AC3E}">
        <p14:creationId xmlns:p14="http://schemas.microsoft.com/office/powerpoint/2010/main" val="275757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349530"/>
              </p:ext>
            </p:extLst>
          </p:nvPr>
        </p:nvGraphicFramePr>
        <p:xfrm>
          <a:off x="381000" y="381000"/>
          <a:ext cx="8458200" cy="6123049"/>
        </p:xfrm>
        <a:graphic>
          <a:graphicData uri="http://schemas.openxmlformats.org/drawingml/2006/table">
            <a:tbl>
              <a:tblPr/>
              <a:tblGrid>
                <a:gridCol w="4343400"/>
                <a:gridCol w="4114800"/>
              </a:tblGrid>
              <a:tr h="34289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1200" b="1" u="sng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1200" b="1" u="sng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372360" algn="l"/>
                        </a:tabLst>
                        <a:defRPr/>
                      </a:pPr>
                      <a:r>
                        <a:rPr lang="en-US" sz="2400" b="0" u="sng" dirty="0" smtClean="0">
                          <a:latin typeface="Times New Roman"/>
                          <a:ea typeface="Calibri"/>
                          <a:cs typeface="Times New Roman"/>
                        </a:rPr>
                        <a:t>DENOTATIVE</a:t>
                      </a:r>
                      <a:r>
                        <a:rPr lang="en-US" sz="2400" b="0" u="sng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0" u="sng" dirty="0" smtClean="0">
                          <a:latin typeface="Times New Roman"/>
                          <a:ea typeface="Calibri"/>
                          <a:cs typeface="Times New Roman"/>
                        </a:rPr>
                        <a:t>DEFINTION </a:t>
                      </a:r>
                      <a:r>
                        <a:rPr lang="en-US" sz="2400" b="0" dirty="0" smtClean="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r>
                        <a:rPr lang="en-US" sz="2400" b="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33638" marR="33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500" u="sng" dirty="0">
                          <a:latin typeface="Times New Roman"/>
                          <a:ea typeface="Calibri"/>
                          <a:cs typeface="Times New Roman"/>
                        </a:rPr>
                        <a:t>SYNONYM</a:t>
                      </a:r>
                      <a:r>
                        <a:rPr lang="en-US" sz="2500" u="sng" dirty="0" smtClean="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2500" u="sng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500" u="sng" dirty="0" smtClean="0">
                          <a:latin typeface="Times New Roman"/>
                          <a:ea typeface="Calibri"/>
                          <a:cs typeface="Times New Roman"/>
                        </a:rPr>
                        <a:t>ANTONYM: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2500" u="none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1400" b="0" i="0" u="none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638" marR="33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940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400" dirty="0" smtClean="0">
                          <a:latin typeface="Times New Roman"/>
                          <a:ea typeface="Calibri"/>
                          <a:cs typeface="Times New Roman"/>
                        </a:rPr>
                        <a:t>MINDSKETCH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2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38" marR="33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CONTEXTUAL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SENTENCE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400" dirty="0" smtClean="0">
                          <a:latin typeface="Times New Roman"/>
                          <a:ea typeface="Calibri"/>
                          <a:cs typeface="Times New Roman"/>
                        </a:rPr>
                        <a:t>John,</a:t>
                      </a:r>
                      <a:r>
                        <a:rPr lang="en-US" sz="2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you seem like an astute man. Maybe you can 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help explain something to me. </a:t>
                      </a:r>
                      <a:endParaRPr lang="en-US" sz="2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638" marR="33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6269" name="AutoShape 2"/>
          <p:cNvSpPr>
            <a:spLocks noChangeArrowheads="1"/>
          </p:cNvSpPr>
          <p:nvPr/>
        </p:nvSpPr>
        <p:spPr bwMode="auto">
          <a:xfrm>
            <a:off x="2819400" y="1905000"/>
            <a:ext cx="3886200" cy="3429000"/>
          </a:xfrm>
          <a:prstGeom prst="sun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98208" y="2819400"/>
            <a:ext cx="240129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astute</a:t>
            </a:r>
            <a:endParaRPr lang="en-US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98208" y="3742730"/>
            <a:ext cx="2008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adjective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2693308" y="4953000"/>
            <a:ext cx="2209800" cy="1447800"/>
          </a:xfrm>
          <a:prstGeom prst="wedgeRoundRectCallout">
            <a:avLst>
              <a:gd name="adj1" fmla="val 85881"/>
              <a:gd name="adj2" fmla="val -354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  <a:latin typeface="Albertus" pitchFamily="18" charset="0"/>
              </a:rPr>
              <a:t>Absent: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  <a:latin typeface="Albertus" pitchFamily="18" charset="0"/>
              </a:rPr>
              <a:t>Fill in the rest. Use a dictionary to look up the meaning.</a:t>
            </a:r>
            <a:endParaRPr lang="en-US" dirty="0">
              <a:solidFill>
                <a:schemeClr val="tx1"/>
              </a:solidFill>
              <a:latin typeface="Albertus" pitchFamily="18" charset="0"/>
            </a:endParaRPr>
          </a:p>
        </p:txBody>
      </p:sp>
      <p:sp>
        <p:nvSpPr>
          <p:cNvPr id="2" name="Isosceles Triangle 1"/>
          <p:cNvSpPr/>
          <p:nvPr/>
        </p:nvSpPr>
        <p:spPr>
          <a:xfrm>
            <a:off x="3798208" y="4204395"/>
            <a:ext cx="316592" cy="748605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10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09600"/>
            <a:ext cx="8686800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94837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989321"/>
              </p:ext>
            </p:extLst>
          </p:nvPr>
        </p:nvGraphicFramePr>
        <p:xfrm>
          <a:off x="381000" y="381000"/>
          <a:ext cx="8458200" cy="6123049"/>
        </p:xfrm>
        <a:graphic>
          <a:graphicData uri="http://schemas.openxmlformats.org/drawingml/2006/table">
            <a:tbl>
              <a:tblPr/>
              <a:tblGrid>
                <a:gridCol w="4343400"/>
                <a:gridCol w="4114800"/>
              </a:tblGrid>
              <a:tr h="34289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1200" b="1" u="sng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1200" b="1" u="sng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372360" algn="l"/>
                        </a:tabLst>
                        <a:defRPr/>
                      </a:pPr>
                      <a:r>
                        <a:rPr lang="en-US" sz="2400" b="0" u="sng" dirty="0" smtClean="0">
                          <a:latin typeface="Times New Roman"/>
                          <a:ea typeface="Calibri"/>
                          <a:cs typeface="Times New Roman"/>
                        </a:rPr>
                        <a:t>DENOTATIVE</a:t>
                      </a:r>
                      <a:r>
                        <a:rPr lang="en-US" sz="2400" b="0" u="sng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0" u="sng" dirty="0" smtClean="0">
                          <a:latin typeface="Times New Roman"/>
                          <a:ea typeface="Calibri"/>
                          <a:cs typeface="Times New Roman"/>
                        </a:rPr>
                        <a:t>DEFINTION </a:t>
                      </a:r>
                      <a:r>
                        <a:rPr lang="en-US" sz="2400" b="0" dirty="0" smtClean="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r>
                        <a:rPr lang="en-US" sz="2400" b="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33638" marR="33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500" u="sng" dirty="0">
                          <a:latin typeface="Times New Roman"/>
                          <a:ea typeface="Calibri"/>
                          <a:cs typeface="Times New Roman"/>
                        </a:rPr>
                        <a:t>SYNONYM</a:t>
                      </a:r>
                      <a:r>
                        <a:rPr lang="en-US" sz="2500" u="sng" dirty="0" smtClean="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2500" u="sng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500" u="sng" dirty="0" smtClean="0">
                          <a:latin typeface="Times New Roman"/>
                          <a:ea typeface="Calibri"/>
                          <a:cs typeface="Times New Roman"/>
                        </a:rPr>
                        <a:t>ANTONYM: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2500" u="none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1400" b="0" i="0" u="none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638" marR="33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940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400" dirty="0" smtClean="0">
                          <a:latin typeface="Times New Roman"/>
                          <a:ea typeface="Calibri"/>
                          <a:cs typeface="Times New Roman"/>
                        </a:rPr>
                        <a:t>MINDSKETCH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2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38" marR="33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CONTEXTUAL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SENTENCE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400" dirty="0" smtClean="0">
                          <a:latin typeface="Times New Roman"/>
                          <a:ea typeface="Calibri"/>
                          <a:cs typeface="Times New Roman"/>
                        </a:rPr>
                        <a:t>John,</a:t>
                      </a:r>
                      <a:r>
                        <a:rPr lang="en-US" sz="2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you seem like an astute man. Maybe you can 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help explain something to me. </a:t>
                      </a:r>
                      <a:endParaRPr lang="en-US" sz="2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638" marR="33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6269" name="AutoShape 2"/>
          <p:cNvSpPr>
            <a:spLocks noChangeArrowheads="1"/>
          </p:cNvSpPr>
          <p:nvPr/>
        </p:nvSpPr>
        <p:spPr bwMode="auto">
          <a:xfrm>
            <a:off x="2819400" y="1905000"/>
            <a:ext cx="3886200" cy="3429000"/>
          </a:xfrm>
          <a:prstGeom prst="sun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98208" y="2819400"/>
            <a:ext cx="240129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astute</a:t>
            </a:r>
            <a:endParaRPr lang="en-US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98208" y="3742730"/>
            <a:ext cx="2008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adjective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2693308" y="4953000"/>
            <a:ext cx="2209800" cy="1447800"/>
          </a:xfrm>
          <a:prstGeom prst="wedgeRoundRectCallout">
            <a:avLst>
              <a:gd name="adj1" fmla="val 85881"/>
              <a:gd name="adj2" fmla="val -354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tx1"/>
                </a:solidFill>
                <a:latin typeface="Albertus" pitchFamily="18" charset="0"/>
              </a:rPr>
              <a:t>Copy me, please </a:t>
            </a:r>
            <a:r>
              <a:rPr lang="en-US" sz="3600" dirty="0">
                <a:solidFill>
                  <a:schemeClr val="tx1"/>
                </a:solidFill>
                <a:latin typeface="Albertus" pitchFamily="18" charset="0"/>
              </a:rPr>
              <a:t>!!!!</a:t>
            </a:r>
          </a:p>
        </p:txBody>
      </p:sp>
      <p:sp>
        <p:nvSpPr>
          <p:cNvPr id="2" name="Isosceles Triangle 1"/>
          <p:cNvSpPr/>
          <p:nvPr/>
        </p:nvSpPr>
        <p:spPr>
          <a:xfrm>
            <a:off x="3798208" y="4204395"/>
            <a:ext cx="316592" cy="748605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10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687720"/>
              </p:ext>
            </p:extLst>
          </p:nvPr>
        </p:nvGraphicFramePr>
        <p:xfrm>
          <a:off x="381000" y="381000"/>
          <a:ext cx="8458200" cy="6123049"/>
        </p:xfrm>
        <a:graphic>
          <a:graphicData uri="http://schemas.openxmlformats.org/drawingml/2006/table">
            <a:tbl>
              <a:tblPr/>
              <a:tblGrid>
                <a:gridCol w="4343400"/>
                <a:gridCol w="4114800"/>
              </a:tblGrid>
              <a:tr h="34289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1200" b="1" u="sng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1200" b="1" u="sng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372360" algn="l"/>
                        </a:tabLst>
                        <a:defRPr/>
                      </a:pPr>
                      <a:r>
                        <a:rPr lang="en-US" sz="2400" b="0" u="sng" dirty="0" smtClean="0">
                          <a:latin typeface="Times New Roman"/>
                          <a:ea typeface="Calibri"/>
                          <a:cs typeface="Times New Roman"/>
                        </a:rPr>
                        <a:t>DENOTATIVE</a:t>
                      </a:r>
                      <a:r>
                        <a:rPr lang="en-US" sz="2400" b="0" u="sng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0" u="sng" dirty="0" smtClean="0">
                          <a:latin typeface="Times New Roman"/>
                          <a:ea typeface="Calibri"/>
                          <a:cs typeface="Times New Roman"/>
                        </a:rPr>
                        <a:t>DEFINTION </a:t>
                      </a:r>
                      <a:r>
                        <a:rPr lang="en-US" sz="2400" b="0" dirty="0" smtClean="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r>
                        <a:rPr lang="en-US" sz="2400" b="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372360" algn="l"/>
                        </a:tabLst>
                        <a:defRPr/>
                      </a:pPr>
                      <a:r>
                        <a:rPr lang="en-US" sz="2400" b="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Of strong judgment</a:t>
                      </a:r>
                    </a:p>
                  </a:txBody>
                  <a:tcPr marL="33638" marR="33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500" u="sng" dirty="0">
                          <a:latin typeface="Times New Roman"/>
                          <a:ea typeface="Calibri"/>
                          <a:cs typeface="Times New Roman"/>
                        </a:rPr>
                        <a:t>SYNONYM</a:t>
                      </a:r>
                      <a:r>
                        <a:rPr lang="en-US" sz="2500" u="sng" dirty="0" smtClean="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500" u="none" dirty="0" smtClean="0">
                          <a:latin typeface="Times New Roman"/>
                          <a:ea typeface="Calibri"/>
                          <a:cs typeface="Times New Roman"/>
                        </a:rPr>
                        <a:t>smart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500" u="sng" dirty="0" smtClean="0">
                          <a:latin typeface="Times New Roman"/>
                          <a:ea typeface="Calibri"/>
                          <a:cs typeface="Times New Roman"/>
                        </a:rPr>
                        <a:t>ANTONYM: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500" u="none" dirty="0" smtClean="0">
                          <a:latin typeface="Times New Roman"/>
                          <a:ea typeface="Calibri"/>
                          <a:cs typeface="Times New Roman"/>
                        </a:rPr>
                        <a:t>stupid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1400" b="0" i="0" u="none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638" marR="33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940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400" dirty="0" smtClean="0">
                          <a:latin typeface="Times New Roman"/>
                          <a:ea typeface="Calibri"/>
                          <a:cs typeface="Times New Roman"/>
                        </a:rPr>
                        <a:t>MINDSKETCH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2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38" marR="33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CONTEXTUAL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SENTENCE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John,</a:t>
                      </a:r>
                      <a:r>
                        <a:rPr lang="en-US" sz="1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you seem like an astute man. Maybe you can 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1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help explain something to me. </a:t>
                      </a:r>
                      <a:endParaRPr lang="en-US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638" marR="33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6269" name="AutoShape 2"/>
          <p:cNvSpPr>
            <a:spLocks noChangeArrowheads="1"/>
          </p:cNvSpPr>
          <p:nvPr/>
        </p:nvSpPr>
        <p:spPr bwMode="auto">
          <a:xfrm>
            <a:off x="2819400" y="1905000"/>
            <a:ext cx="3886200" cy="3429000"/>
          </a:xfrm>
          <a:prstGeom prst="sun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98208" y="2819400"/>
            <a:ext cx="240129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astute</a:t>
            </a:r>
            <a:endParaRPr lang="en-US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91000" y="39624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adjective </a:t>
            </a:r>
            <a:endParaRPr lang="en-US" dirty="0"/>
          </a:p>
        </p:txBody>
      </p:sp>
      <p:sp>
        <p:nvSpPr>
          <p:cNvPr id="10" name="Rectangular Callout 9"/>
          <p:cNvSpPr/>
          <p:nvPr/>
        </p:nvSpPr>
        <p:spPr>
          <a:xfrm>
            <a:off x="5012712" y="685800"/>
            <a:ext cx="1447800" cy="1371600"/>
          </a:xfrm>
          <a:prstGeom prst="wedgeRectCallout">
            <a:avLst>
              <a:gd name="adj1" fmla="val -97388"/>
              <a:gd name="adj2" fmla="val -2436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Copy the definition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73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7455644"/>
              </p:ext>
            </p:extLst>
          </p:nvPr>
        </p:nvGraphicFramePr>
        <p:xfrm>
          <a:off x="381000" y="381000"/>
          <a:ext cx="8458200" cy="6123049"/>
        </p:xfrm>
        <a:graphic>
          <a:graphicData uri="http://schemas.openxmlformats.org/drawingml/2006/table">
            <a:tbl>
              <a:tblPr/>
              <a:tblGrid>
                <a:gridCol w="4343400"/>
                <a:gridCol w="4114800"/>
              </a:tblGrid>
              <a:tr h="34289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1200" b="1" u="sng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1200" b="1" u="sng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372360" algn="l"/>
                        </a:tabLst>
                        <a:defRPr/>
                      </a:pPr>
                      <a:r>
                        <a:rPr lang="en-US" sz="2400" b="0" u="sng" dirty="0" smtClean="0">
                          <a:latin typeface="Times New Roman"/>
                          <a:ea typeface="Calibri"/>
                          <a:cs typeface="Times New Roman"/>
                        </a:rPr>
                        <a:t>DENOTATIVE</a:t>
                      </a:r>
                      <a:r>
                        <a:rPr lang="en-US" sz="2400" b="0" u="sng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0" u="sng" dirty="0" smtClean="0">
                          <a:latin typeface="Times New Roman"/>
                          <a:ea typeface="Calibri"/>
                          <a:cs typeface="Times New Roman"/>
                        </a:rPr>
                        <a:t>DEFINTION </a:t>
                      </a:r>
                      <a:r>
                        <a:rPr lang="en-US" sz="2400" b="0" dirty="0" smtClean="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r>
                        <a:rPr lang="en-US" sz="2400" b="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372360" algn="l"/>
                        </a:tabLst>
                        <a:defRPr/>
                      </a:pPr>
                      <a:r>
                        <a:rPr lang="en-US" sz="2400" b="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Of strong judgment</a:t>
                      </a:r>
                    </a:p>
                  </a:txBody>
                  <a:tcPr marL="33638" marR="33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500" u="sng" dirty="0">
                          <a:latin typeface="Times New Roman"/>
                          <a:ea typeface="Calibri"/>
                          <a:cs typeface="Times New Roman"/>
                        </a:rPr>
                        <a:t>SYNONYM</a:t>
                      </a:r>
                      <a:r>
                        <a:rPr lang="en-US" sz="2500" u="sng" dirty="0" smtClean="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500" u="none" dirty="0" smtClean="0">
                          <a:latin typeface="Times New Roman"/>
                          <a:ea typeface="Calibri"/>
                          <a:cs typeface="Times New Roman"/>
                        </a:rPr>
                        <a:t>smart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500" u="sng" dirty="0" smtClean="0">
                          <a:latin typeface="Times New Roman"/>
                          <a:ea typeface="Calibri"/>
                          <a:cs typeface="Times New Roman"/>
                        </a:rPr>
                        <a:t>ANTONYM: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500" u="none" dirty="0" smtClean="0">
                          <a:latin typeface="Times New Roman"/>
                          <a:ea typeface="Calibri"/>
                          <a:cs typeface="Times New Roman"/>
                        </a:rPr>
                        <a:t>stupid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1400" b="0" i="0" u="none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638" marR="33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6940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400" dirty="0" smtClean="0">
                          <a:latin typeface="Times New Roman"/>
                          <a:ea typeface="Calibri"/>
                          <a:cs typeface="Times New Roman"/>
                        </a:rPr>
                        <a:t>MINDSKETCH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2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38" marR="33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CONTEXTUAL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SENTENCE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John,</a:t>
                      </a:r>
                      <a:r>
                        <a:rPr lang="en-US" sz="1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you seem like an astute man. Maybe you can 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1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help explain something to me. </a:t>
                      </a:r>
                      <a:endParaRPr lang="en-US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638" marR="33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6269" name="AutoShape 2"/>
          <p:cNvSpPr>
            <a:spLocks noChangeArrowheads="1"/>
          </p:cNvSpPr>
          <p:nvPr/>
        </p:nvSpPr>
        <p:spPr bwMode="auto">
          <a:xfrm>
            <a:off x="2819400" y="1905000"/>
            <a:ext cx="3886200" cy="3429000"/>
          </a:xfrm>
          <a:prstGeom prst="sun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98208" y="2819400"/>
            <a:ext cx="240129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astute</a:t>
            </a:r>
            <a:endParaRPr lang="en-US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91000" y="39624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adjective </a:t>
            </a:r>
            <a:endParaRPr lang="en-US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4343400" y="665018"/>
            <a:ext cx="1828800" cy="1219200"/>
          </a:xfrm>
          <a:prstGeom prst="wedgeRoundRectCallout">
            <a:avLst>
              <a:gd name="adj1" fmla="val 91437"/>
              <a:gd name="adj2" fmla="val 415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Albertus" pitchFamily="18" charset="0"/>
              </a:rPr>
              <a:t>Come up with </a:t>
            </a:r>
            <a:r>
              <a:rPr lang="en-US" sz="2400" dirty="0" smtClean="0">
                <a:solidFill>
                  <a:schemeClr val="tx1"/>
                </a:solidFill>
                <a:latin typeface="Albertus" pitchFamily="18" charset="0"/>
              </a:rPr>
              <a:t>1 </a:t>
            </a:r>
            <a:r>
              <a:rPr lang="en-US" sz="2400" dirty="0">
                <a:solidFill>
                  <a:schemeClr val="tx1"/>
                </a:solidFill>
                <a:latin typeface="Albertus" pitchFamily="18" charset="0"/>
              </a:rPr>
              <a:t>more! </a:t>
            </a:r>
          </a:p>
        </p:txBody>
      </p:sp>
    </p:spTree>
    <p:extLst>
      <p:ext uri="{BB962C8B-B14F-4D97-AF65-F5344CB8AC3E}">
        <p14:creationId xmlns:p14="http://schemas.microsoft.com/office/powerpoint/2010/main" val="73651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7495548"/>
              </p:ext>
            </p:extLst>
          </p:nvPr>
        </p:nvGraphicFramePr>
        <p:xfrm>
          <a:off x="381000" y="381000"/>
          <a:ext cx="8458200" cy="6123049"/>
        </p:xfrm>
        <a:graphic>
          <a:graphicData uri="http://schemas.openxmlformats.org/drawingml/2006/table">
            <a:tbl>
              <a:tblPr/>
              <a:tblGrid>
                <a:gridCol w="4343400"/>
                <a:gridCol w="4114800"/>
              </a:tblGrid>
              <a:tr h="34289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1200" b="1" u="sng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1200" b="1" u="sng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372360" algn="l"/>
                        </a:tabLst>
                        <a:defRPr/>
                      </a:pPr>
                      <a:r>
                        <a:rPr lang="en-US" sz="2400" b="0" u="sng" dirty="0" smtClean="0">
                          <a:latin typeface="Times New Roman"/>
                          <a:ea typeface="Calibri"/>
                          <a:cs typeface="Times New Roman"/>
                        </a:rPr>
                        <a:t>DENOTATIVE</a:t>
                      </a:r>
                      <a:r>
                        <a:rPr lang="en-US" sz="2400" b="0" u="sng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0" u="sng" dirty="0" smtClean="0">
                          <a:latin typeface="Times New Roman"/>
                          <a:ea typeface="Calibri"/>
                          <a:cs typeface="Times New Roman"/>
                        </a:rPr>
                        <a:t>DEFINTION </a:t>
                      </a:r>
                      <a:r>
                        <a:rPr lang="en-US" sz="2400" b="0" dirty="0" smtClean="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r>
                        <a:rPr lang="en-US" sz="2400" b="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2372360" algn="l"/>
                        </a:tabLst>
                        <a:defRPr/>
                      </a:pPr>
                      <a:r>
                        <a:rPr lang="en-US" sz="2400" b="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Of strong judgment</a:t>
                      </a:r>
                    </a:p>
                  </a:txBody>
                  <a:tcPr marL="33638" marR="33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500" u="sng" dirty="0">
                          <a:latin typeface="Times New Roman"/>
                          <a:ea typeface="Calibri"/>
                          <a:cs typeface="Times New Roman"/>
                        </a:rPr>
                        <a:t>SYNONYM</a:t>
                      </a:r>
                      <a:r>
                        <a:rPr lang="en-US" sz="2500" u="sng" dirty="0" smtClean="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500" u="none" dirty="0" smtClean="0">
                          <a:latin typeface="Times New Roman"/>
                          <a:ea typeface="Calibri"/>
                          <a:cs typeface="Times New Roman"/>
                        </a:rPr>
                        <a:t>smart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500" u="sng" dirty="0" smtClean="0">
                          <a:latin typeface="Times New Roman"/>
                          <a:ea typeface="Calibri"/>
                          <a:cs typeface="Times New Roman"/>
                        </a:rPr>
                        <a:t>ANTONYM: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500" u="none" dirty="0" smtClean="0">
                          <a:latin typeface="Times New Roman"/>
                          <a:ea typeface="Calibri"/>
                          <a:cs typeface="Times New Roman"/>
                        </a:rPr>
                        <a:t>stupid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1400" b="0" i="0" u="none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638" marR="33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940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2400" dirty="0" smtClean="0">
                          <a:latin typeface="Times New Roman"/>
                          <a:ea typeface="Calibri"/>
                          <a:cs typeface="Times New Roman"/>
                        </a:rPr>
                        <a:t>MINDSKETCH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2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638" marR="33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CONTEXTUAL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SENTENCE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endParaRPr lang="en-US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John,</a:t>
                      </a:r>
                      <a:r>
                        <a:rPr lang="en-US" sz="1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you seem like an astute man. Maybe you can 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2372360" algn="l"/>
                        </a:tabLst>
                      </a:pPr>
                      <a:r>
                        <a:rPr lang="en-US" sz="1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help explain something to me. </a:t>
                      </a:r>
                      <a:endParaRPr lang="en-US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638" marR="336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6269" name="AutoShape 2"/>
          <p:cNvSpPr>
            <a:spLocks noChangeArrowheads="1"/>
          </p:cNvSpPr>
          <p:nvPr/>
        </p:nvSpPr>
        <p:spPr bwMode="auto">
          <a:xfrm>
            <a:off x="2819400" y="1905000"/>
            <a:ext cx="3886200" cy="3429000"/>
          </a:xfrm>
          <a:prstGeom prst="sun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98208" y="2819400"/>
            <a:ext cx="240129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astute</a:t>
            </a:r>
            <a:endParaRPr lang="en-US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91000" y="39624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adjective </a:t>
            </a:r>
            <a:endParaRPr lang="en-US" dirty="0"/>
          </a:p>
        </p:txBody>
      </p:sp>
      <p:sp>
        <p:nvSpPr>
          <p:cNvPr id="10" name="Explosion 2 9"/>
          <p:cNvSpPr/>
          <p:nvPr/>
        </p:nvSpPr>
        <p:spPr>
          <a:xfrm>
            <a:off x="762000" y="4953000"/>
            <a:ext cx="3505200" cy="11430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Draw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16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Jack: I have every faith in your </a:t>
            </a:r>
            <a:r>
              <a:rPr lang="en-US" b="1" u="sng" dirty="0" smtClean="0"/>
              <a:t>reconciliatory</a:t>
            </a:r>
            <a:r>
              <a:rPr lang="en-US" dirty="0" smtClean="0"/>
              <a:t> navigational skills, Master Gibbs… We have a need to travel upriver.</a:t>
            </a:r>
          </a:p>
          <a:p>
            <a:r>
              <a:rPr lang="en-US" dirty="0" smtClean="0"/>
              <a:t>Gibbs: By need, do you mean a </a:t>
            </a:r>
            <a:r>
              <a:rPr lang="en-US" b="1" u="sng" dirty="0" smtClean="0"/>
              <a:t>trifling</a:t>
            </a:r>
            <a:r>
              <a:rPr lang="en-US" dirty="0" smtClean="0"/>
              <a:t> need, </a:t>
            </a:r>
            <a:r>
              <a:rPr lang="en-US" b="1" u="sng" dirty="0" smtClean="0"/>
              <a:t>fleeting</a:t>
            </a:r>
            <a:r>
              <a:rPr lang="en-US" dirty="0" smtClean="0"/>
              <a:t>, as in, say, a passing fancy?</a:t>
            </a:r>
          </a:p>
          <a:p>
            <a:r>
              <a:rPr lang="en-US" dirty="0" smtClean="0"/>
              <a:t>Jack: No, a </a:t>
            </a:r>
            <a:r>
              <a:rPr lang="en-US" b="1" u="sng" dirty="0" smtClean="0"/>
              <a:t>resolute</a:t>
            </a:r>
            <a:r>
              <a:rPr lang="en-US" dirty="0" smtClean="0"/>
              <a:t> and </a:t>
            </a:r>
            <a:r>
              <a:rPr lang="en-US" b="1" u="sng" dirty="0" smtClean="0"/>
              <a:t>unyielding</a:t>
            </a:r>
            <a:r>
              <a:rPr lang="en-US" dirty="0" smtClean="0"/>
              <a:t> need.</a:t>
            </a:r>
          </a:p>
          <a:p>
            <a:r>
              <a:rPr lang="en-US" dirty="0" smtClean="0"/>
              <a:t>Will: … We need to…. Make sail for Port Royale with all </a:t>
            </a:r>
            <a:r>
              <a:rPr lang="en-US" b="1" u="sng" dirty="0" smtClean="0"/>
              <a:t>haste</a:t>
            </a:r>
            <a:r>
              <a:rPr lang="en-US" dirty="0" smtClean="0"/>
              <a:t>.</a:t>
            </a:r>
          </a:p>
          <a:p>
            <a:r>
              <a:rPr lang="en-US" dirty="0" smtClean="0"/>
              <a:t>Jack: William, I shall trade you the compass if you will help me to find this. (Shows a drawing of a key)</a:t>
            </a:r>
          </a:p>
          <a:p>
            <a:r>
              <a:rPr lang="en-US" dirty="0" smtClean="0"/>
              <a:t>Will: You want me to find this?</a:t>
            </a:r>
          </a:p>
          <a:p>
            <a:r>
              <a:rPr lang="en-US" dirty="0" smtClean="0"/>
              <a:t>Jack: No, you want to find this. Because the finding of this finds you </a:t>
            </a:r>
            <a:r>
              <a:rPr lang="en-US" b="1" u="sng" dirty="0" err="1" smtClean="0"/>
              <a:t>incapacitorially</a:t>
            </a:r>
            <a:r>
              <a:rPr lang="en-US" dirty="0" smtClean="0"/>
              <a:t> finding and or locating, in your discovering, the detecting a way to save your dolly bell…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4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Reconciliatory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Trifling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Fleeting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Resolute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Unyielding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Haste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incapacitorially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Making consistent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Unimportant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Disappearing quickly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Determined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Stubborn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Speed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Made up word, meaning, doing so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53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ead man's ches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304800"/>
            <a:ext cx="8153400" cy="6248400"/>
          </a:xfrm>
        </p:spPr>
      </p:pic>
      <p:sp>
        <p:nvSpPr>
          <p:cNvPr id="5" name="Cloud Callout 4"/>
          <p:cNvSpPr/>
          <p:nvPr/>
        </p:nvSpPr>
        <p:spPr>
          <a:xfrm>
            <a:off x="838200" y="1066800"/>
            <a:ext cx="1828800" cy="1524000"/>
          </a:xfrm>
          <a:prstGeom prst="cloudCallout">
            <a:avLst>
              <a:gd name="adj1" fmla="val 64378"/>
              <a:gd name="adj2" fmla="val 5996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Were you right?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87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2" name="Picture 2"/>
          <p:cNvPicPr>
            <a:picLocks noChangeAspect="1" noChangeArrowheads="1"/>
          </p:cNvPicPr>
          <p:nvPr/>
        </p:nvPicPr>
        <p:blipFill>
          <a:blip r:embed="rId2">
            <a:lum brigh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28600"/>
            <a:ext cx="4222750" cy="633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666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3810000" cy="1600200"/>
          </a:xfrm>
          <a:solidFill>
            <a:schemeClr val="folHlink"/>
          </a:solidFill>
        </p:spPr>
        <p:txBody>
          <a:bodyPr/>
          <a:lstStyle/>
          <a:p>
            <a:r>
              <a:rPr lang="en-US" sz="2800">
                <a:solidFill>
                  <a:schemeClr val="bg1"/>
                </a:solidFill>
                <a:latin typeface="Ravie" pitchFamily="82" charset="0"/>
              </a:rPr>
              <a:t>GIIG</a:t>
            </a:r>
            <a:br>
              <a:rPr lang="en-US" sz="2800">
                <a:solidFill>
                  <a:schemeClr val="bg1"/>
                </a:solidFill>
                <a:latin typeface="Ravie" pitchFamily="82" charset="0"/>
              </a:rPr>
            </a:br>
            <a:r>
              <a:rPr lang="en-US" sz="2800">
                <a:solidFill>
                  <a:schemeClr val="bg1"/>
                </a:solidFill>
                <a:latin typeface="Ravie" pitchFamily="82" charset="0"/>
              </a:rPr>
              <a:t>~QW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28601" y="2209800"/>
            <a:ext cx="4343400" cy="4038600"/>
          </a:xfrm>
        </p:spPr>
        <p:txBody>
          <a:bodyPr>
            <a:normAutofit fontScale="32500" lnSpcReduction="20000"/>
          </a:bodyPr>
          <a:lstStyle/>
          <a:p>
            <a:pPr marL="533400" indent="-533400">
              <a:buFontTx/>
              <a:buNone/>
            </a:pPr>
            <a:endParaRPr lang="en-US" dirty="0"/>
          </a:p>
          <a:p>
            <a:pPr>
              <a:buNone/>
            </a:pPr>
            <a:r>
              <a:rPr lang="en-US" sz="6800" dirty="0" smtClean="0"/>
              <a:t>Using the quote to the right, answer the following questions.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6800" b="1" dirty="0" smtClean="0">
                <a:solidFill>
                  <a:srgbClr val="FF0000"/>
                </a:solidFill>
              </a:rPr>
              <a:t>What type of figurative language it is. 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6800" dirty="0" smtClean="0"/>
              <a:t>How </a:t>
            </a:r>
            <a:r>
              <a:rPr lang="en-US" sz="6800" dirty="0"/>
              <a:t>do mistakes give you a window to discovering </a:t>
            </a:r>
            <a:r>
              <a:rPr lang="en-US" sz="6800" dirty="0" smtClean="0"/>
              <a:t>things? Explain. </a:t>
            </a:r>
            <a:r>
              <a:rPr lang="en-US" sz="6800" b="1" dirty="0" smtClean="0"/>
              <a:t>Or, </a:t>
            </a:r>
            <a:r>
              <a:rPr lang="en-US" sz="6800" dirty="0" smtClean="0"/>
              <a:t>have </a:t>
            </a:r>
            <a:r>
              <a:rPr lang="en-US" sz="6800" dirty="0"/>
              <a:t>you ever had a time where your mistakes led you to a discovery? What happened? </a:t>
            </a:r>
          </a:p>
          <a:p>
            <a:pPr marL="533400" indent="-533400">
              <a:buFontTx/>
              <a:buNone/>
            </a:pPr>
            <a:endParaRPr lang="en-US" sz="6800" dirty="0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4343400" y="6248400"/>
            <a:ext cx="3810000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>
            <a:off x="0" y="1981200"/>
            <a:ext cx="9144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953000" y="2332037"/>
            <a:ext cx="3733800" cy="3916363"/>
          </a:xfrm>
        </p:spPr>
        <p:txBody>
          <a:bodyPr/>
          <a:lstStyle/>
          <a:p>
            <a:pPr algn="ctr">
              <a:buNone/>
            </a:pPr>
            <a:r>
              <a:rPr lang="en-US" b="1" dirty="0">
                <a:solidFill>
                  <a:srgbClr val="FF0000"/>
                </a:solidFill>
              </a:rPr>
              <a:t>“A man's errors are his </a:t>
            </a:r>
            <a:r>
              <a:rPr lang="en-US" b="1" dirty="0" smtClean="0">
                <a:solidFill>
                  <a:srgbClr val="FF0000"/>
                </a:solidFill>
              </a:rPr>
              <a:t>portals (windows) </a:t>
            </a:r>
            <a:r>
              <a:rPr lang="en-US" b="1" dirty="0">
                <a:solidFill>
                  <a:srgbClr val="FF0000"/>
                </a:solidFill>
              </a:rPr>
              <a:t>of discovery.”</a:t>
            </a:r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r>
              <a:rPr lang="en-US" b="1" dirty="0">
                <a:solidFill>
                  <a:srgbClr val="FF0000"/>
                </a:solidFill>
              </a:rPr>
              <a:t>~James Joyce~</a:t>
            </a:r>
          </a:p>
          <a:p>
            <a:pPr algn="ctr">
              <a:buNone/>
            </a:pPr>
            <a:r>
              <a:rPr lang="en-US" dirty="0"/>
              <a:t>(One of my very favorite quotes)</a:t>
            </a:r>
          </a:p>
          <a:p>
            <a:endParaRPr lang="en-US" dirty="0"/>
          </a:p>
        </p:txBody>
      </p:sp>
      <p:sp>
        <p:nvSpPr>
          <p:cNvPr id="9" name="WordArt 8"/>
          <p:cNvSpPr>
            <a:spLocks noChangeArrowheads="1" noChangeShapeType="1" noTextEdit="1"/>
          </p:cNvSpPr>
          <p:nvPr/>
        </p:nvSpPr>
        <p:spPr bwMode="auto">
          <a:xfrm>
            <a:off x="3962400" y="228600"/>
            <a:ext cx="49530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Thursday</a:t>
            </a:r>
            <a:r>
              <a:rPr lang="en-US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: </a:t>
            </a:r>
            <a:r>
              <a:rPr 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5/17/2012</a:t>
            </a:r>
            <a:endParaRPr lang="en-US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 Black"/>
            </a:endParaRPr>
          </a:p>
          <a:p>
            <a:r>
              <a:rPr lang="en-US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GIIG </a:t>
            </a:r>
            <a:r>
              <a:rPr 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– figurative </a:t>
            </a:r>
            <a:r>
              <a:rPr lang="en-US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lang</a:t>
            </a:r>
            <a:endParaRPr lang="en-US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 Black"/>
            </a:endParaRPr>
          </a:p>
          <a:p>
            <a:r>
              <a:rPr 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CW: Outline</a:t>
            </a:r>
          </a:p>
          <a:p>
            <a:r>
              <a:rPr 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HW: Writing Project</a:t>
            </a:r>
          </a:p>
          <a:p>
            <a:r>
              <a:rPr 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LOF: Read to p 163</a:t>
            </a:r>
          </a:p>
        </p:txBody>
      </p:sp>
    </p:spTree>
    <p:extLst>
      <p:ext uri="{BB962C8B-B14F-4D97-AF65-F5344CB8AC3E}">
        <p14:creationId xmlns:p14="http://schemas.microsoft.com/office/powerpoint/2010/main" val="326397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3810000" cy="1600200"/>
          </a:xfrm>
          <a:solidFill>
            <a:schemeClr val="folHlink"/>
          </a:solidFill>
        </p:spPr>
        <p:txBody>
          <a:bodyPr/>
          <a:lstStyle/>
          <a:p>
            <a:r>
              <a:rPr lang="en-US" sz="2800">
                <a:solidFill>
                  <a:schemeClr val="bg1"/>
                </a:solidFill>
                <a:latin typeface="Ravie" pitchFamily="82" charset="0"/>
              </a:rPr>
              <a:t>GIIG</a:t>
            </a:r>
            <a:br>
              <a:rPr lang="en-US" sz="2800">
                <a:solidFill>
                  <a:schemeClr val="bg1"/>
                </a:solidFill>
                <a:latin typeface="Ravie" pitchFamily="82" charset="0"/>
              </a:rPr>
            </a:br>
            <a:r>
              <a:rPr lang="en-US" sz="2800">
                <a:solidFill>
                  <a:schemeClr val="bg1"/>
                </a:solidFill>
                <a:latin typeface="Ravie" pitchFamily="82" charset="0"/>
              </a:rPr>
              <a:t>~QW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28601" y="2209800"/>
            <a:ext cx="4343400" cy="4038600"/>
          </a:xfrm>
        </p:spPr>
        <p:txBody>
          <a:bodyPr>
            <a:normAutofit fontScale="32500" lnSpcReduction="20000"/>
          </a:bodyPr>
          <a:lstStyle/>
          <a:p>
            <a:pPr marL="533400" indent="-533400">
              <a:buFontTx/>
              <a:buNone/>
            </a:pPr>
            <a:endParaRPr lang="en-US" dirty="0"/>
          </a:p>
          <a:p>
            <a:pPr>
              <a:buNone/>
            </a:pPr>
            <a:r>
              <a:rPr lang="en-US" sz="6800" dirty="0" smtClean="0"/>
              <a:t>Using the quote to the right, answer the following questions.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6800" b="1" dirty="0" smtClean="0">
                <a:solidFill>
                  <a:srgbClr val="7030A0"/>
                </a:solidFill>
              </a:rPr>
              <a:t>What type of figurative language it is. </a:t>
            </a:r>
          </a:p>
          <a:p>
            <a:pPr marL="1143000" indent="-1143000">
              <a:buFont typeface="+mj-lt"/>
              <a:buAutoNum type="arabicPeriod"/>
            </a:pPr>
            <a:r>
              <a:rPr lang="en-US" sz="6800" dirty="0" smtClean="0"/>
              <a:t>How </a:t>
            </a:r>
            <a:r>
              <a:rPr lang="en-US" sz="6800" dirty="0"/>
              <a:t>do mistakes give you a window to discovering </a:t>
            </a:r>
            <a:r>
              <a:rPr lang="en-US" sz="6800" dirty="0" smtClean="0"/>
              <a:t>things? Explain. </a:t>
            </a:r>
            <a:r>
              <a:rPr lang="en-US" sz="6800" b="1" dirty="0" smtClean="0"/>
              <a:t>Or, </a:t>
            </a:r>
            <a:r>
              <a:rPr lang="en-US" sz="6800" dirty="0" smtClean="0"/>
              <a:t>have </a:t>
            </a:r>
            <a:r>
              <a:rPr lang="en-US" sz="6800" dirty="0"/>
              <a:t>you ever had a time where your mistakes led you to a discovery? What happened? </a:t>
            </a:r>
          </a:p>
          <a:p>
            <a:pPr marL="533400" indent="-533400">
              <a:buFontTx/>
              <a:buNone/>
            </a:pPr>
            <a:endParaRPr lang="en-US" sz="6800" dirty="0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4343400" y="6248400"/>
            <a:ext cx="3810000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>
            <a:off x="0" y="1981200"/>
            <a:ext cx="9144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953000" y="2332037"/>
            <a:ext cx="3733800" cy="3916363"/>
          </a:xfrm>
        </p:spPr>
        <p:txBody>
          <a:bodyPr/>
          <a:lstStyle/>
          <a:p>
            <a:pPr algn="ctr">
              <a:buNone/>
            </a:pPr>
            <a:r>
              <a:rPr lang="en-US" b="1" dirty="0">
                <a:solidFill>
                  <a:srgbClr val="7030A0"/>
                </a:solidFill>
              </a:rPr>
              <a:t>“A man's errors are his </a:t>
            </a:r>
            <a:r>
              <a:rPr lang="en-US" b="1" dirty="0" smtClean="0">
                <a:solidFill>
                  <a:srgbClr val="7030A0"/>
                </a:solidFill>
              </a:rPr>
              <a:t>portals (windows) </a:t>
            </a:r>
            <a:r>
              <a:rPr lang="en-US" b="1" dirty="0">
                <a:solidFill>
                  <a:srgbClr val="7030A0"/>
                </a:solidFill>
              </a:rPr>
              <a:t>of discovery.”</a:t>
            </a:r>
          </a:p>
          <a:p>
            <a:pPr algn="ctr">
              <a:buNone/>
            </a:pPr>
            <a:endParaRPr lang="en-US" dirty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en-US" b="1" dirty="0">
                <a:solidFill>
                  <a:srgbClr val="7030A0"/>
                </a:solidFill>
              </a:rPr>
              <a:t>~James Joyce~</a:t>
            </a:r>
          </a:p>
          <a:p>
            <a:pPr algn="ctr">
              <a:buNone/>
            </a:pPr>
            <a:r>
              <a:rPr lang="en-US" dirty="0"/>
              <a:t>(One of my very favorite quotes)</a:t>
            </a:r>
          </a:p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810000" y="3048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SWBAT </a:t>
            </a:r>
            <a:r>
              <a:rPr lang="en-US" i="1" dirty="0"/>
              <a:t>Establish coherence within and among paragraphs through effective transitions, parallel structures, and similar writing techniques </a:t>
            </a:r>
            <a:r>
              <a:rPr lang="en-US" dirty="0"/>
              <a:t>by filling in the transitions and commentaries of the essay </a:t>
            </a:r>
            <a:r>
              <a:rPr lang="en-US" dirty="0" smtClean="0"/>
              <a:t>outline.  WS 1.2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18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1"/>
          <p:cNvSpPr>
            <a:spLocks noChangeArrowheads="1"/>
          </p:cNvSpPr>
          <p:nvPr/>
        </p:nvSpPr>
        <p:spPr bwMode="auto">
          <a:xfrm>
            <a:off x="0" y="381000"/>
            <a:ext cx="9144000" cy="990600"/>
          </a:xfrm>
          <a:prstGeom prst="rect">
            <a:avLst/>
          </a:prstGeom>
          <a:solidFill>
            <a:srgbClr val="EAECF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1295400" cy="381000"/>
          </a:xfrm>
          <a:solidFill>
            <a:srgbClr val="666699"/>
          </a:solidFill>
        </p:spPr>
        <p:txBody>
          <a:bodyPr/>
          <a:lstStyle/>
          <a:p>
            <a:pPr eaLnBrk="1" hangingPunct="1"/>
            <a:r>
              <a:rPr lang="en-US" sz="1400" b="1" smtClean="0">
                <a:solidFill>
                  <a:schemeClr val="bg1"/>
                </a:solidFill>
              </a:rPr>
              <a:t>facebook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685800"/>
            <a:ext cx="6400800" cy="457200"/>
          </a:xfrm>
        </p:spPr>
        <p:txBody>
          <a:bodyPr rtlCol="0">
            <a:normAutofit/>
          </a:bodyPr>
          <a:lstStyle/>
          <a:p>
            <a:pPr algn="l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400"/>
              <a:t>John F. Kennedy</a:t>
            </a:r>
            <a:r>
              <a:rPr lang="en-US" sz="1000"/>
              <a:t> is preparing to sign the Nuclear Test Ban Treaty</a:t>
            </a:r>
            <a:endParaRPr lang="en-US" sz="1400"/>
          </a:p>
        </p:txBody>
      </p:sp>
      <p:pic>
        <p:nvPicPr>
          <p:cNvPr id="32773" name="Picture 7" descr="President Kennedy, head and shoulders portrait photograph, looking up. Photograph distributed by the White House.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533400"/>
            <a:ext cx="143351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4" name="Rectangle 8"/>
          <p:cNvSpPr>
            <a:spLocks noChangeArrowheads="1"/>
          </p:cNvSpPr>
          <p:nvPr/>
        </p:nvSpPr>
        <p:spPr bwMode="auto">
          <a:xfrm>
            <a:off x="1295400" y="0"/>
            <a:ext cx="762000" cy="381000"/>
          </a:xfrm>
          <a:prstGeom prst="rect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>
                <a:solidFill>
                  <a:schemeClr val="bg1"/>
                </a:solidFill>
                <a:latin typeface="Calibri" pitchFamily="34" charset="0"/>
              </a:rPr>
              <a:t>Wall</a:t>
            </a:r>
          </a:p>
        </p:txBody>
      </p:sp>
      <p:sp>
        <p:nvSpPr>
          <p:cNvPr id="32775" name="Rectangle 9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2057400" y="0"/>
            <a:ext cx="838200" cy="381000"/>
          </a:xfrm>
          <a:prstGeom prst="rect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>
                <a:solidFill>
                  <a:schemeClr val="bg1"/>
                </a:solidFill>
                <a:latin typeface="Calibri" pitchFamily="34" charset="0"/>
              </a:rPr>
              <a:t>Photos</a:t>
            </a:r>
          </a:p>
        </p:txBody>
      </p:sp>
      <p:sp>
        <p:nvSpPr>
          <p:cNvPr id="32776" name="Rectangle 10"/>
          <p:cNvSpPr>
            <a:spLocks noChangeArrowheads="1"/>
          </p:cNvSpPr>
          <p:nvPr/>
        </p:nvSpPr>
        <p:spPr bwMode="auto">
          <a:xfrm>
            <a:off x="2895600" y="0"/>
            <a:ext cx="762000" cy="381000"/>
          </a:xfrm>
          <a:prstGeom prst="rect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>
                <a:solidFill>
                  <a:schemeClr val="bg1"/>
                </a:solidFill>
                <a:latin typeface="Calibri" pitchFamily="34" charset="0"/>
              </a:rPr>
              <a:t>Flair</a:t>
            </a:r>
          </a:p>
        </p:txBody>
      </p:sp>
      <p:sp>
        <p:nvSpPr>
          <p:cNvPr id="32777" name="Rectangle 11"/>
          <p:cNvSpPr>
            <a:spLocks noChangeArrowheads="1"/>
          </p:cNvSpPr>
          <p:nvPr/>
        </p:nvSpPr>
        <p:spPr bwMode="auto">
          <a:xfrm>
            <a:off x="3657600" y="0"/>
            <a:ext cx="838200" cy="381000"/>
          </a:xfrm>
          <a:prstGeom prst="rect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>
                <a:solidFill>
                  <a:schemeClr val="bg1"/>
                </a:solidFill>
                <a:latin typeface="Calibri" pitchFamily="34" charset="0"/>
              </a:rPr>
              <a:t>Boxes</a:t>
            </a:r>
          </a:p>
        </p:txBody>
      </p:sp>
      <p:sp>
        <p:nvSpPr>
          <p:cNvPr id="32778" name="Rectangle 12"/>
          <p:cNvSpPr>
            <a:spLocks noChangeArrowheads="1"/>
          </p:cNvSpPr>
          <p:nvPr/>
        </p:nvSpPr>
        <p:spPr bwMode="auto">
          <a:xfrm>
            <a:off x="4495800" y="0"/>
            <a:ext cx="1905000" cy="381000"/>
          </a:xfrm>
          <a:prstGeom prst="rect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10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2779" name="Rectangle 13"/>
          <p:cNvSpPr>
            <a:spLocks noChangeArrowheads="1"/>
          </p:cNvSpPr>
          <p:nvPr/>
        </p:nvSpPr>
        <p:spPr bwMode="auto">
          <a:xfrm>
            <a:off x="6400800" y="0"/>
            <a:ext cx="1752600" cy="381000"/>
          </a:xfrm>
          <a:prstGeom prst="rect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>
                <a:solidFill>
                  <a:schemeClr val="bg1"/>
                </a:solidFill>
                <a:latin typeface="Calibri" pitchFamily="34" charset="0"/>
              </a:rPr>
              <a:t>John F. Kennedy</a:t>
            </a:r>
          </a:p>
        </p:txBody>
      </p:sp>
      <p:sp>
        <p:nvSpPr>
          <p:cNvPr id="32780" name="Rectangle 14"/>
          <p:cNvSpPr>
            <a:spLocks noChangeArrowheads="1"/>
          </p:cNvSpPr>
          <p:nvPr/>
        </p:nvSpPr>
        <p:spPr bwMode="auto">
          <a:xfrm>
            <a:off x="8153400" y="0"/>
            <a:ext cx="990600" cy="381000"/>
          </a:xfrm>
          <a:prstGeom prst="rect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>
                <a:solidFill>
                  <a:schemeClr val="bg1"/>
                </a:solidFill>
                <a:latin typeface="Calibri" pitchFamily="34" charset="0"/>
              </a:rPr>
              <a:t>Logout</a:t>
            </a:r>
          </a:p>
        </p:txBody>
      </p:sp>
      <p:sp>
        <p:nvSpPr>
          <p:cNvPr id="32781" name="Text Box 15"/>
          <p:cNvSpPr txBox="1">
            <a:spLocks noChangeArrowheads="1"/>
          </p:cNvSpPr>
          <p:nvPr/>
        </p:nvSpPr>
        <p:spPr bwMode="auto">
          <a:xfrm>
            <a:off x="152400" y="2438400"/>
            <a:ext cx="1600200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00">
                <a:latin typeface="Calibri" pitchFamily="34" charset="0"/>
              </a:rPr>
              <a:t>View photos of JFK (5)</a:t>
            </a:r>
          </a:p>
        </p:txBody>
      </p:sp>
      <p:sp>
        <p:nvSpPr>
          <p:cNvPr id="32782" name="Line 16"/>
          <p:cNvSpPr>
            <a:spLocks noChangeShapeType="1"/>
          </p:cNvSpPr>
          <p:nvPr/>
        </p:nvSpPr>
        <p:spPr bwMode="auto">
          <a:xfrm>
            <a:off x="152400" y="2667000"/>
            <a:ext cx="16002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3" name="Text Box 17"/>
          <p:cNvSpPr txBox="1">
            <a:spLocks noChangeArrowheads="1"/>
          </p:cNvSpPr>
          <p:nvPr/>
        </p:nvSpPr>
        <p:spPr bwMode="auto">
          <a:xfrm>
            <a:off x="152400" y="2667000"/>
            <a:ext cx="1600200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00">
                <a:latin typeface="Calibri" pitchFamily="34" charset="0"/>
              </a:rPr>
              <a:t>Send JFK a message</a:t>
            </a:r>
          </a:p>
        </p:txBody>
      </p:sp>
      <p:sp>
        <p:nvSpPr>
          <p:cNvPr id="32784" name="Text Box 18"/>
          <p:cNvSpPr txBox="1">
            <a:spLocks noChangeArrowheads="1"/>
          </p:cNvSpPr>
          <p:nvPr/>
        </p:nvSpPr>
        <p:spPr bwMode="auto">
          <a:xfrm>
            <a:off x="152400" y="2895600"/>
            <a:ext cx="1600200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00">
                <a:latin typeface="Calibri" pitchFamily="34" charset="0"/>
              </a:rPr>
              <a:t>Poke message</a:t>
            </a:r>
          </a:p>
        </p:txBody>
      </p:sp>
      <p:sp>
        <p:nvSpPr>
          <p:cNvPr id="32785" name="Line 19"/>
          <p:cNvSpPr>
            <a:spLocks noChangeShapeType="1"/>
          </p:cNvSpPr>
          <p:nvPr/>
        </p:nvSpPr>
        <p:spPr bwMode="auto">
          <a:xfrm>
            <a:off x="152400" y="2895600"/>
            <a:ext cx="16002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6" name="Line 20"/>
          <p:cNvSpPr>
            <a:spLocks noChangeShapeType="1"/>
          </p:cNvSpPr>
          <p:nvPr/>
        </p:nvSpPr>
        <p:spPr bwMode="auto">
          <a:xfrm>
            <a:off x="152400" y="3124200"/>
            <a:ext cx="16002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7" name="Text Box 22"/>
          <p:cNvSpPr txBox="1">
            <a:spLocks noChangeArrowheads="1"/>
          </p:cNvSpPr>
          <p:nvPr/>
        </p:nvSpPr>
        <p:spPr bwMode="auto">
          <a:xfrm>
            <a:off x="2057400" y="1143000"/>
            <a:ext cx="838200" cy="2444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Calibri" pitchFamily="34" charset="0"/>
              </a:rPr>
              <a:t>Wall</a:t>
            </a:r>
          </a:p>
        </p:txBody>
      </p:sp>
      <p:sp>
        <p:nvSpPr>
          <p:cNvPr id="32788" name="Text Box 2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2895600" y="1143000"/>
            <a:ext cx="762000" cy="254000"/>
          </a:xfrm>
          <a:prstGeom prst="rect">
            <a:avLst/>
          </a:prstGeom>
          <a:solidFill>
            <a:srgbClr val="D9DCE7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Calibri" pitchFamily="34" charset="0"/>
              </a:rPr>
              <a:t>Info</a:t>
            </a:r>
          </a:p>
        </p:txBody>
      </p:sp>
      <p:sp>
        <p:nvSpPr>
          <p:cNvPr id="32789" name="Text Box 2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3657600" y="1143000"/>
            <a:ext cx="762000" cy="254000"/>
          </a:xfrm>
          <a:prstGeom prst="rect">
            <a:avLst/>
          </a:prstGeom>
          <a:solidFill>
            <a:srgbClr val="D9DCE7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latin typeface="Calibri" pitchFamily="34" charset="0"/>
              </a:rPr>
              <a:t>Photos</a:t>
            </a:r>
          </a:p>
        </p:txBody>
      </p:sp>
      <p:sp>
        <p:nvSpPr>
          <p:cNvPr id="32790" name="Text Box 25"/>
          <p:cNvSpPr txBox="1">
            <a:spLocks noChangeArrowheads="1"/>
          </p:cNvSpPr>
          <p:nvPr/>
        </p:nvSpPr>
        <p:spPr bwMode="auto">
          <a:xfrm>
            <a:off x="4419600" y="1143000"/>
            <a:ext cx="762000" cy="254000"/>
          </a:xfrm>
          <a:prstGeom prst="rect">
            <a:avLst/>
          </a:prstGeom>
          <a:solidFill>
            <a:srgbClr val="D9DCE7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>
                <a:solidFill>
                  <a:srgbClr val="3333CC"/>
                </a:solidFill>
                <a:latin typeface="Calibri" pitchFamily="34" charset="0"/>
              </a:rPr>
              <a:t>Boxes</a:t>
            </a:r>
          </a:p>
        </p:txBody>
      </p:sp>
      <p:pic>
        <p:nvPicPr>
          <p:cNvPr id="32791" name="Picture 26" descr="President Kennedy, head and shoulders portrait photograph, looking up. Photograph distributed by the White House. 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33600" y="2438400"/>
            <a:ext cx="41751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92" name="Rectangle 27"/>
          <p:cNvSpPr>
            <a:spLocks noChangeArrowheads="1"/>
          </p:cNvSpPr>
          <p:nvPr/>
        </p:nvSpPr>
        <p:spPr bwMode="auto">
          <a:xfrm>
            <a:off x="2057400" y="1524000"/>
            <a:ext cx="6019800" cy="838200"/>
          </a:xfrm>
          <a:prstGeom prst="rect">
            <a:avLst/>
          </a:prstGeom>
          <a:solidFill>
            <a:srgbClr val="D9DCE7"/>
          </a:solidFill>
          <a:ln w="9525">
            <a:solidFill>
              <a:srgbClr val="D9DCE7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2793" name="Text Box 28"/>
          <p:cNvSpPr txBox="1">
            <a:spLocks noChangeArrowheads="1"/>
          </p:cNvSpPr>
          <p:nvPr/>
        </p:nvSpPr>
        <p:spPr bwMode="auto">
          <a:xfrm>
            <a:off x="2133600" y="1600200"/>
            <a:ext cx="167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400">
              <a:latin typeface="Calibri" pitchFamily="34" charset="0"/>
            </a:endParaRPr>
          </a:p>
        </p:txBody>
      </p:sp>
      <p:sp>
        <p:nvSpPr>
          <p:cNvPr id="32794" name="Text Box 29"/>
          <p:cNvSpPr txBox="1">
            <a:spLocks noChangeArrowheads="1"/>
          </p:cNvSpPr>
          <p:nvPr/>
        </p:nvSpPr>
        <p:spPr bwMode="auto">
          <a:xfrm>
            <a:off x="2133600" y="1905000"/>
            <a:ext cx="4953000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200">
              <a:latin typeface="Calibri" pitchFamily="34" charset="0"/>
            </a:endParaRPr>
          </a:p>
        </p:txBody>
      </p:sp>
      <p:sp>
        <p:nvSpPr>
          <p:cNvPr id="32795" name="Text Box 30"/>
          <p:cNvSpPr txBox="1">
            <a:spLocks noChangeArrowheads="1"/>
          </p:cNvSpPr>
          <p:nvPr/>
        </p:nvSpPr>
        <p:spPr bwMode="auto">
          <a:xfrm>
            <a:off x="2133600" y="1600200"/>
            <a:ext cx="2362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343434"/>
                </a:solidFill>
                <a:latin typeface="Calibri" pitchFamily="34" charset="0"/>
              </a:rPr>
              <a:t>Write something…</a:t>
            </a:r>
          </a:p>
        </p:txBody>
      </p:sp>
      <p:sp>
        <p:nvSpPr>
          <p:cNvPr id="32796" name="Text Box 31"/>
          <p:cNvSpPr txBox="1">
            <a:spLocks noChangeArrowheads="1"/>
          </p:cNvSpPr>
          <p:nvPr/>
        </p:nvSpPr>
        <p:spPr bwMode="auto">
          <a:xfrm>
            <a:off x="7162800" y="1905000"/>
            <a:ext cx="685800" cy="244475"/>
          </a:xfrm>
          <a:prstGeom prst="rect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latin typeface="Calibri" pitchFamily="34" charset="0"/>
              </a:rPr>
              <a:t>Share</a:t>
            </a:r>
          </a:p>
        </p:txBody>
      </p:sp>
      <p:sp>
        <p:nvSpPr>
          <p:cNvPr id="32797" name="Text Box 33"/>
          <p:cNvSpPr txBox="1">
            <a:spLocks noChangeArrowheads="1"/>
          </p:cNvSpPr>
          <p:nvPr/>
        </p:nvSpPr>
        <p:spPr bwMode="auto">
          <a:xfrm>
            <a:off x="152400" y="3352800"/>
            <a:ext cx="1600200" cy="228600"/>
          </a:xfrm>
          <a:prstGeom prst="rect">
            <a:avLst/>
          </a:prstGeom>
          <a:solidFill>
            <a:srgbClr val="EAECF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latin typeface="Calibri" pitchFamily="34" charset="0"/>
              </a:rPr>
              <a:t>Information</a:t>
            </a:r>
          </a:p>
        </p:txBody>
      </p:sp>
      <p:sp>
        <p:nvSpPr>
          <p:cNvPr id="32798" name="Line 32"/>
          <p:cNvSpPr>
            <a:spLocks noChangeShapeType="1"/>
          </p:cNvSpPr>
          <p:nvPr/>
        </p:nvSpPr>
        <p:spPr bwMode="auto">
          <a:xfrm>
            <a:off x="152400" y="3352800"/>
            <a:ext cx="16002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99" name="Text Box 34"/>
          <p:cNvSpPr txBox="1">
            <a:spLocks noChangeArrowheads="1"/>
          </p:cNvSpPr>
          <p:nvPr/>
        </p:nvSpPr>
        <p:spPr bwMode="auto">
          <a:xfrm>
            <a:off x="152400" y="3657600"/>
            <a:ext cx="160020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800">
                <a:solidFill>
                  <a:srgbClr val="959EBD"/>
                </a:solidFill>
                <a:latin typeface="Calibri" pitchFamily="34" charset="0"/>
              </a:rPr>
              <a:t>Networks</a:t>
            </a:r>
            <a:r>
              <a:rPr lang="en-US" sz="800">
                <a:solidFill>
                  <a:srgbClr val="D9DCE7"/>
                </a:solidFill>
                <a:latin typeface="Calibri" pitchFamily="34" charset="0"/>
              </a:rPr>
              <a:t>: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800">
                <a:latin typeface="Calibri" pitchFamily="34" charset="0"/>
              </a:rPr>
              <a:t>Washington D.C.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800">
                <a:solidFill>
                  <a:srgbClr val="959EBD"/>
                </a:solidFill>
                <a:latin typeface="Calibri" pitchFamily="34" charset="0"/>
              </a:rPr>
              <a:t>Birthday: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800">
                <a:latin typeface="Calibri" pitchFamily="34" charset="0"/>
              </a:rPr>
              <a:t>May 29, 1917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800">
                <a:solidFill>
                  <a:srgbClr val="959EBD"/>
                </a:solidFill>
                <a:latin typeface="Calibri" pitchFamily="34" charset="0"/>
              </a:rPr>
              <a:t>Political: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800">
                <a:latin typeface="Calibri" pitchFamily="34" charset="0"/>
              </a:rPr>
              <a:t>Democrat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800">
                <a:solidFill>
                  <a:srgbClr val="959EBD"/>
                </a:solidFill>
                <a:latin typeface="Calibri" pitchFamily="34" charset="0"/>
              </a:rPr>
              <a:t>Religion: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800">
                <a:latin typeface="Calibri" pitchFamily="34" charset="0"/>
              </a:rPr>
              <a:t>Catholic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800">
                <a:solidFill>
                  <a:srgbClr val="959EBD"/>
                </a:solidFill>
                <a:latin typeface="Calibri" pitchFamily="34" charset="0"/>
              </a:rPr>
              <a:t>Hometown: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sz="800">
                <a:latin typeface="Calibri" pitchFamily="34" charset="0"/>
              </a:rPr>
              <a:t>Brookline, Mass.</a:t>
            </a:r>
          </a:p>
        </p:txBody>
      </p:sp>
      <p:sp>
        <p:nvSpPr>
          <p:cNvPr id="32800" name="Line 35"/>
          <p:cNvSpPr>
            <a:spLocks noChangeShapeType="1"/>
          </p:cNvSpPr>
          <p:nvPr/>
        </p:nvSpPr>
        <p:spPr bwMode="auto">
          <a:xfrm>
            <a:off x="152400" y="5181600"/>
            <a:ext cx="16002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801" name="Text Box 36"/>
          <p:cNvSpPr txBox="1">
            <a:spLocks noChangeArrowheads="1"/>
          </p:cNvSpPr>
          <p:nvPr/>
        </p:nvSpPr>
        <p:spPr bwMode="auto">
          <a:xfrm>
            <a:off x="152400" y="5029200"/>
            <a:ext cx="1600200" cy="228600"/>
          </a:xfrm>
          <a:prstGeom prst="rect">
            <a:avLst/>
          </a:prstGeom>
          <a:solidFill>
            <a:srgbClr val="EAECF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>
                <a:latin typeface="Calibri" pitchFamily="34" charset="0"/>
              </a:rPr>
              <a:t>Friends</a:t>
            </a:r>
          </a:p>
        </p:txBody>
      </p:sp>
      <p:pic>
        <p:nvPicPr>
          <p:cNvPr id="32802" name="Picture 38" descr="File:37 Lyndon Johnson 3x4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2400" y="5334000"/>
            <a:ext cx="381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803" name="Text Box 39"/>
          <p:cNvSpPr txBox="1">
            <a:spLocks noChangeArrowheads="1"/>
          </p:cNvSpPr>
          <p:nvPr/>
        </p:nvSpPr>
        <p:spPr bwMode="auto">
          <a:xfrm>
            <a:off x="152400" y="5867400"/>
            <a:ext cx="381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">
                <a:latin typeface="Calibri" pitchFamily="34" charset="0"/>
              </a:rPr>
              <a:t>LBJ</a:t>
            </a:r>
          </a:p>
        </p:txBody>
      </p:sp>
      <p:pic>
        <p:nvPicPr>
          <p:cNvPr id="32804" name="Picture 41" descr="Frank Sinatra, portrait for Kings Go Forth, 1958.&#10;Vintage silver gelatin, 7x13.5, signed. $900&#10;Â© 1978 Bill Avery&#10;MPTV">
            <a:hlinkClick r:id="rId9" tooltip="Frank Sinatra, portrait for Kings Go Forth, 1958.&#10;Vintage silver gelatin, 7x13.5, signed. $900&#10;Â© 1978 Bill Avery&#10;MPTV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9600" y="5334000"/>
            <a:ext cx="531813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805" name="Text Box 42"/>
          <p:cNvSpPr txBox="1">
            <a:spLocks noChangeArrowheads="1"/>
          </p:cNvSpPr>
          <p:nvPr/>
        </p:nvSpPr>
        <p:spPr bwMode="auto">
          <a:xfrm>
            <a:off x="685800" y="5867400"/>
            <a:ext cx="4572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">
                <a:latin typeface="Calibri" pitchFamily="34" charset="0"/>
              </a:rPr>
              <a:t>Frank</a:t>
            </a:r>
          </a:p>
        </p:txBody>
      </p:sp>
      <p:pic>
        <p:nvPicPr>
          <p:cNvPr id="32806" name="Picture 44" descr="c. 1953&#10;Photo by Frank Powolny">
            <a:hlinkClick r:id="rId11" tooltip="c. 1953&#10;Photo by Frank Powolny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219200" y="53340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807" name="Text Box 45"/>
          <p:cNvSpPr txBox="1">
            <a:spLocks noChangeArrowheads="1"/>
          </p:cNvSpPr>
          <p:nvPr/>
        </p:nvSpPr>
        <p:spPr bwMode="auto">
          <a:xfrm>
            <a:off x="1219200" y="5867400"/>
            <a:ext cx="5334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">
                <a:latin typeface="Calibri" pitchFamily="34" charset="0"/>
              </a:rPr>
              <a:t>Marilyn</a:t>
            </a:r>
          </a:p>
        </p:txBody>
      </p:sp>
      <p:pic>
        <p:nvPicPr>
          <p:cNvPr id="32808" name="Picture 49" descr="Robert F. Kennedy - Photo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52400" y="6096000"/>
            <a:ext cx="393700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809" name="Text Box 50"/>
          <p:cNvSpPr txBox="1">
            <a:spLocks noChangeArrowheads="1"/>
          </p:cNvSpPr>
          <p:nvPr/>
        </p:nvSpPr>
        <p:spPr bwMode="auto">
          <a:xfrm>
            <a:off x="0" y="6643688"/>
            <a:ext cx="6096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800">
                <a:latin typeface="Calibri" pitchFamily="34" charset="0"/>
              </a:rPr>
              <a:t>Bobby</a:t>
            </a:r>
          </a:p>
        </p:txBody>
      </p:sp>
      <p:pic>
        <p:nvPicPr>
          <p:cNvPr id="32810" name="Picture 52" descr="A picture of First Lady Jacqueline Kennedy, wife of President John F. Kennedy">
            <a:hlinkClick r:id="rId14" tooltip="View Full-Size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5800" y="6096000"/>
            <a:ext cx="4238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811" name="Text Box 53"/>
          <p:cNvSpPr txBox="1">
            <a:spLocks noChangeArrowheads="1"/>
          </p:cNvSpPr>
          <p:nvPr/>
        </p:nvSpPr>
        <p:spPr bwMode="auto">
          <a:xfrm>
            <a:off x="685800" y="6643688"/>
            <a:ext cx="5334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">
                <a:latin typeface="Calibri" pitchFamily="34" charset="0"/>
              </a:rPr>
              <a:t>Jackie</a:t>
            </a:r>
          </a:p>
        </p:txBody>
      </p:sp>
      <p:sp>
        <p:nvSpPr>
          <p:cNvPr id="32812" name="Rectangle 54"/>
          <p:cNvSpPr>
            <a:spLocks noChangeArrowheads="1"/>
          </p:cNvSpPr>
          <p:nvPr/>
        </p:nvSpPr>
        <p:spPr bwMode="auto">
          <a:xfrm>
            <a:off x="2590800" y="2590800"/>
            <a:ext cx="449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1200">
                <a:latin typeface="Calibri" pitchFamily="34" charset="0"/>
              </a:rPr>
              <a:t>John F. Kennedy</a:t>
            </a:r>
            <a:r>
              <a:rPr lang="en-US" sz="900">
                <a:latin typeface="Calibri" pitchFamily="34" charset="0"/>
              </a:rPr>
              <a:t> is preparing to sign the Nuclear Test Ban Treaty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800">
                <a:latin typeface="Calibri" pitchFamily="34" charset="0"/>
              </a:rPr>
              <a:t>October 7, 1963</a:t>
            </a:r>
          </a:p>
        </p:txBody>
      </p:sp>
      <p:sp>
        <p:nvSpPr>
          <p:cNvPr id="32813" name="Text Box 60"/>
          <p:cNvSpPr txBox="1">
            <a:spLocks noChangeArrowheads="1"/>
          </p:cNvSpPr>
          <p:nvPr/>
        </p:nvSpPr>
        <p:spPr bwMode="auto">
          <a:xfrm>
            <a:off x="2743200" y="5486400"/>
            <a:ext cx="464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Calibri" pitchFamily="34" charset="0"/>
            </a:endParaRPr>
          </a:p>
        </p:txBody>
      </p:sp>
      <p:pic>
        <p:nvPicPr>
          <p:cNvPr id="32814" name="Picture 63" descr="Robert Frost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219200" y="6096000"/>
            <a:ext cx="42068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815" name="Text Box 64"/>
          <p:cNvSpPr txBox="1">
            <a:spLocks noChangeArrowheads="1"/>
          </p:cNvSpPr>
          <p:nvPr/>
        </p:nvSpPr>
        <p:spPr bwMode="auto">
          <a:xfrm>
            <a:off x="1219200" y="6643688"/>
            <a:ext cx="5334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">
                <a:latin typeface="Calibri" pitchFamily="34" charset="0"/>
              </a:rPr>
              <a:t>Robert</a:t>
            </a:r>
          </a:p>
        </p:txBody>
      </p:sp>
      <p:sp>
        <p:nvSpPr>
          <p:cNvPr id="32816" name="Rectangle 67"/>
          <p:cNvSpPr>
            <a:spLocks noChangeArrowheads="1"/>
          </p:cNvSpPr>
          <p:nvPr/>
        </p:nvSpPr>
        <p:spPr bwMode="auto">
          <a:xfrm>
            <a:off x="2590800" y="3200400"/>
            <a:ext cx="449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1200">
                <a:latin typeface="Calibri" pitchFamily="34" charset="0"/>
              </a:rPr>
              <a:t>Bobby Kennedy to John F. Kennedy</a:t>
            </a:r>
            <a:r>
              <a:rPr lang="en-US" sz="900">
                <a:latin typeface="Calibri" pitchFamily="34" charset="0"/>
              </a:rPr>
              <a:t> Have you finalized your plans for the Texas trip?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800">
                <a:latin typeface="Calibri" pitchFamily="34" charset="0"/>
              </a:rPr>
              <a:t>October 1, 1963</a:t>
            </a:r>
          </a:p>
        </p:txBody>
      </p:sp>
      <p:pic>
        <p:nvPicPr>
          <p:cNvPr id="32817" name="Picture 68" descr="President Kennedy, head and shoulders portrait photograph, looking up. Photograph distributed by the White House. 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33600" y="3810000"/>
            <a:ext cx="41751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818" name="Picture 69" descr="Robert F. Kennedy - Photo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33600" y="3124200"/>
            <a:ext cx="393700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819" name="Rectangle 70"/>
          <p:cNvSpPr>
            <a:spLocks noChangeArrowheads="1"/>
          </p:cNvSpPr>
          <p:nvPr/>
        </p:nvSpPr>
        <p:spPr bwMode="auto">
          <a:xfrm>
            <a:off x="2590800" y="3962400"/>
            <a:ext cx="449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1200">
                <a:latin typeface="Calibri" pitchFamily="34" charset="0"/>
              </a:rPr>
              <a:t>John F. Kennedy</a:t>
            </a:r>
            <a:r>
              <a:rPr lang="en-US" sz="900">
                <a:latin typeface="Calibri" pitchFamily="34" charset="0"/>
              </a:rPr>
              <a:t> I can’t believe I had to actually send the National Guard to Alabama just so some kids could go to college!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800">
                <a:latin typeface="Calibri" pitchFamily="34" charset="0"/>
              </a:rPr>
              <a:t>June 11, 1963</a:t>
            </a:r>
          </a:p>
        </p:txBody>
      </p:sp>
      <p:pic>
        <p:nvPicPr>
          <p:cNvPr id="32820" name="Picture 71" descr="President Kennedy, head and shoulders portrait photograph, looking up. Photograph distributed by the White House. 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33600" y="4495800"/>
            <a:ext cx="41751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821" name="Rectangle 73"/>
          <p:cNvSpPr>
            <a:spLocks noChangeArrowheads="1"/>
          </p:cNvSpPr>
          <p:nvPr/>
        </p:nvSpPr>
        <p:spPr bwMode="auto">
          <a:xfrm>
            <a:off x="2590800" y="4572000"/>
            <a:ext cx="449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1200">
                <a:latin typeface="Calibri" pitchFamily="34" charset="0"/>
              </a:rPr>
              <a:t>John F. Kennedy</a:t>
            </a:r>
            <a:r>
              <a:rPr lang="en-US" sz="900">
                <a:latin typeface="Calibri" pitchFamily="34" charset="0"/>
              </a:rPr>
              <a:t> is so glad we avoided war with the Russians!  That Crisis in Cuba had my blood boiling!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800">
                <a:latin typeface="Calibri" pitchFamily="34" charset="0"/>
              </a:rPr>
              <a:t>October 28, 1962</a:t>
            </a:r>
          </a:p>
        </p:txBody>
      </p:sp>
      <p:pic>
        <p:nvPicPr>
          <p:cNvPr id="32822" name="Picture 74" descr="President Kennedy, head and shoulders portrait photograph, looking up. Photograph distributed by the White House. 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33600" y="5181600"/>
            <a:ext cx="41751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823" name="Rectangle 75"/>
          <p:cNvSpPr>
            <a:spLocks noChangeArrowheads="1"/>
          </p:cNvSpPr>
          <p:nvPr/>
        </p:nvSpPr>
        <p:spPr bwMode="auto">
          <a:xfrm>
            <a:off x="2590800" y="5257800"/>
            <a:ext cx="449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1200">
                <a:latin typeface="Calibri" pitchFamily="34" charset="0"/>
              </a:rPr>
              <a:t>John F. Kennedy</a:t>
            </a:r>
            <a:r>
              <a:rPr lang="en-US" sz="900">
                <a:latin typeface="Calibri" pitchFamily="34" charset="0"/>
              </a:rPr>
              <a:t> hopes everyone realizes how serious I am about putting a man on the moon!!!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800">
                <a:latin typeface="Calibri" pitchFamily="34" charset="0"/>
              </a:rPr>
              <a:t>September 9, 1962</a:t>
            </a:r>
          </a:p>
        </p:txBody>
      </p:sp>
      <p:pic>
        <p:nvPicPr>
          <p:cNvPr id="32824" name="Picture 76" descr="President Kennedy, head and shoulders portrait photograph, looking up. Photograph distributed by the White House. 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33600" y="5791200"/>
            <a:ext cx="41751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825" name="Rectangle 77"/>
          <p:cNvSpPr>
            <a:spLocks noChangeArrowheads="1"/>
          </p:cNvSpPr>
          <p:nvPr/>
        </p:nvSpPr>
        <p:spPr bwMode="auto">
          <a:xfrm>
            <a:off x="2590800" y="5867400"/>
            <a:ext cx="4495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1200">
                <a:latin typeface="Calibri" pitchFamily="34" charset="0"/>
              </a:rPr>
              <a:t>John F. Kennedy</a:t>
            </a:r>
            <a:r>
              <a:rPr lang="en-US" sz="900">
                <a:latin typeface="Calibri" pitchFamily="34" charset="0"/>
              </a:rPr>
              <a:t> wishes the Bay of Pigs invasion had gone better!  I think Castro is going to be a major thorn in the side of the U.S.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800">
                <a:latin typeface="Calibri" pitchFamily="34" charset="0"/>
              </a:rPr>
              <a:t>April 17, 1961</a:t>
            </a:r>
          </a:p>
        </p:txBody>
      </p:sp>
      <p:sp>
        <p:nvSpPr>
          <p:cNvPr id="2" name="7-Point Star 1"/>
          <p:cNvSpPr/>
          <p:nvPr/>
        </p:nvSpPr>
        <p:spPr>
          <a:xfrm>
            <a:off x="609600" y="685800"/>
            <a:ext cx="7924800" cy="5288756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Anyone still need to turn in your Facebook handout from last week? 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Double check!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16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8902" name="Picture 6" descr="Frazz - March 15, 2009">
            <a:hlinkClick r:id="rId2" tooltip="Frazz - March 15, 2009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8305800" cy="464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29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09600"/>
            <a:ext cx="8534400" cy="568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832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4000"/>
              <a:t>What’s Due When?</a:t>
            </a:r>
          </a:p>
        </p:txBody>
      </p:sp>
      <p:graphicFrame>
        <p:nvGraphicFramePr>
          <p:cNvPr id="132099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9411629"/>
              </p:ext>
            </p:extLst>
          </p:nvPr>
        </p:nvGraphicFramePr>
        <p:xfrm>
          <a:off x="457200" y="914400"/>
          <a:ext cx="8229600" cy="5828538"/>
        </p:xfrm>
        <a:graphic>
          <a:graphicData uri="http://schemas.openxmlformats.org/drawingml/2006/table">
            <a:tbl>
              <a:tblPr/>
              <a:tblGrid>
                <a:gridCol w="1646238"/>
                <a:gridCol w="1646237"/>
                <a:gridCol w="1644650"/>
                <a:gridCol w="1646238"/>
                <a:gridCol w="1646237"/>
              </a:tblGrid>
              <a:tr h="1758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5/17: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Today start draft!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5/18: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Think about who will be your assessor and continue writing!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17999"/>
                      </a:schemeClr>
                    </a:solidFill>
                  </a:tcPr>
                </a:tc>
              </a:tr>
              <a:tr h="2038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avie" pitchFamily="8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avie" pitchFamily="8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5/23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Want Teacher to assess?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Today is the final day you can submit ‘ticket’ w/ draft sandwich.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25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iner Hand ITC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1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iner Hand ITC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iner Hand ITC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iner Hand ITC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5/30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lephant" pitchFamily="18" charset="0"/>
                        </a:rPr>
                        <a:t>Final Draft Due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805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4000"/>
              <a:t>What’s Due When?</a:t>
            </a:r>
          </a:p>
        </p:txBody>
      </p:sp>
      <p:graphicFrame>
        <p:nvGraphicFramePr>
          <p:cNvPr id="277507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6136806"/>
              </p:ext>
            </p:extLst>
          </p:nvPr>
        </p:nvGraphicFramePr>
        <p:xfrm>
          <a:off x="457200" y="914400"/>
          <a:ext cx="8229600" cy="6151626"/>
        </p:xfrm>
        <a:graphic>
          <a:graphicData uri="http://schemas.openxmlformats.org/drawingml/2006/table">
            <a:tbl>
              <a:tblPr/>
              <a:tblGrid>
                <a:gridCol w="1646238"/>
                <a:gridCol w="1646237"/>
                <a:gridCol w="1644650"/>
                <a:gridCol w="1646238"/>
                <a:gridCol w="1646237"/>
              </a:tblGrid>
              <a:tr h="1758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5/17: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avie" pitchFamily="82" charset="0"/>
                        </a:rPr>
                        <a:t>Start outline!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74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avie" pitchFamily="8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avie" pitchFamily="8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avie" pitchFamily="82" charset="0"/>
                        </a:rPr>
                        <a:t>Start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avie" pitchFamily="82" charset="0"/>
                        </a:rPr>
                        <a:t>Rough draft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skerville Old Face" pitchFamily="18" charset="0"/>
                        </a:rPr>
                        <a:t>Show me your rough draft and ‘sandwich.’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askerville Old Face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skerville Old Face" pitchFamily="18" charset="0"/>
                        </a:rPr>
                        <a:t>Show me your rough draft and ‘sandwich.’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skerville Old Face" pitchFamily="18" charset="0"/>
                        </a:rPr>
                        <a:t>Show me your rough draft and ‘sandwich.’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/>
                    </a:solidFill>
                  </a:tcPr>
                </a:tc>
              </a:tr>
              <a:tr h="191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iner Hand ITC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iner Hand ITC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iner Hand ITC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Elephant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529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4000"/>
              <a:t>What’s Due When?</a:t>
            </a:r>
          </a:p>
        </p:txBody>
      </p:sp>
      <p:graphicFrame>
        <p:nvGraphicFramePr>
          <p:cNvPr id="277507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1013950"/>
              </p:ext>
            </p:extLst>
          </p:nvPr>
        </p:nvGraphicFramePr>
        <p:xfrm>
          <a:off x="457200" y="914400"/>
          <a:ext cx="8229600" cy="6151626"/>
        </p:xfrm>
        <a:graphic>
          <a:graphicData uri="http://schemas.openxmlformats.org/drawingml/2006/table">
            <a:tbl>
              <a:tblPr/>
              <a:tblGrid>
                <a:gridCol w="1646238"/>
                <a:gridCol w="1646237"/>
                <a:gridCol w="1644650"/>
                <a:gridCol w="1646238"/>
                <a:gridCol w="1646237"/>
              </a:tblGrid>
              <a:tr h="1758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5/17: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avie" pitchFamily="82" charset="0"/>
                        </a:rPr>
                        <a:t>Start outline!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avie" pitchFamily="82" charset="0"/>
                        </a:rPr>
                        <a:t>Finish outline!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030A0"/>
                    </a:solidFill>
                  </a:tcPr>
                </a:tc>
              </a:tr>
              <a:tr h="1974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avie" pitchFamily="8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avie" pitchFamily="8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avie" pitchFamily="82" charset="0"/>
                        </a:rPr>
                        <a:t>Start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avie" pitchFamily="82" charset="0"/>
                        </a:rPr>
                        <a:t>Rough draft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skerville Old Face" pitchFamily="18" charset="0"/>
                        </a:rPr>
                        <a:t>Show me your rough draft and ‘sandwich.’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askerville Old Face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skerville Old Face" pitchFamily="18" charset="0"/>
                        </a:rPr>
                        <a:t>Show me your rough draft and ‘sandwich.’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skerville Old Face" pitchFamily="18" charset="0"/>
                        </a:rPr>
                        <a:t>Show me your rough draft and ‘sandwich.’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/>
                    </a:solidFill>
                  </a:tcPr>
                </a:tc>
              </a:tr>
              <a:tr h="191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iner Hand ITC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iner Hand ITC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iner Hand ITC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Elephant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999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4000"/>
              <a:t>What’s Due When?</a:t>
            </a:r>
          </a:p>
        </p:txBody>
      </p:sp>
      <p:graphicFrame>
        <p:nvGraphicFramePr>
          <p:cNvPr id="133123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1287842"/>
              </p:ext>
            </p:extLst>
          </p:nvPr>
        </p:nvGraphicFramePr>
        <p:xfrm>
          <a:off x="457200" y="914400"/>
          <a:ext cx="8229600" cy="5715000"/>
        </p:xfrm>
        <a:graphic>
          <a:graphicData uri="http://schemas.openxmlformats.org/drawingml/2006/table">
            <a:tbl>
              <a:tblPr/>
              <a:tblGrid>
                <a:gridCol w="1219200"/>
                <a:gridCol w="1219200"/>
                <a:gridCol w="2133600"/>
                <a:gridCol w="2011363"/>
                <a:gridCol w="1646237"/>
              </a:tblGrid>
              <a:tr h="1758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5/17: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Start outline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5/18: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Think about who will be your assessor and continue writing!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8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avie" pitchFamily="8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avie" pitchFamily="8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5/23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Want Teacher to assess?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Today is the final day you can submit ‘ticket’ w/ draft sandwich.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iner Hand ITC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1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iner Hand ITC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iner Hand ITC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iner Hand ITC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5/30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lephant" pitchFamily="18" charset="0"/>
                        </a:rPr>
                        <a:t>Final Draft Due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149" name="Rectangle 29"/>
          <p:cNvSpPr>
            <a:spLocks noChangeArrowheads="1"/>
          </p:cNvSpPr>
          <p:nvPr/>
        </p:nvSpPr>
        <p:spPr bwMode="auto">
          <a:xfrm>
            <a:off x="3657600" y="2667000"/>
            <a:ext cx="5029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50" name="WordArt 30"/>
          <p:cNvSpPr>
            <a:spLocks noChangeArrowheads="1" noChangeShapeType="1" noTextEdit="1"/>
          </p:cNvSpPr>
          <p:nvPr/>
        </p:nvSpPr>
        <p:spPr bwMode="auto">
          <a:xfrm>
            <a:off x="3886200" y="2667000"/>
            <a:ext cx="4572000" cy="3905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Show me your rough draft done,</a:t>
            </a:r>
          </a:p>
          <a:p>
            <a:pPr algn="ctr"/>
            <a:r>
              <a:rPr lang="en-US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no matter who assesses it.</a:t>
            </a:r>
          </a:p>
        </p:txBody>
      </p:sp>
    </p:spTree>
    <p:extLst>
      <p:ext uri="{BB962C8B-B14F-4D97-AF65-F5344CB8AC3E}">
        <p14:creationId xmlns:p14="http://schemas.microsoft.com/office/powerpoint/2010/main" val="146877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4000"/>
              <a:t>What’s Due When?</a:t>
            </a:r>
          </a:p>
        </p:txBody>
      </p:sp>
      <p:graphicFrame>
        <p:nvGraphicFramePr>
          <p:cNvPr id="278531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3141191"/>
              </p:ext>
            </p:extLst>
          </p:nvPr>
        </p:nvGraphicFramePr>
        <p:xfrm>
          <a:off x="457200" y="914400"/>
          <a:ext cx="8229600" cy="5715000"/>
        </p:xfrm>
        <a:graphic>
          <a:graphicData uri="http://schemas.openxmlformats.org/drawingml/2006/table">
            <a:tbl>
              <a:tblPr/>
              <a:tblGrid>
                <a:gridCol w="1219200"/>
                <a:gridCol w="1219200"/>
                <a:gridCol w="2133600"/>
                <a:gridCol w="2011363"/>
                <a:gridCol w="1646237"/>
              </a:tblGrid>
              <a:tr h="1758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5/17: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Today start draft!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5/18: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Think about who will be your assessor and continue writing!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8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avie" pitchFamily="8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avie" pitchFamily="8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5/23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Want Teacher to assess?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Today is the final day you can submit ‘ticket’ w/ draft sandwich.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iner Hand ITC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1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iner Hand ITC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iner Hand ITC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iner Hand ITC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5/20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lephant" pitchFamily="18" charset="0"/>
                        </a:rPr>
                        <a:t>Final Draft Due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8557" name="Rectangle 29"/>
          <p:cNvSpPr>
            <a:spLocks noChangeArrowheads="1"/>
          </p:cNvSpPr>
          <p:nvPr/>
        </p:nvSpPr>
        <p:spPr bwMode="auto">
          <a:xfrm>
            <a:off x="3657600" y="2667000"/>
            <a:ext cx="5029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8558" name="WordArt 30"/>
          <p:cNvSpPr>
            <a:spLocks noChangeArrowheads="1" noChangeShapeType="1" noTextEdit="1"/>
          </p:cNvSpPr>
          <p:nvPr/>
        </p:nvSpPr>
        <p:spPr bwMode="auto">
          <a:xfrm>
            <a:off x="3886200" y="2667000"/>
            <a:ext cx="4572000" cy="3905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Show me your rough draft done,</a:t>
            </a:r>
          </a:p>
          <a:p>
            <a:pPr algn="ctr"/>
            <a:r>
              <a:rPr lang="en-US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no matter who assesses it.</a:t>
            </a:r>
          </a:p>
        </p:txBody>
      </p:sp>
      <p:sp>
        <p:nvSpPr>
          <p:cNvPr id="278559" name="AutoShape 31"/>
          <p:cNvSpPr>
            <a:spLocks noChangeArrowheads="1"/>
          </p:cNvSpPr>
          <p:nvPr/>
        </p:nvSpPr>
        <p:spPr bwMode="auto">
          <a:xfrm>
            <a:off x="7239000" y="3124200"/>
            <a:ext cx="457200" cy="990600"/>
          </a:xfrm>
          <a:prstGeom prst="upArrow">
            <a:avLst>
              <a:gd name="adj1" fmla="val 50000"/>
              <a:gd name="adj2" fmla="val 5416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278560" name="Rectangle 32"/>
          <p:cNvSpPr>
            <a:spLocks noChangeArrowheads="1"/>
          </p:cNvSpPr>
          <p:nvPr/>
        </p:nvSpPr>
        <p:spPr bwMode="auto">
          <a:xfrm>
            <a:off x="4495800" y="3962400"/>
            <a:ext cx="3733800" cy="2209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8561" name="WordArt 33"/>
          <p:cNvSpPr>
            <a:spLocks noChangeArrowheads="1" noChangeShapeType="1" noTextEdit="1"/>
          </p:cNvSpPr>
          <p:nvPr/>
        </p:nvSpPr>
        <p:spPr bwMode="auto">
          <a:xfrm>
            <a:off x="4876800" y="4191000"/>
            <a:ext cx="2895600" cy="17145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If you don't show</a:t>
            </a:r>
          </a:p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me your R.D. by this date,</a:t>
            </a:r>
          </a:p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you will call home &amp;</a:t>
            </a:r>
          </a:p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have lunch detention</a:t>
            </a:r>
          </a:p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every day until you </a:t>
            </a:r>
          </a:p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can give it to me.</a:t>
            </a:r>
          </a:p>
        </p:txBody>
      </p:sp>
      <p:pic>
        <p:nvPicPr>
          <p:cNvPr id="278563" name="Picture 35" descr="Alien Emoticon Getting Scared Animated Clipart&#10;&#10;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200400"/>
            <a:ext cx="36576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83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4000"/>
              <a:t>What’s Due When?</a:t>
            </a:r>
          </a:p>
        </p:txBody>
      </p:sp>
      <p:graphicFrame>
        <p:nvGraphicFramePr>
          <p:cNvPr id="134147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7999887"/>
              </p:ext>
            </p:extLst>
          </p:nvPr>
        </p:nvGraphicFramePr>
        <p:xfrm>
          <a:off x="457200" y="914400"/>
          <a:ext cx="8229600" cy="5987034"/>
        </p:xfrm>
        <a:graphic>
          <a:graphicData uri="http://schemas.openxmlformats.org/drawingml/2006/table">
            <a:tbl>
              <a:tblPr/>
              <a:tblGrid>
                <a:gridCol w="1219200"/>
                <a:gridCol w="1219200"/>
                <a:gridCol w="2133600"/>
                <a:gridCol w="2011363"/>
                <a:gridCol w="1646237"/>
              </a:tblGrid>
              <a:tr h="1758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5/17: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Today start draft!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5/18: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Think about who will be your assessor and continue writing!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8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avie" pitchFamily="8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avie" pitchFamily="8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5/23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Want Teacher to assess?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Today is the final day you can submit ‘ticket’ w/ draft sandwich.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iner Hand ITC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iner Hand ITC" pitchFamily="66" charset="0"/>
                        </a:rPr>
                        <a:t>Early Bird Final +4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/>
                    </a:solidFill>
                  </a:tcPr>
                </a:tc>
              </a:tr>
              <a:tr h="191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iner Hand ITC" pitchFamily="66" charset="0"/>
                        </a:rPr>
                        <a:t>Early Bird Final +3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iner Hand ITC" pitchFamily="66" charset="0"/>
                        </a:rPr>
                        <a:t>Early Bird Final +2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iner Hand ITC" pitchFamily="66" charset="0"/>
                        </a:rPr>
                        <a:t>Early Bird Final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iner Hand ITC" pitchFamily="66" charset="0"/>
                        </a:rPr>
                        <a:t>+1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5/30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lephant" pitchFamily="18" charset="0"/>
                        </a:rPr>
                        <a:t>Final Draft Due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4173" name="Rectangle 29"/>
          <p:cNvSpPr>
            <a:spLocks noChangeArrowheads="1"/>
          </p:cNvSpPr>
          <p:nvPr/>
        </p:nvSpPr>
        <p:spPr bwMode="auto">
          <a:xfrm>
            <a:off x="3657600" y="2667000"/>
            <a:ext cx="5029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4174" name="WordArt 30"/>
          <p:cNvSpPr>
            <a:spLocks noChangeArrowheads="1" noChangeShapeType="1" noTextEdit="1"/>
          </p:cNvSpPr>
          <p:nvPr/>
        </p:nvSpPr>
        <p:spPr bwMode="auto">
          <a:xfrm>
            <a:off x="3886200" y="2667000"/>
            <a:ext cx="4572000" cy="3905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Show me your rough draft done,</a:t>
            </a:r>
          </a:p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no matter who assesses it.</a:t>
            </a:r>
          </a:p>
        </p:txBody>
      </p:sp>
    </p:spTree>
    <p:extLst>
      <p:ext uri="{BB962C8B-B14F-4D97-AF65-F5344CB8AC3E}">
        <p14:creationId xmlns:p14="http://schemas.microsoft.com/office/powerpoint/2010/main" val="201018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4000"/>
              <a:t>What’s Due When?</a:t>
            </a:r>
          </a:p>
        </p:txBody>
      </p:sp>
      <p:graphicFrame>
        <p:nvGraphicFramePr>
          <p:cNvPr id="135171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633072"/>
              </p:ext>
            </p:extLst>
          </p:nvPr>
        </p:nvGraphicFramePr>
        <p:xfrm>
          <a:off x="457200" y="914400"/>
          <a:ext cx="8229600" cy="5987034"/>
        </p:xfrm>
        <a:graphic>
          <a:graphicData uri="http://schemas.openxmlformats.org/drawingml/2006/table">
            <a:tbl>
              <a:tblPr/>
              <a:tblGrid>
                <a:gridCol w="1219200"/>
                <a:gridCol w="1219200"/>
                <a:gridCol w="2133600"/>
                <a:gridCol w="2011363"/>
                <a:gridCol w="1646237"/>
              </a:tblGrid>
              <a:tr h="1758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5/17: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Today start draft!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5/18: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Think about who will be your assessor and continue writing!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8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avie" pitchFamily="82" charset="0"/>
                        </a:rPr>
                        <a:t>Work on essay at home!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avie" pitchFamily="82" charset="0"/>
                        </a:rPr>
                        <a:t>Work on essay at home!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5/23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Want Teacher to assess?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Today is the final day you can submit ‘ticket’ w/ draft sandwich.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iner Hand ITC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Early Bird Final +4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1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Early Bird Final +3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Early Bird Final +2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Early Bird Final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+1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5/30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lephant" pitchFamily="18" charset="0"/>
                        </a:rPr>
                        <a:t>Final Draft Due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5197" name="Rectangle 29"/>
          <p:cNvSpPr>
            <a:spLocks noChangeArrowheads="1"/>
          </p:cNvSpPr>
          <p:nvPr/>
        </p:nvSpPr>
        <p:spPr bwMode="auto">
          <a:xfrm>
            <a:off x="3657600" y="2667000"/>
            <a:ext cx="5029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5198" name="WordArt 30"/>
          <p:cNvSpPr>
            <a:spLocks noChangeArrowheads="1" noChangeShapeType="1" noTextEdit="1"/>
          </p:cNvSpPr>
          <p:nvPr/>
        </p:nvSpPr>
        <p:spPr bwMode="auto">
          <a:xfrm>
            <a:off x="3886200" y="2667000"/>
            <a:ext cx="4572000" cy="3905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Show me your rough draft done,</a:t>
            </a:r>
          </a:p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no matter who assesses it.</a:t>
            </a:r>
          </a:p>
        </p:txBody>
      </p:sp>
    </p:spTree>
    <p:extLst>
      <p:ext uri="{BB962C8B-B14F-4D97-AF65-F5344CB8AC3E}">
        <p14:creationId xmlns:p14="http://schemas.microsoft.com/office/powerpoint/2010/main" val="50316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4000"/>
              <a:t>What’s Due When?</a:t>
            </a:r>
          </a:p>
        </p:txBody>
      </p:sp>
      <p:graphicFrame>
        <p:nvGraphicFramePr>
          <p:cNvPr id="136195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7294147"/>
              </p:ext>
            </p:extLst>
          </p:nvPr>
        </p:nvGraphicFramePr>
        <p:xfrm>
          <a:off x="457200" y="914400"/>
          <a:ext cx="8229600" cy="5987034"/>
        </p:xfrm>
        <a:graphic>
          <a:graphicData uri="http://schemas.openxmlformats.org/drawingml/2006/table">
            <a:tbl>
              <a:tblPr/>
              <a:tblGrid>
                <a:gridCol w="1219200"/>
                <a:gridCol w="1219200"/>
                <a:gridCol w="2133600"/>
                <a:gridCol w="2011363"/>
                <a:gridCol w="1646237"/>
              </a:tblGrid>
              <a:tr h="1758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5/17: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Today start draft!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avie" pitchFamily="82" charset="0"/>
                        </a:rPr>
                        <a:t>Work on essay at home!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/>
                    </a:solidFill>
                  </a:tcPr>
                </a:tc>
              </a:tr>
              <a:tr h="2038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avie" pitchFamily="82" charset="0"/>
                        </a:rPr>
                        <a:t>Work on essay at home!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avie" pitchFamily="82" charset="0"/>
                        </a:rPr>
                        <a:t>Work on essay at home!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5/23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Want Teacher to assess?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Today is the final day you can submit ‘ticket’ w/ draft sandwich.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iner Hand ITC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Early Bird Final +4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1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Early Bird Final +3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Early Bird Final +2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Early Bird Final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+1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5/30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lephant" pitchFamily="18" charset="0"/>
                        </a:rPr>
                        <a:t>Final Draft Due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6221" name="Rectangle 29"/>
          <p:cNvSpPr>
            <a:spLocks noChangeArrowheads="1"/>
          </p:cNvSpPr>
          <p:nvPr/>
        </p:nvSpPr>
        <p:spPr bwMode="auto">
          <a:xfrm>
            <a:off x="3657600" y="2667000"/>
            <a:ext cx="5029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6222" name="WordArt 30"/>
          <p:cNvSpPr>
            <a:spLocks noChangeArrowheads="1" noChangeShapeType="1" noTextEdit="1"/>
          </p:cNvSpPr>
          <p:nvPr/>
        </p:nvSpPr>
        <p:spPr bwMode="auto">
          <a:xfrm>
            <a:off x="3886200" y="2667000"/>
            <a:ext cx="4572000" cy="3905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Show me your rough draft done,</a:t>
            </a:r>
          </a:p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no matter who assesses it.</a:t>
            </a:r>
          </a:p>
        </p:txBody>
      </p:sp>
    </p:spTree>
    <p:extLst>
      <p:ext uri="{BB962C8B-B14F-4D97-AF65-F5344CB8AC3E}">
        <p14:creationId xmlns:p14="http://schemas.microsoft.com/office/powerpoint/2010/main" val="276607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927"/>
            <a:ext cx="7772400" cy="228600"/>
          </a:xfrm>
        </p:spPr>
        <p:txBody>
          <a:bodyPr>
            <a:normAutofit fontScale="90000"/>
          </a:bodyPr>
          <a:lstStyle/>
          <a:p>
            <a:r>
              <a:rPr lang="en-US" sz="1600" dirty="0"/>
              <a:t>Name: ____________________              Period: </a:t>
            </a:r>
            <a:r>
              <a:rPr lang="en-US" sz="1600" dirty="0" smtClean="0"/>
              <a:t>___</a:t>
            </a:r>
            <a:endParaRPr lang="en-US" sz="1600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399" y="228600"/>
            <a:ext cx="8698775" cy="6629400"/>
          </a:xfrm>
        </p:spPr>
        <p:txBody>
          <a:bodyPr>
            <a:normAutofit/>
          </a:bodyPr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Socratic Seminar </a:t>
            </a:r>
            <a:r>
              <a:rPr lang="en-US" sz="1600" dirty="0" smtClean="0"/>
              <a:t>#</a:t>
            </a:r>
            <a:r>
              <a:rPr lang="en-US" sz="1600" dirty="0"/>
              <a:t>5</a:t>
            </a:r>
            <a:r>
              <a:rPr lang="en-US" sz="1600" dirty="0" smtClean="0"/>
              <a:t>    </a:t>
            </a:r>
            <a:r>
              <a:rPr lang="en-US" sz="1600" dirty="0"/>
              <a:t>Title of Book: ________________________ Group # 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6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Before this seminar, you need to have read your assigned reading, and complete the task listed below.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>
                <a:solidFill>
                  <a:srgbClr val="FF0000"/>
                </a:solidFill>
              </a:rPr>
              <a:t>Create a </a:t>
            </a:r>
            <a:r>
              <a:rPr lang="en-US" sz="1200" dirty="0" smtClean="0">
                <a:solidFill>
                  <a:srgbClr val="FF0000"/>
                </a:solidFill>
              </a:rPr>
              <a:t>bookmark by describing characters in this week’s reading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 smtClean="0"/>
              <a:t>Create 3 Costa </a:t>
            </a:r>
            <a:r>
              <a:rPr lang="en-US" sz="1200" dirty="0"/>
              <a:t>Questions concerning the story to have ready for discussion. </a:t>
            </a:r>
            <a:r>
              <a:rPr lang="en-US" sz="1200" b="1" dirty="0" smtClean="0"/>
              <a:t>OPTION 1 KIDS ONLY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 smtClean="0"/>
              <a:t>Complete 2 quotes/responses. Make sure they are important to the book. 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 smtClean="0"/>
              <a:t>Do  </a:t>
            </a:r>
            <a:r>
              <a:rPr lang="en-US" sz="1200" dirty="0" err="1" smtClean="0"/>
              <a:t>Indepth</a:t>
            </a:r>
            <a:r>
              <a:rPr lang="en-US" sz="1200" dirty="0" smtClean="0"/>
              <a:t> question </a:t>
            </a:r>
            <a:r>
              <a:rPr lang="en-US" sz="1200" dirty="0"/>
              <a:t>listed below.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1: (Level 1) __________________________________________________________________________________________________________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2: (Level 2) __________________________________________________________________________________________________________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3: (Level </a:t>
            </a:r>
            <a:r>
              <a:rPr lang="en-US" sz="1000" dirty="0" smtClean="0"/>
              <a:t>3) __________________________________________________________________________________________________________</a:t>
            </a: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>
              <a:buNone/>
            </a:pPr>
            <a:r>
              <a:rPr lang="en-US" sz="1200" b="1" dirty="0" smtClean="0"/>
              <a:t>In-depth Question: Which character would you be if you were in the novel, or who is the most like you. (Yes, you must pick someone) Why? Be sure to use a quote from the book with MLA citation to prove your point. </a:t>
            </a:r>
            <a:endParaRPr lang="en-US" sz="1200" b="1" u="sng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	</a:t>
            </a:r>
            <a:r>
              <a:rPr lang="en-US" sz="1600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16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	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99" y="2971800"/>
            <a:ext cx="8613775" cy="1524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1485900" y="176645"/>
            <a:ext cx="685800" cy="533400"/>
          </a:xfrm>
          <a:prstGeom prst="ellips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 rot="-7092762">
            <a:off x="1515106" y="1453932"/>
            <a:ext cx="2590800" cy="838200"/>
          </a:xfrm>
          <a:prstGeom prst="rightArrow">
            <a:avLst>
              <a:gd name="adj1" fmla="val 50000"/>
              <a:gd name="adj2" fmla="val 77273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4720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4000"/>
              <a:t>What’s Due When?</a:t>
            </a:r>
          </a:p>
        </p:txBody>
      </p:sp>
      <p:graphicFrame>
        <p:nvGraphicFramePr>
          <p:cNvPr id="137219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2064852"/>
              </p:ext>
            </p:extLst>
          </p:nvPr>
        </p:nvGraphicFramePr>
        <p:xfrm>
          <a:off x="457200" y="914400"/>
          <a:ext cx="8229600" cy="5987034"/>
        </p:xfrm>
        <a:graphic>
          <a:graphicData uri="http://schemas.openxmlformats.org/drawingml/2006/table">
            <a:tbl>
              <a:tblPr/>
              <a:tblGrid>
                <a:gridCol w="1219200"/>
                <a:gridCol w="1219200"/>
                <a:gridCol w="2133600"/>
                <a:gridCol w="2011363"/>
                <a:gridCol w="1646237"/>
              </a:tblGrid>
              <a:tr h="1758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5/17: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Today start draft!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5/18: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Think about who will be your assessor and continue writing!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8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avie" pitchFamily="82" charset="0"/>
                        </a:rPr>
                        <a:t>Work on essay at home!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avie" pitchFamily="82" charset="0"/>
                        </a:rPr>
                        <a:t>Work on essay at home!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5/23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Want Teacher to assess?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Today is the final day you can submit ‘ticket’ w/ draft sandwich.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iner Hand ITC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Early Bird Final +4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1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Early Bird Final +3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Early Bird Final +2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Early Bird Final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+1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5/30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lephant" pitchFamily="18" charset="0"/>
                        </a:rPr>
                        <a:t>Final Draft Due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Every day you are late, you lose 10 points off rubric score.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/>
                    </a:solidFill>
                  </a:tcPr>
                </a:tc>
              </a:tr>
            </a:tbl>
          </a:graphicData>
        </a:graphic>
      </p:graphicFrame>
      <p:sp>
        <p:nvSpPr>
          <p:cNvPr id="137245" name="Rectangle 29"/>
          <p:cNvSpPr>
            <a:spLocks noChangeArrowheads="1"/>
          </p:cNvSpPr>
          <p:nvPr/>
        </p:nvSpPr>
        <p:spPr bwMode="auto">
          <a:xfrm>
            <a:off x="3657600" y="2667000"/>
            <a:ext cx="5029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7246" name="WordArt 30"/>
          <p:cNvSpPr>
            <a:spLocks noChangeArrowheads="1" noChangeShapeType="1" noTextEdit="1"/>
          </p:cNvSpPr>
          <p:nvPr/>
        </p:nvSpPr>
        <p:spPr bwMode="auto">
          <a:xfrm>
            <a:off x="3886200" y="2667000"/>
            <a:ext cx="4572000" cy="3905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Show me your rough draft done,</a:t>
            </a:r>
          </a:p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no matter who assesses it.</a:t>
            </a:r>
          </a:p>
        </p:txBody>
      </p:sp>
    </p:spTree>
    <p:extLst>
      <p:ext uri="{BB962C8B-B14F-4D97-AF65-F5344CB8AC3E}">
        <p14:creationId xmlns:p14="http://schemas.microsoft.com/office/powerpoint/2010/main" val="61198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4000"/>
              <a:t>What’s Due When?</a:t>
            </a:r>
          </a:p>
        </p:txBody>
      </p:sp>
      <p:graphicFrame>
        <p:nvGraphicFramePr>
          <p:cNvPr id="138243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3044559"/>
              </p:ext>
            </p:extLst>
          </p:nvPr>
        </p:nvGraphicFramePr>
        <p:xfrm>
          <a:off x="457200" y="914400"/>
          <a:ext cx="8229600" cy="5987034"/>
        </p:xfrm>
        <a:graphic>
          <a:graphicData uri="http://schemas.openxmlformats.org/drawingml/2006/table">
            <a:tbl>
              <a:tblPr/>
              <a:tblGrid>
                <a:gridCol w="1219200"/>
                <a:gridCol w="1219200"/>
                <a:gridCol w="2133600"/>
                <a:gridCol w="2011363"/>
                <a:gridCol w="1646237"/>
              </a:tblGrid>
              <a:tr h="1758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5/17: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Today start draft!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5/18: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Think about who will be your assessor and continue writing!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8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avie" pitchFamily="82" charset="0"/>
                        </a:rPr>
                        <a:t>Work on essay at home!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avie" pitchFamily="82" charset="0"/>
                        </a:rPr>
                        <a:t>Work on essay at home!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5/23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Want Teacher to assess?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Today is the final day you can submit ‘ticket’ w/ draft sandwich.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iner Hand ITC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Early Bird Final +4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1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Early Bird Final +3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Early Bird Final +2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Early Bird Final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+1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5/30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lephant" pitchFamily="18" charset="0"/>
                        </a:rPr>
                        <a:t>Final Draft Due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Every day you are late, you lose 10 points off rubric score.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8269" name="Rectangle 29"/>
          <p:cNvSpPr>
            <a:spLocks noChangeArrowheads="1"/>
          </p:cNvSpPr>
          <p:nvPr/>
        </p:nvSpPr>
        <p:spPr bwMode="auto">
          <a:xfrm>
            <a:off x="3657600" y="2667000"/>
            <a:ext cx="5029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270" name="WordArt 30"/>
          <p:cNvSpPr>
            <a:spLocks noChangeArrowheads="1" noChangeShapeType="1" noTextEdit="1"/>
          </p:cNvSpPr>
          <p:nvPr/>
        </p:nvSpPr>
        <p:spPr bwMode="auto">
          <a:xfrm>
            <a:off x="3886200" y="2667000"/>
            <a:ext cx="4572000" cy="3905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Show me your rough draft done,</a:t>
            </a:r>
          </a:p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no matter who assesses it.</a:t>
            </a:r>
          </a:p>
        </p:txBody>
      </p:sp>
    </p:spTree>
    <p:extLst>
      <p:ext uri="{BB962C8B-B14F-4D97-AF65-F5344CB8AC3E}">
        <p14:creationId xmlns:p14="http://schemas.microsoft.com/office/powerpoint/2010/main" val="143042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3810000" cy="1600200"/>
          </a:xfrm>
          <a:solidFill>
            <a:schemeClr val="folHlink"/>
          </a:solidFill>
        </p:spPr>
        <p:txBody>
          <a:bodyPr/>
          <a:lstStyle/>
          <a:p>
            <a:r>
              <a:rPr lang="en-US" sz="2800">
                <a:solidFill>
                  <a:schemeClr val="bg1"/>
                </a:solidFill>
                <a:latin typeface="Ravie" pitchFamily="82" charset="0"/>
              </a:rPr>
              <a:t>GIIG</a:t>
            </a:r>
            <a:br>
              <a:rPr lang="en-US" sz="2800">
                <a:solidFill>
                  <a:schemeClr val="bg1"/>
                </a:solidFill>
                <a:latin typeface="Ravie" pitchFamily="82" charset="0"/>
              </a:rPr>
            </a:br>
            <a:r>
              <a:rPr lang="en-US" sz="2800">
                <a:solidFill>
                  <a:schemeClr val="bg1"/>
                </a:solidFill>
                <a:latin typeface="Ravie" pitchFamily="82" charset="0"/>
              </a:rPr>
              <a:t>~QW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28601" y="2209800"/>
            <a:ext cx="4343400" cy="4038600"/>
          </a:xfrm>
        </p:spPr>
        <p:txBody>
          <a:bodyPr>
            <a:normAutofit/>
          </a:bodyPr>
          <a:lstStyle/>
          <a:p>
            <a:pPr marL="533400" indent="-533400">
              <a:buFontTx/>
              <a:buNone/>
            </a:pPr>
            <a:r>
              <a:rPr lang="en-US" sz="2400" dirty="0" smtClean="0"/>
              <a:t>Which phrase is the best </a:t>
            </a:r>
            <a:r>
              <a:rPr lang="en-US" sz="2400" b="1" dirty="0" smtClean="0">
                <a:solidFill>
                  <a:srgbClr val="0070C0"/>
                </a:solidFill>
              </a:rPr>
              <a:t>definition of protruded?</a:t>
            </a:r>
          </a:p>
          <a:p>
            <a:pPr marL="533400" indent="-533400">
              <a:buFontTx/>
              <a:buNone/>
            </a:pPr>
            <a:endParaRPr lang="en-US" sz="2400" b="1" dirty="0">
              <a:solidFill>
                <a:srgbClr val="0070C0"/>
              </a:solidFill>
            </a:endParaRPr>
          </a:p>
          <a:p>
            <a:pPr marL="533400" indent="-533400">
              <a:buFontTx/>
              <a:buNone/>
            </a:pP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4343400" y="6248400"/>
            <a:ext cx="3810000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>
            <a:off x="0" y="1981200"/>
            <a:ext cx="9144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953000" y="2332037"/>
            <a:ext cx="3733800" cy="391636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Re-write the sentence with the best definition instead. </a:t>
            </a:r>
          </a:p>
          <a:p>
            <a:pPr marL="514350" indent="-514350">
              <a:buAutoNum type="alphaUcPeriod"/>
            </a:pPr>
            <a:r>
              <a:rPr lang="en-US" b="1" dirty="0" smtClean="0"/>
              <a:t>Lay hidden</a:t>
            </a:r>
          </a:p>
          <a:p>
            <a:pPr marL="514350" indent="-514350">
              <a:buAutoNum type="alphaUcPeriod"/>
            </a:pPr>
            <a:r>
              <a:rPr lang="en-US" b="1" dirty="0" smtClean="0"/>
              <a:t>Stuck out</a:t>
            </a:r>
          </a:p>
          <a:p>
            <a:pPr marL="514350" indent="-514350">
              <a:buAutoNum type="alphaUcPeriod"/>
            </a:pPr>
            <a:r>
              <a:rPr lang="en-US" b="1" dirty="0" smtClean="0"/>
              <a:t>Reached forth</a:t>
            </a:r>
          </a:p>
          <a:p>
            <a:pPr marL="514350" indent="-514350">
              <a:buAutoNum type="alphaUcPeriod"/>
            </a:pPr>
            <a:r>
              <a:rPr lang="en-US" b="1" dirty="0" smtClean="0"/>
              <a:t>Revealed itself</a:t>
            </a:r>
            <a:endParaRPr lang="en-US" dirty="0"/>
          </a:p>
        </p:txBody>
      </p:sp>
      <p:sp>
        <p:nvSpPr>
          <p:cNvPr id="9" name="WordArt 8"/>
          <p:cNvSpPr>
            <a:spLocks noChangeArrowheads="1" noChangeShapeType="1" noTextEdit="1"/>
          </p:cNvSpPr>
          <p:nvPr/>
        </p:nvSpPr>
        <p:spPr bwMode="auto">
          <a:xfrm>
            <a:off x="3962400" y="228600"/>
            <a:ext cx="49530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Friday</a:t>
            </a:r>
            <a:r>
              <a:rPr lang="en-US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: </a:t>
            </a:r>
            <a:r>
              <a:rPr 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5/18/2012</a:t>
            </a:r>
            <a:endParaRPr lang="en-US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 Black"/>
            </a:endParaRPr>
          </a:p>
          <a:p>
            <a:r>
              <a:rPr lang="en-US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GIIG </a:t>
            </a:r>
            <a:r>
              <a:rPr 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– contextual </a:t>
            </a:r>
          </a:p>
          <a:p>
            <a:r>
              <a:rPr 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sentences</a:t>
            </a:r>
          </a:p>
          <a:p>
            <a:r>
              <a:rPr 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CW: Outline</a:t>
            </a:r>
          </a:p>
          <a:p>
            <a:r>
              <a:rPr 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HW: Writing Project</a:t>
            </a:r>
          </a:p>
          <a:p>
            <a:r>
              <a:rPr lang="en-US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LOF: catch up</a:t>
            </a:r>
          </a:p>
        </p:txBody>
      </p:sp>
      <p:sp>
        <p:nvSpPr>
          <p:cNvPr id="2" name="Rectangle 1"/>
          <p:cNvSpPr/>
          <p:nvPr/>
        </p:nvSpPr>
        <p:spPr>
          <a:xfrm>
            <a:off x="581891" y="3429000"/>
            <a:ext cx="3352800" cy="2133600"/>
          </a:xfrm>
          <a:prstGeom prst="rect">
            <a:avLst/>
          </a:prstGeom>
          <a:solidFill>
            <a:schemeClr val="bg1"/>
          </a:solidFill>
          <a:ln w="0"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Cameron’s eyes dropped to the crack under the closet door, but no paper wing or fin </a:t>
            </a:r>
            <a:r>
              <a:rPr lang="en-US" sz="2400" b="1" u="sng" dirty="0" smtClean="0">
                <a:solidFill>
                  <a:schemeClr val="tx1"/>
                </a:solidFill>
              </a:rPr>
              <a:t>protruded</a:t>
            </a:r>
            <a:r>
              <a:rPr lang="en-US" sz="2400" dirty="0" smtClean="0">
                <a:solidFill>
                  <a:schemeClr val="tx1"/>
                </a:solidFill>
              </a:rPr>
              <a:t> as a clue. 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4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3810000" cy="1600200"/>
          </a:xfrm>
          <a:solidFill>
            <a:schemeClr val="folHlink"/>
          </a:solidFill>
        </p:spPr>
        <p:txBody>
          <a:bodyPr/>
          <a:lstStyle/>
          <a:p>
            <a:r>
              <a:rPr lang="en-US" sz="2800">
                <a:solidFill>
                  <a:schemeClr val="bg1"/>
                </a:solidFill>
                <a:latin typeface="Ravie" pitchFamily="82" charset="0"/>
              </a:rPr>
              <a:t>GIIG</a:t>
            </a:r>
            <a:br>
              <a:rPr lang="en-US" sz="2800">
                <a:solidFill>
                  <a:schemeClr val="bg1"/>
                </a:solidFill>
                <a:latin typeface="Ravie" pitchFamily="82" charset="0"/>
              </a:rPr>
            </a:br>
            <a:r>
              <a:rPr lang="en-US" sz="2800">
                <a:solidFill>
                  <a:schemeClr val="bg1"/>
                </a:solidFill>
                <a:latin typeface="Ravie" pitchFamily="82" charset="0"/>
              </a:rPr>
              <a:t>~QW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28601" y="2209800"/>
            <a:ext cx="4343400" cy="4038600"/>
          </a:xfrm>
        </p:spPr>
        <p:txBody>
          <a:bodyPr>
            <a:normAutofit/>
          </a:bodyPr>
          <a:lstStyle/>
          <a:p>
            <a:pPr marL="533400" indent="-533400">
              <a:buFontTx/>
              <a:buNone/>
            </a:pPr>
            <a:r>
              <a:rPr lang="en-US" sz="2400" dirty="0" smtClean="0"/>
              <a:t>Which phrase is the best </a:t>
            </a:r>
            <a:r>
              <a:rPr lang="en-US" sz="2400" b="1" dirty="0" smtClean="0">
                <a:solidFill>
                  <a:srgbClr val="0070C0"/>
                </a:solidFill>
              </a:rPr>
              <a:t>definition of protruded?</a:t>
            </a:r>
          </a:p>
          <a:p>
            <a:pPr marL="533400" indent="-533400">
              <a:buFontTx/>
              <a:buNone/>
            </a:pPr>
            <a:endParaRPr lang="en-US" sz="2400" b="1" dirty="0">
              <a:solidFill>
                <a:srgbClr val="0070C0"/>
              </a:solidFill>
            </a:endParaRPr>
          </a:p>
          <a:p>
            <a:pPr marL="533400" indent="-533400">
              <a:buFontTx/>
              <a:buNone/>
            </a:pP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4343400" y="6248400"/>
            <a:ext cx="3810000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>
            <a:off x="0" y="1981200"/>
            <a:ext cx="9144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953000" y="2332037"/>
            <a:ext cx="3733800" cy="391636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Re-write the sentence with the best definition instead. </a:t>
            </a:r>
          </a:p>
          <a:p>
            <a:pPr marL="514350" indent="-514350">
              <a:buAutoNum type="alphaUcPeriod"/>
            </a:pPr>
            <a:r>
              <a:rPr lang="en-US" b="1" dirty="0" smtClean="0"/>
              <a:t>Lay hidden</a:t>
            </a:r>
          </a:p>
          <a:p>
            <a:pPr marL="514350" indent="-514350">
              <a:buAutoNum type="alphaUcPeriod"/>
            </a:pPr>
            <a:r>
              <a:rPr lang="en-US" b="1" dirty="0" smtClean="0"/>
              <a:t>Stuck out</a:t>
            </a:r>
          </a:p>
          <a:p>
            <a:pPr marL="514350" indent="-514350">
              <a:buAutoNum type="alphaUcPeriod"/>
            </a:pPr>
            <a:r>
              <a:rPr lang="en-US" b="1" dirty="0" smtClean="0"/>
              <a:t>Reached forth</a:t>
            </a:r>
          </a:p>
          <a:p>
            <a:pPr marL="514350" indent="-514350">
              <a:buAutoNum type="alphaUcPeriod"/>
            </a:pPr>
            <a:r>
              <a:rPr lang="en-US" b="1" dirty="0" smtClean="0"/>
              <a:t>Revealed itself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581891" y="3429000"/>
            <a:ext cx="3352800" cy="2133600"/>
          </a:xfrm>
          <a:prstGeom prst="rect">
            <a:avLst/>
          </a:prstGeom>
          <a:solidFill>
            <a:schemeClr val="bg1"/>
          </a:solidFill>
          <a:ln w="0"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Cameron’s eyes dropped to the crack under the closet door, but no paper wing or fin </a:t>
            </a:r>
            <a:r>
              <a:rPr lang="en-US" sz="2400" b="1" u="sng" dirty="0" smtClean="0">
                <a:solidFill>
                  <a:schemeClr val="tx1"/>
                </a:solidFill>
              </a:rPr>
              <a:t>protruded</a:t>
            </a:r>
            <a:r>
              <a:rPr lang="en-US" sz="2400" dirty="0" smtClean="0">
                <a:solidFill>
                  <a:schemeClr val="tx1"/>
                </a:solidFill>
              </a:rPr>
              <a:t> as a clue.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34691" y="3810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SWBAT</a:t>
            </a:r>
            <a:r>
              <a:rPr lang="en-US" dirty="0"/>
              <a:t> </a:t>
            </a:r>
            <a:r>
              <a:rPr lang="en-US" i="1" dirty="0"/>
              <a:t>Create compositions that establish a controlling impression, have a coherent thesis, and end with a clear and well-supported conclusion </a:t>
            </a:r>
            <a:r>
              <a:rPr lang="en-US" dirty="0"/>
              <a:t>on essay outline</a:t>
            </a:r>
            <a:r>
              <a:rPr lang="en-US" i="1" dirty="0" smtClean="0"/>
              <a:t>. WS 1.1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19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Use may week 2 stuff for next week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/>
      </p:sp>
    </p:spTree>
    <p:extLst>
      <p:ext uri="{BB962C8B-B14F-4D97-AF65-F5344CB8AC3E}">
        <p14:creationId xmlns:p14="http://schemas.microsoft.com/office/powerpoint/2010/main" val="102711015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610" name="Picture 2"/>
          <p:cNvPicPr>
            <a:picLocks noChangeAspect="1" noChangeArrowheads="1"/>
          </p:cNvPicPr>
          <p:nvPr/>
        </p:nvPicPr>
        <p:blipFill>
          <a:blip r:embed="rId2">
            <a:lum brigh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85800"/>
            <a:ext cx="8686800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735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4000"/>
              <a:t>What’s Due When?</a:t>
            </a:r>
          </a:p>
        </p:txBody>
      </p:sp>
      <p:graphicFrame>
        <p:nvGraphicFramePr>
          <p:cNvPr id="293926" name="Group 38"/>
          <p:cNvGraphicFramePr>
            <a:graphicFrameLocks noGrp="1"/>
          </p:cNvGraphicFramePr>
          <p:nvPr>
            <p:ph idx="1"/>
          </p:nvPr>
        </p:nvGraphicFramePr>
        <p:xfrm>
          <a:off x="457200" y="914400"/>
          <a:ext cx="8229600" cy="5715000"/>
        </p:xfrm>
        <a:graphic>
          <a:graphicData uri="http://schemas.openxmlformats.org/drawingml/2006/table">
            <a:tbl>
              <a:tblPr/>
              <a:tblGrid>
                <a:gridCol w="1219200"/>
                <a:gridCol w="1219200"/>
                <a:gridCol w="1447800"/>
                <a:gridCol w="2438400"/>
                <a:gridCol w="1905000"/>
              </a:tblGrid>
              <a:tr h="1758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8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avie" pitchFamily="8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avie" pitchFamily="8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5/13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iner Hand ITC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Early Bird Final +4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99"/>
                    </a:solidFill>
                  </a:tcPr>
                </a:tc>
              </a:tr>
              <a:tr h="191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Early Bird Final +3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Early Bird Final +2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Early Bird Final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iner Hand ITC" pitchFamily="66" charset="0"/>
                        </a:rPr>
                        <a:t>+1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5/21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Elephant" pitchFamily="18" charset="0"/>
                        </a:rPr>
                        <a:t>Final Draft Due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Every day you are late, you lose 10 points off rubric score.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93917" name="Rectangle 29"/>
          <p:cNvSpPr>
            <a:spLocks noChangeArrowheads="1"/>
          </p:cNvSpPr>
          <p:nvPr/>
        </p:nvSpPr>
        <p:spPr bwMode="auto">
          <a:xfrm>
            <a:off x="3657600" y="2667000"/>
            <a:ext cx="5029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3918" name="WordArt 30"/>
          <p:cNvSpPr>
            <a:spLocks noChangeArrowheads="1" noChangeShapeType="1" noTextEdit="1"/>
          </p:cNvSpPr>
          <p:nvPr/>
        </p:nvSpPr>
        <p:spPr bwMode="auto">
          <a:xfrm>
            <a:off x="3886200" y="2667000"/>
            <a:ext cx="4572000" cy="3905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Show me your rough draft done,</a:t>
            </a:r>
          </a:p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no matter who assesses it.</a:t>
            </a:r>
          </a:p>
        </p:txBody>
      </p:sp>
      <p:sp>
        <p:nvSpPr>
          <p:cNvPr id="293919" name="WordArt 31"/>
          <p:cNvSpPr>
            <a:spLocks noChangeArrowheads="1" noChangeShapeType="1" noTextEdit="1"/>
          </p:cNvSpPr>
          <p:nvPr/>
        </p:nvSpPr>
        <p:spPr bwMode="auto">
          <a:xfrm>
            <a:off x="1143000" y="3200400"/>
            <a:ext cx="5448300" cy="13557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 Black"/>
              </a:rPr>
              <a:t>Who still owes me a rough drafts?</a:t>
            </a:r>
          </a:p>
          <a:p>
            <a:pPr algn="ctr"/>
            <a:r>
              <a:rPr lang="en-US" sz="3600" kern="10"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 Black"/>
              </a:rPr>
              <a:t>Avoid lunch detention</a:t>
            </a:r>
          </a:p>
          <a:p>
            <a:pPr algn="ctr"/>
            <a:r>
              <a:rPr lang="en-US" sz="3600" kern="10"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 Black"/>
              </a:rPr>
              <a:t>on Monday!</a:t>
            </a:r>
          </a:p>
        </p:txBody>
      </p:sp>
      <p:pic>
        <p:nvPicPr>
          <p:cNvPr id="293920" name="Picture 32" descr="cute-bi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200400"/>
            <a:ext cx="16764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3922" name="Picture 34" descr="cute-bi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029200"/>
            <a:ext cx="8382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3923" name="Picture 35" descr="cute-bi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029200"/>
            <a:ext cx="8382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3924" name="Picture 36" descr="cute-bi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5029200"/>
            <a:ext cx="8382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3927" name="AutoShape 39"/>
          <p:cNvSpPr>
            <a:spLocks noChangeArrowheads="1"/>
          </p:cNvSpPr>
          <p:nvPr/>
        </p:nvSpPr>
        <p:spPr bwMode="auto">
          <a:xfrm>
            <a:off x="5791200" y="3810000"/>
            <a:ext cx="1219200" cy="914400"/>
          </a:xfrm>
          <a:prstGeom prst="wedgeEllipseCallout">
            <a:avLst>
              <a:gd name="adj1" fmla="val 90366"/>
              <a:gd name="adj2" fmla="val -32986"/>
            </a:avLst>
          </a:prstGeom>
          <a:solidFill>
            <a:srgbClr val="99FF99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2800">
                <a:latin typeface="Algerian" pitchFamily="82" charset="0"/>
              </a:rPr>
              <a:t>+4 ?</a:t>
            </a:r>
          </a:p>
        </p:txBody>
      </p:sp>
    </p:spTree>
    <p:extLst>
      <p:ext uri="{BB962C8B-B14F-4D97-AF65-F5344CB8AC3E}">
        <p14:creationId xmlns:p14="http://schemas.microsoft.com/office/powerpoint/2010/main" val="243957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953000" y="2362200"/>
            <a:ext cx="4038600" cy="3916363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/>
              <a:t>Danna P</a:t>
            </a:r>
          </a:p>
          <a:p>
            <a:pPr marL="609600" indent="-609600">
              <a:buFontTx/>
              <a:buAutoNum type="arabicPeriod"/>
            </a:pPr>
            <a:r>
              <a:rPr lang="en-US"/>
              <a:t>Artie K</a:t>
            </a:r>
          </a:p>
          <a:p>
            <a:pPr marL="609600" indent="-609600">
              <a:buFontTx/>
              <a:buAutoNum type="arabicPeriod"/>
            </a:pPr>
            <a:r>
              <a:rPr lang="en-US"/>
              <a:t>Eddie M</a:t>
            </a:r>
          </a:p>
          <a:p>
            <a:pPr marL="609600" indent="-609600">
              <a:buFontTx/>
              <a:buAutoNum type="arabicPeriod"/>
            </a:pPr>
            <a:r>
              <a:rPr lang="en-US"/>
              <a:t>Kealani O</a:t>
            </a:r>
          </a:p>
          <a:p>
            <a:pPr marL="609600" indent="-609600">
              <a:buFontTx/>
              <a:buAutoNum type="arabicPeriod"/>
            </a:pPr>
            <a:r>
              <a:rPr lang="en-US"/>
              <a:t>Ryan R</a:t>
            </a:r>
          </a:p>
          <a:p>
            <a:pPr marL="609600" indent="-609600">
              <a:buFontTx/>
              <a:buAutoNum type="arabicPeriod"/>
            </a:pPr>
            <a:r>
              <a:rPr lang="en-US"/>
              <a:t>Alana B</a:t>
            </a:r>
          </a:p>
          <a:p>
            <a:pPr marL="609600" indent="-609600">
              <a:buFontTx/>
              <a:buAutoNum type="arabicPeriod"/>
            </a:pPr>
            <a:r>
              <a:rPr lang="en-US"/>
              <a:t>Melanie H</a:t>
            </a:r>
          </a:p>
          <a:p>
            <a:pPr marL="609600" indent="-609600">
              <a:buFontTx/>
              <a:buNone/>
            </a:pPr>
            <a:endParaRPr lang="en-US"/>
          </a:p>
        </p:txBody>
      </p:sp>
      <p:sp>
        <p:nvSpPr>
          <p:cNvPr id="29901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9013" name="AutoShape 5"/>
          <p:cNvSpPr>
            <a:spLocks noChangeArrowheads="1"/>
          </p:cNvSpPr>
          <p:nvPr/>
        </p:nvSpPr>
        <p:spPr bwMode="auto">
          <a:xfrm>
            <a:off x="609600" y="228600"/>
            <a:ext cx="8153400" cy="2133600"/>
          </a:xfrm>
          <a:prstGeom prst="irregularSeal1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9014" name="Rectangle 6"/>
          <p:cNvSpPr>
            <a:spLocks noChangeArrowheads="1"/>
          </p:cNvSpPr>
          <p:nvPr/>
        </p:nvSpPr>
        <p:spPr bwMode="auto">
          <a:xfrm>
            <a:off x="457200" y="838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2400">
                <a:solidFill>
                  <a:schemeClr val="tx2"/>
                </a:solidFill>
                <a:latin typeface="Broadway" pitchFamily="82" charset="0"/>
              </a:rPr>
              <a:t>Congrats Shout Out!</a:t>
            </a:r>
            <a:br>
              <a:rPr lang="en-US" sz="2400">
                <a:solidFill>
                  <a:schemeClr val="tx2"/>
                </a:solidFill>
                <a:latin typeface="Broadway" pitchFamily="82" charset="0"/>
              </a:rPr>
            </a:br>
            <a:r>
              <a:rPr lang="en-US" sz="2400">
                <a:solidFill>
                  <a:schemeClr val="tx2"/>
                </a:solidFill>
                <a:latin typeface="Broadway" pitchFamily="82" charset="0"/>
              </a:rPr>
              <a:t>Period 4</a:t>
            </a:r>
          </a:p>
        </p:txBody>
      </p:sp>
      <p:pic>
        <p:nvPicPr>
          <p:cNvPr id="299015" name="Picture 7" descr="cute-bi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438400"/>
            <a:ext cx="241935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9016" name="AutoShape 8"/>
          <p:cNvSpPr>
            <a:spLocks noChangeArrowheads="1"/>
          </p:cNvSpPr>
          <p:nvPr/>
        </p:nvSpPr>
        <p:spPr bwMode="auto">
          <a:xfrm>
            <a:off x="2514600" y="2286000"/>
            <a:ext cx="1905000" cy="2133600"/>
          </a:xfrm>
          <a:prstGeom prst="wedgeRoundRectCallout">
            <a:avLst>
              <a:gd name="adj1" fmla="val -63750"/>
              <a:gd name="adj2" fmla="val 62870"/>
              <a:gd name="adj3" fmla="val 16667"/>
            </a:avLst>
          </a:prstGeom>
          <a:solidFill>
            <a:schemeClr val="bg1"/>
          </a:solidFill>
          <a:ln w="57150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2000">
                <a:latin typeface="Poor Richard" pitchFamily="18" charset="0"/>
              </a:rPr>
              <a:t>Anyone shooting for the final +1 Early Bird? Look at this amazing list of Early Birds!</a:t>
            </a:r>
          </a:p>
        </p:txBody>
      </p:sp>
    </p:spTree>
    <p:extLst>
      <p:ext uri="{BB962C8B-B14F-4D97-AF65-F5344CB8AC3E}">
        <p14:creationId xmlns:p14="http://schemas.microsoft.com/office/powerpoint/2010/main" val="322170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8" name="Rectangle 8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0"/>
            <a:ext cx="8229600" cy="1143000"/>
          </a:xfrm>
        </p:spPr>
        <p:txBody>
          <a:bodyPr/>
          <a:lstStyle/>
          <a:p>
            <a:endParaRPr lang="en-US">
              <a:latin typeface="Matura MT Script Capitals" pitchFamily="66" charset="0"/>
            </a:endParaRPr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81200"/>
            <a:ext cx="9144000" cy="4144963"/>
          </a:xfrm>
        </p:spPr>
        <p:txBody>
          <a:bodyPr/>
          <a:lstStyle/>
          <a:p>
            <a:pPr algn="ctr">
              <a:buFontTx/>
              <a:buNone/>
            </a:pPr>
            <a:endParaRPr lang="en-US" sz="3600">
              <a:latin typeface="Ravie" pitchFamily="82" charset="0"/>
            </a:endParaRPr>
          </a:p>
        </p:txBody>
      </p:sp>
      <p:pic>
        <p:nvPicPr>
          <p:cNvPr id="24576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838200"/>
            <a:ext cx="8229600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766" name="AutoShape 6"/>
          <p:cNvSpPr>
            <a:spLocks noChangeArrowheads="1"/>
          </p:cNvSpPr>
          <p:nvPr/>
        </p:nvSpPr>
        <p:spPr bwMode="auto">
          <a:xfrm>
            <a:off x="457200" y="762000"/>
            <a:ext cx="2667000" cy="1981200"/>
          </a:xfrm>
          <a:prstGeom prst="wedgeRoundRectCallout">
            <a:avLst>
              <a:gd name="adj1" fmla="val 38273"/>
              <a:gd name="adj2" fmla="val 7444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2800">
                <a:solidFill>
                  <a:schemeClr val="tx2"/>
                </a:solidFill>
              </a:rPr>
              <a:t>Happy Wednesday!</a:t>
            </a:r>
          </a:p>
          <a:p>
            <a:pPr algn="ctr"/>
            <a:r>
              <a:rPr lang="en-US" sz="2800">
                <a:solidFill>
                  <a:schemeClr val="tx2"/>
                </a:solidFill>
              </a:rPr>
              <a:t>Cheep! Cheep!</a:t>
            </a:r>
          </a:p>
        </p:txBody>
      </p:sp>
      <p:sp>
        <p:nvSpPr>
          <p:cNvPr id="245767" name="AutoShape 7"/>
          <p:cNvSpPr>
            <a:spLocks noChangeArrowheads="1"/>
          </p:cNvSpPr>
          <p:nvPr/>
        </p:nvSpPr>
        <p:spPr bwMode="auto">
          <a:xfrm>
            <a:off x="3200400" y="457200"/>
            <a:ext cx="3124200" cy="1524000"/>
          </a:xfrm>
          <a:prstGeom prst="wedgeRoundRectCallout">
            <a:avLst>
              <a:gd name="adj1" fmla="val -19056"/>
              <a:gd name="adj2" fmla="val 11312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2200"/>
              <a:t>Got Early Rough Draft? You only have two days left to avoid lunch detention.</a:t>
            </a:r>
          </a:p>
        </p:txBody>
      </p:sp>
      <p:sp>
        <p:nvSpPr>
          <p:cNvPr id="245769" name="AutoShape 9"/>
          <p:cNvSpPr>
            <a:spLocks noChangeArrowheads="1"/>
          </p:cNvSpPr>
          <p:nvPr/>
        </p:nvSpPr>
        <p:spPr bwMode="auto">
          <a:xfrm>
            <a:off x="6934200" y="533400"/>
            <a:ext cx="1676400" cy="3429000"/>
          </a:xfrm>
          <a:prstGeom prst="wedgeRoundRectCallout">
            <a:avLst>
              <a:gd name="adj1" fmla="val -78977"/>
              <a:gd name="adj2" fmla="val -13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2000"/>
              <a:t>I know, I know… I want to show I have my act together. I’ll be ready by tomorrow for sure!</a:t>
            </a:r>
          </a:p>
        </p:txBody>
      </p:sp>
    </p:spTree>
    <p:extLst>
      <p:ext uri="{BB962C8B-B14F-4D97-AF65-F5344CB8AC3E}">
        <p14:creationId xmlns:p14="http://schemas.microsoft.com/office/powerpoint/2010/main" val="87317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316162"/>
          </a:xfrm>
        </p:spPr>
        <p:txBody>
          <a:bodyPr/>
          <a:lstStyle/>
          <a:p>
            <a:r>
              <a:rPr lang="en-US" sz="6000">
                <a:latin typeface="Baskerville Old Face" pitchFamily="18" charset="0"/>
              </a:rPr>
              <a:t>Happy Friday!</a:t>
            </a:r>
            <a:br>
              <a:rPr lang="en-US" sz="6000">
                <a:latin typeface="Baskerville Old Face" pitchFamily="18" charset="0"/>
              </a:rPr>
            </a:br>
            <a:r>
              <a:rPr lang="en-US" sz="6000">
                <a:latin typeface="Baskerville Old Face" pitchFamily="18" charset="0"/>
              </a:rPr>
              <a:t>Got Rough Draft?</a:t>
            </a:r>
          </a:p>
        </p:txBody>
      </p:sp>
      <p:pic>
        <p:nvPicPr>
          <p:cNvPr id="222211" name="Picture 3" descr="Zits?date=20090508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743200"/>
            <a:ext cx="7086600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62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Before tomorrow…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3600" dirty="0" smtClean="0"/>
              <a:t>You need to have read your assigned reading, and complete the task listed below.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b="1" dirty="0" smtClean="0">
                <a:solidFill>
                  <a:srgbClr val="FF0000"/>
                </a:solidFill>
              </a:rPr>
              <a:t>Create a bookmark by describing characters in this week’s reading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dirty="0" smtClean="0"/>
              <a:t>Create 3 Costa Questions concerning the story to have ready for discussion. </a:t>
            </a:r>
            <a:r>
              <a:rPr lang="en-US" b="1" dirty="0" smtClean="0"/>
              <a:t>OPTION 1 KIDS ONLY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dirty="0" smtClean="0"/>
              <a:t>Complete 2 quotes/responses. Make sure they are important to the book. 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dirty="0" smtClean="0"/>
              <a:t>Do  </a:t>
            </a:r>
            <a:r>
              <a:rPr lang="en-US" dirty="0" err="1" smtClean="0"/>
              <a:t>Indepth</a:t>
            </a:r>
            <a:r>
              <a:rPr lang="en-US" dirty="0" smtClean="0"/>
              <a:t> question listed below.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56668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sz="3600" dirty="0" smtClean="0"/>
              <a:t> Before Friday, you need to have read your assigned reading, and complete the task listed below.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en-US" dirty="0" smtClean="0"/>
              <a:t>Create a Facebook page for the one of the characters in your current reading section.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Create 3 Costa Questions concerning the story to have ready for discussion. </a:t>
            </a:r>
            <a:r>
              <a:rPr lang="en-US" b="1" dirty="0">
                <a:solidFill>
                  <a:srgbClr val="FF0000"/>
                </a:solidFill>
              </a:rPr>
              <a:t>OPTION 1 KIDS ONLY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 startAt="3"/>
            </a:pPr>
            <a:r>
              <a:rPr lang="en-US" dirty="0" smtClean="0"/>
              <a:t>Do in-depth question listed below.</a:t>
            </a:r>
            <a:endParaRPr lang="en-US" sz="2000" dirty="0" smtClean="0"/>
          </a:p>
          <a:p>
            <a:pPr marL="609600" indent="-609600" eaLnBrk="1" hangingPunct="1">
              <a:lnSpc>
                <a:spcPct val="90000"/>
              </a:lnSpc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56996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927"/>
            <a:ext cx="7772400" cy="228600"/>
          </a:xfrm>
        </p:spPr>
        <p:txBody>
          <a:bodyPr>
            <a:normAutofit fontScale="90000"/>
          </a:bodyPr>
          <a:lstStyle/>
          <a:p>
            <a:r>
              <a:rPr lang="en-US" sz="1600" dirty="0"/>
              <a:t>Name: ____________________              Period: </a:t>
            </a:r>
            <a:r>
              <a:rPr lang="en-US" sz="1600" dirty="0" smtClean="0"/>
              <a:t>___</a:t>
            </a:r>
            <a:endParaRPr lang="en-US" sz="1600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399" y="228600"/>
            <a:ext cx="8698775" cy="6629400"/>
          </a:xfrm>
        </p:spPr>
        <p:txBody>
          <a:bodyPr>
            <a:normAutofit/>
          </a:bodyPr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Socratic Seminar </a:t>
            </a:r>
            <a:r>
              <a:rPr lang="en-US" sz="1600" dirty="0" smtClean="0"/>
              <a:t>#</a:t>
            </a:r>
            <a:r>
              <a:rPr lang="en-US" sz="1600" dirty="0"/>
              <a:t>5</a:t>
            </a:r>
            <a:r>
              <a:rPr lang="en-US" sz="1600" dirty="0" smtClean="0"/>
              <a:t>    </a:t>
            </a:r>
            <a:r>
              <a:rPr lang="en-US" sz="1600" dirty="0"/>
              <a:t>Title of Book: ________________________ Group # 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6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Before this seminar, you need to have read your assigned reading, and complete the task listed below.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/>
              <a:t>Create a </a:t>
            </a:r>
            <a:r>
              <a:rPr lang="en-US" sz="1200" dirty="0" smtClean="0"/>
              <a:t>bookmark by describing characters in this week’s reading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 smtClean="0">
                <a:solidFill>
                  <a:srgbClr val="FF0000"/>
                </a:solidFill>
              </a:rPr>
              <a:t>Create 3 Costa </a:t>
            </a:r>
            <a:r>
              <a:rPr lang="en-US" sz="1200" dirty="0">
                <a:solidFill>
                  <a:srgbClr val="FF0000"/>
                </a:solidFill>
              </a:rPr>
              <a:t>Questions concerning the story to have ready for discussion. </a:t>
            </a:r>
            <a:r>
              <a:rPr lang="en-US" sz="1200" b="1" dirty="0" smtClean="0">
                <a:solidFill>
                  <a:srgbClr val="FF0000"/>
                </a:solidFill>
              </a:rPr>
              <a:t>OPTION 1 KIDS ONLY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 smtClean="0"/>
              <a:t>Complete 2 quotes/responses. Make sure they are important to the book. 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r>
              <a:rPr lang="en-US" sz="1200" dirty="0" smtClean="0"/>
              <a:t>Do  </a:t>
            </a:r>
            <a:r>
              <a:rPr lang="en-US" sz="1200" dirty="0" err="1" smtClean="0"/>
              <a:t>Indepth</a:t>
            </a:r>
            <a:r>
              <a:rPr lang="en-US" sz="1200" dirty="0" smtClean="0"/>
              <a:t> question </a:t>
            </a:r>
            <a:r>
              <a:rPr lang="en-US" sz="1200" dirty="0"/>
              <a:t>listed below.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1: (Level 1) __________________________________________________________________________________________________________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2: (Level 2) __________________________________________________________________________________________________________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000" dirty="0"/>
              <a:t>Question 3: (Level </a:t>
            </a:r>
            <a:r>
              <a:rPr lang="en-US" sz="1000" dirty="0" smtClean="0"/>
              <a:t>3) __________________________________________________________________________________________________________</a:t>
            </a: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en-US" sz="1200" b="1" dirty="0"/>
          </a:p>
          <a:p>
            <a:pPr>
              <a:buNone/>
            </a:pPr>
            <a:r>
              <a:rPr lang="en-US" sz="1200" b="1" dirty="0" smtClean="0"/>
              <a:t>In-depth Question: Which character would you be if you were in the novel, or who is the most like you. (Yes, you must pick someone) Why? Be sure to use a quote from the book with MLA citation to prove your point. </a:t>
            </a:r>
            <a:endParaRPr lang="en-US" sz="1200" b="1" u="sng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	</a:t>
            </a:r>
            <a:r>
              <a:rPr lang="en-US" sz="1600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1600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1600" dirty="0"/>
              <a:t>	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99" y="2971800"/>
            <a:ext cx="8613775" cy="1524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1470949" y="1752600"/>
            <a:ext cx="73802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Option 1 Kids for a 10/10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32508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0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5189</Words>
  <Application>Microsoft Office PowerPoint</Application>
  <PresentationFormat>On-screen Show (4:3)</PresentationFormat>
  <Paragraphs>894</Paragraphs>
  <Slides>69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0" baseType="lpstr">
      <vt:lpstr>Office Theme</vt:lpstr>
      <vt:lpstr>Let’s Show What You Know…</vt:lpstr>
      <vt:lpstr>GIIG    ~    QW</vt:lpstr>
      <vt:lpstr>GIIG    ~    QW</vt:lpstr>
      <vt:lpstr>PowerPoint Presentation</vt:lpstr>
      <vt:lpstr>facebook</vt:lpstr>
      <vt:lpstr>Name: ____________________              Period: ___</vt:lpstr>
      <vt:lpstr>Before tomorrow… </vt:lpstr>
      <vt:lpstr>PowerPoint Presentation</vt:lpstr>
      <vt:lpstr>Name: ____________________              Period: ___</vt:lpstr>
      <vt:lpstr>Name: ____________________              Period: ___</vt:lpstr>
      <vt:lpstr>PowerPoint Presentation</vt:lpstr>
      <vt:lpstr>Name: ____________________              Period: ___</vt:lpstr>
      <vt:lpstr>PowerPoint Presentation</vt:lpstr>
      <vt:lpstr>Indepth Question:</vt:lpstr>
      <vt:lpstr>Now it’s time to take the luxury of </vt:lpstr>
      <vt:lpstr>GIIG ~QW</vt:lpstr>
      <vt:lpstr>GIIG ~QW</vt:lpstr>
      <vt:lpstr>PowerPoint Presentation</vt:lpstr>
      <vt:lpstr>Option 1 Kids – Homework Option 2 Kids- Start Today …</vt:lpstr>
      <vt:lpstr>Name: ____________________              Period: ___</vt:lpstr>
      <vt:lpstr>Name: ____________________              Period: ___</vt:lpstr>
      <vt:lpstr>Before next Tuesday…</vt:lpstr>
      <vt:lpstr>PowerPoint Presentation</vt:lpstr>
      <vt:lpstr>Post Card Sample: </vt:lpstr>
      <vt:lpstr>Before Friday’s Discussion…</vt:lpstr>
      <vt:lpstr>Name: ____________________              Period: ___</vt:lpstr>
      <vt:lpstr>Name: ____________________              Period: ___</vt:lpstr>
      <vt:lpstr>Before Friday’s Discussion…</vt:lpstr>
      <vt:lpstr>Name: ____________________              Period: ___</vt:lpstr>
      <vt:lpstr>PowerPoint Presentation</vt:lpstr>
      <vt:lpstr>Name: ____________________              Period: ___</vt:lpstr>
      <vt:lpstr>Time to Begin </vt:lpstr>
      <vt:lpstr>Wait for the Bell. Final 12 minutes will be for you to do your Group’s Debrief.</vt:lpstr>
      <vt:lpstr>Please, do your debrief. Submit in this order:  1. Debrief paper: Side One  2. Socratic Seminar 2 Handout</vt:lpstr>
      <vt:lpstr>PowerPoint Presentation</vt:lpstr>
      <vt:lpstr>PowerPoint Presentation</vt:lpstr>
      <vt:lpstr>BACKSIDE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GIIG ~QW</vt:lpstr>
      <vt:lpstr>GIIG ~QW</vt:lpstr>
      <vt:lpstr>PowerPoint Presentation</vt:lpstr>
      <vt:lpstr>PowerPoint Presentation</vt:lpstr>
      <vt:lpstr>What’s Due When?</vt:lpstr>
      <vt:lpstr>What’s Due When?</vt:lpstr>
      <vt:lpstr>What’s Due When?</vt:lpstr>
      <vt:lpstr>What’s Due When?</vt:lpstr>
      <vt:lpstr>What’s Due When?</vt:lpstr>
      <vt:lpstr>What’s Due When?</vt:lpstr>
      <vt:lpstr>What’s Due When?</vt:lpstr>
      <vt:lpstr>What’s Due When?</vt:lpstr>
      <vt:lpstr>What’s Due When?</vt:lpstr>
      <vt:lpstr>What’s Due When?</vt:lpstr>
      <vt:lpstr>GIIG ~QW</vt:lpstr>
      <vt:lpstr>GIIG ~QW</vt:lpstr>
      <vt:lpstr>Use may week 2 stuff for next week </vt:lpstr>
      <vt:lpstr>PowerPoint Presentation</vt:lpstr>
      <vt:lpstr>What’s Due When?</vt:lpstr>
      <vt:lpstr>PowerPoint Presentation</vt:lpstr>
      <vt:lpstr>PowerPoint Presentation</vt:lpstr>
      <vt:lpstr>Happy Friday! Got Rough Draft?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facebook</dc:title>
  <dc:creator>DSwank</dc:creator>
  <cp:lastModifiedBy>DSwank</cp:lastModifiedBy>
  <cp:revision>17</cp:revision>
  <cp:lastPrinted>2012-05-10T16:06:32Z</cp:lastPrinted>
  <dcterms:created xsi:type="dcterms:W3CDTF">2012-05-08T16:10:04Z</dcterms:created>
  <dcterms:modified xsi:type="dcterms:W3CDTF">2012-05-10T16:26:57Z</dcterms:modified>
</cp:coreProperties>
</file>