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6" r:id="rId3"/>
    <p:sldId id="267" r:id="rId4"/>
    <p:sldId id="268" r:id="rId5"/>
    <p:sldId id="269" r:id="rId6"/>
    <p:sldId id="270" r:id="rId7"/>
    <p:sldId id="271" r:id="rId8"/>
    <p:sldId id="272" r:id="rId9"/>
    <p:sldId id="273" r:id="rId10"/>
    <p:sldId id="274" r:id="rId11"/>
    <p:sldId id="275" r:id="rId12"/>
    <p:sldId id="276" r:id="rId13"/>
    <p:sldId id="277" r:id="rId14"/>
    <p:sldId id="278" r:id="rId15"/>
    <p:sldId id="279" r:id="rId16"/>
    <p:sldId id="280" r:id="rId17"/>
    <p:sldId id="300" r:id="rId18"/>
    <p:sldId id="301" r:id="rId19"/>
    <p:sldId id="302" r:id="rId20"/>
    <p:sldId id="305" r:id="rId21"/>
    <p:sldId id="303" r:id="rId22"/>
    <p:sldId id="304" r:id="rId23"/>
    <p:sldId id="292" r:id="rId24"/>
    <p:sldId id="293" r:id="rId25"/>
    <p:sldId id="294" r:id="rId26"/>
    <p:sldId id="288" r:id="rId27"/>
    <p:sldId id="290" r:id="rId28"/>
    <p:sldId id="295" r:id="rId29"/>
    <p:sldId id="297" r:id="rId30"/>
    <p:sldId id="298" r:id="rId31"/>
    <p:sldId id="296" r:id="rId32"/>
    <p:sldId id="299" r:id="rId33"/>
    <p:sldId id="291" r:id="rId34"/>
    <p:sldId id="257" r:id="rId35"/>
    <p:sldId id="258" r:id="rId36"/>
    <p:sldId id="259" r:id="rId37"/>
    <p:sldId id="260" r:id="rId38"/>
    <p:sldId id="261" r:id="rId39"/>
    <p:sldId id="262" r:id="rId40"/>
    <p:sldId id="263" r:id="rId41"/>
    <p:sldId id="264" r:id="rId42"/>
    <p:sldId id="281" r:id="rId43"/>
    <p:sldId id="282" r:id="rId44"/>
    <p:sldId id="283" r:id="rId45"/>
    <p:sldId id="284"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0" y="-96"/>
      </p:cViewPr>
      <p:guideLst>
        <p:guide orient="horz" pos="2160"/>
        <p:guide pos="2880"/>
      </p:guideLst>
    </p:cSldViewPr>
  </p:slideViewPr>
  <p:notesTextViewPr>
    <p:cViewPr>
      <p:scale>
        <a:sx n="1" d="1"/>
        <a:sy n="1" d="1"/>
      </p:scale>
      <p:origin x="0" y="0"/>
    </p:cViewPr>
  </p:notesTextViewPr>
  <p:sorterViewPr>
    <p:cViewPr>
      <p:scale>
        <a:sx n="100" d="100"/>
        <a:sy n="100" d="100"/>
      </p:scale>
      <p:origin x="0" y="330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7DB785D-CBA3-4ACB-86DD-89449E8DE8A7}" type="datetimeFigureOut">
              <a:rPr lang="en-US" smtClean="0"/>
              <a:t>5/23/2012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727625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DB785D-CBA3-4ACB-86DD-89449E8DE8A7}" type="datetimeFigureOut">
              <a:rPr lang="en-US" smtClean="0"/>
              <a:t>5/23/2012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2683356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DB785D-CBA3-4ACB-86DD-89449E8DE8A7}" type="datetimeFigureOut">
              <a:rPr lang="en-US" smtClean="0"/>
              <a:t>5/23/2012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21485222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6D5EC892-5DFA-4422-B0F5-C18D84AAB786}" type="slidenum">
              <a:rPr lang="en-US"/>
              <a:pPr/>
              <a:t>‹#›</a:t>
            </a:fld>
            <a:endParaRPr lang="en-US"/>
          </a:p>
        </p:txBody>
      </p:sp>
    </p:spTree>
    <p:extLst>
      <p:ext uri="{BB962C8B-B14F-4D97-AF65-F5344CB8AC3E}">
        <p14:creationId xmlns:p14="http://schemas.microsoft.com/office/powerpoint/2010/main" val="3714457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DB785D-CBA3-4ACB-86DD-89449E8DE8A7}" type="datetimeFigureOut">
              <a:rPr lang="en-US" smtClean="0"/>
              <a:t>5/23/2012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2032843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DB785D-CBA3-4ACB-86DD-89449E8DE8A7}" type="datetimeFigureOut">
              <a:rPr lang="en-US" smtClean="0"/>
              <a:t>5/23/2012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625070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7DB785D-CBA3-4ACB-86DD-89449E8DE8A7}" type="datetimeFigureOut">
              <a:rPr lang="en-US" smtClean="0"/>
              <a:t>5/23/2012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1845478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7DB785D-CBA3-4ACB-86DD-89449E8DE8A7}" type="datetimeFigureOut">
              <a:rPr lang="en-US" smtClean="0"/>
              <a:t>5/23/2012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661271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7DB785D-CBA3-4ACB-86DD-89449E8DE8A7}" type="datetimeFigureOut">
              <a:rPr lang="en-US" smtClean="0"/>
              <a:t>5/23/2012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883450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DB785D-CBA3-4ACB-86DD-89449E8DE8A7}" type="datetimeFigureOut">
              <a:rPr lang="en-US" smtClean="0"/>
              <a:t>5/23/2012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1588383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DB785D-CBA3-4ACB-86DD-89449E8DE8A7}" type="datetimeFigureOut">
              <a:rPr lang="en-US" smtClean="0"/>
              <a:t>5/23/2012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403138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DB785D-CBA3-4ACB-86DD-89449E8DE8A7}" type="datetimeFigureOut">
              <a:rPr lang="en-US" smtClean="0"/>
              <a:t>5/23/2012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0D7BF9-D34B-448E-A5DA-29FEB12D2178}" type="slidenum">
              <a:rPr lang="en-US" smtClean="0"/>
              <a:t>‹#›</a:t>
            </a:fld>
            <a:endParaRPr lang="en-US"/>
          </a:p>
        </p:txBody>
      </p:sp>
    </p:spTree>
    <p:extLst>
      <p:ext uri="{BB962C8B-B14F-4D97-AF65-F5344CB8AC3E}">
        <p14:creationId xmlns:p14="http://schemas.microsoft.com/office/powerpoint/2010/main" val="1600449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DB785D-CBA3-4ACB-86DD-89449E8DE8A7}" type="datetimeFigureOut">
              <a:rPr lang="en-US" smtClean="0"/>
              <a:t>5/23/2012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0D7BF9-D34B-448E-A5DA-29FEB12D2178}" type="slidenum">
              <a:rPr lang="en-US" smtClean="0"/>
              <a:t>‹#›</a:t>
            </a:fld>
            <a:endParaRPr lang="en-US"/>
          </a:p>
        </p:txBody>
      </p:sp>
    </p:spTree>
    <p:extLst>
      <p:ext uri="{BB962C8B-B14F-4D97-AF65-F5344CB8AC3E}">
        <p14:creationId xmlns:p14="http://schemas.microsoft.com/office/powerpoint/2010/main" val="3589630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title"/>
          </p:nvPr>
        </p:nvSpPr>
        <p:spPr>
          <a:xfrm>
            <a:off x="0" y="228600"/>
            <a:ext cx="3810000" cy="1600200"/>
          </a:xfrm>
          <a:solidFill>
            <a:schemeClr val="folHlink"/>
          </a:solidFill>
        </p:spPr>
        <p:txBody>
          <a:bodyPr/>
          <a:lstStyle/>
          <a:p>
            <a:r>
              <a:rPr lang="en-US" sz="2800" dirty="0">
                <a:solidFill>
                  <a:schemeClr val="bg1"/>
                </a:solidFill>
                <a:latin typeface="Ravie" pitchFamily="82" charset="0"/>
              </a:rPr>
              <a:t>GIIG</a:t>
            </a:r>
            <a:br>
              <a:rPr lang="en-US" sz="2800" dirty="0">
                <a:solidFill>
                  <a:schemeClr val="bg1"/>
                </a:solidFill>
                <a:latin typeface="Ravie" pitchFamily="82" charset="0"/>
              </a:rPr>
            </a:br>
            <a:r>
              <a:rPr lang="en-US" sz="2800" dirty="0" smtClean="0">
                <a:solidFill>
                  <a:schemeClr val="bg1"/>
                </a:solidFill>
                <a:latin typeface="Ravie" pitchFamily="82" charset="0"/>
              </a:rPr>
              <a:t>Figurative</a:t>
            </a:r>
            <a:br>
              <a:rPr lang="en-US" sz="2800" dirty="0" smtClean="0">
                <a:solidFill>
                  <a:schemeClr val="bg1"/>
                </a:solidFill>
                <a:latin typeface="Ravie" pitchFamily="82" charset="0"/>
              </a:rPr>
            </a:br>
            <a:r>
              <a:rPr lang="en-US" sz="2800" dirty="0" smtClean="0">
                <a:solidFill>
                  <a:schemeClr val="bg1"/>
                </a:solidFill>
                <a:latin typeface="Ravie" pitchFamily="82" charset="0"/>
              </a:rPr>
              <a:t>Language</a:t>
            </a:r>
            <a:endParaRPr lang="en-US" sz="2800" dirty="0">
              <a:solidFill>
                <a:schemeClr val="bg1"/>
              </a:solidFill>
              <a:latin typeface="Ravie" pitchFamily="82" charset="0"/>
            </a:endParaRPr>
          </a:p>
        </p:txBody>
      </p:sp>
      <p:sp>
        <p:nvSpPr>
          <p:cNvPr id="5124" name="Rectangle 4"/>
          <p:cNvSpPr>
            <a:spLocks noGrp="1" noChangeArrowheads="1"/>
          </p:cNvSpPr>
          <p:nvPr>
            <p:ph type="body" sz="half" idx="1"/>
          </p:nvPr>
        </p:nvSpPr>
        <p:spPr>
          <a:xfrm>
            <a:off x="228601" y="2209800"/>
            <a:ext cx="4343400" cy="4038600"/>
          </a:xfrm>
        </p:spPr>
        <p:txBody>
          <a:bodyPr>
            <a:normAutofit/>
          </a:bodyPr>
          <a:lstStyle/>
          <a:p>
            <a:pPr marL="533400" indent="-533400">
              <a:buFontTx/>
              <a:buNone/>
            </a:pPr>
            <a:r>
              <a:rPr lang="en-US" sz="2400" dirty="0" smtClean="0"/>
              <a:t>Which phrase is the best </a:t>
            </a:r>
            <a:r>
              <a:rPr lang="en-US" sz="2400" b="1" dirty="0" smtClean="0">
                <a:solidFill>
                  <a:srgbClr val="0070C0"/>
                </a:solidFill>
              </a:rPr>
              <a:t>definition of protruded?</a:t>
            </a:r>
          </a:p>
          <a:p>
            <a:pPr marL="533400" indent="-533400">
              <a:buFontTx/>
              <a:buNone/>
            </a:pPr>
            <a:endParaRPr lang="en-US" sz="2400" b="1" dirty="0">
              <a:solidFill>
                <a:srgbClr val="0070C0"/>
              </a:solidFill>
            </a:endParaRPr>
          </a:p>
          <a:p>
            <a:pPr marL="533400" indent="-533400">
              <a:buFontTx/>
              <a:buNone/>
            </a:pPr>
            <a:endParaRPr lang="en-US" sz="2400" b="1" dirty="0">
              <a:solidFill>
                <a:srgbClr val="0070C0"/>
              </a:solidFill>
            </a:endParaRPr>
          </a:p>
        </p:txBody>
      </p:sp>
      <p:sp>
        <p:nvSpPr>
          <p:cNvPr id="5125" name="Rectangle 5"/>
          <p:cNvSpPr>
            <a:spLocks noChangeArrowheads="1"/>
          </p:cNvSpPr>
          <p:nvPr/>
        </p:nvSpPr>
        <p:spPr bwMode="auto">
          <a:xfrm>
            <a:off x="4343400" y="6248400"/>
            <a:ext cx="3810000" cy="609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7" name="Line 7"/>
          <p:cNvSpPr>
            <a:spLocks noChangeShapeType="1"/>
          </p:cNvSpPr>
          <p:nvPr/>
        </p:nvSpPr>
        <p:spPr bwMode="auto">
          <a:xfrm>
            <a:off x="0" y="1981200"/>
            <a:ext cx="91440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Content Placeholder 2"/>
          <p:cNvSpPr>
            <a:spLocks noGrp="1"/>
          </p:cNvSpPr>
          <p:nvPr>
            <p:ph sz="half" idx="2"/>
          </p:nvPr>
        </p:nvSpPr>
        <p:spPr>
          <a:xfrm>
            <a:off x="4953000" y="2332037"/>
            <a:ext cx="3733800" cy="3916363"/>
          </a:xfrm>
        </p:spPr>
        <p:txBody>
          <a:bodyPr/>
          <a:lstStyle/>
          <a:p>
            <a:pPr marL="0" indent="0">
              <a:buNone/>
            </a:pPr>
            <a:r>
              <a:rPr lang="en-US" b="1" dirty="0" smtClean="0"/>
              <a:t>Re-write the sentence with the best definition instead. </a:t>
            </a:r>
          </a:p>
          <a:p>
            <a:pPr marL="514350" indent="-514350">
              <a:buAutoNum type="alphaUcPeriod"/>
            </a:pPr>
            <a:r>
              <a:rPr lang="en-US" b="1" dirty="0" smtClean="0"/>
              <a:t>Lay hidden</a:t>
            </a:r>
          </a:p>
          <a:p>
            <a:pPr marL="514350" indent="-514350">
              <a:buAutoNum type="alphaUcPeriod"/>
            </a:pPr>
            <a:r>
              <a:rPr lang="en-US" b="1" dirty="0" smtClean="0"/>
              <a:t>Stuck out</a:t>
            </a:r>
          </a:p>
          <a:p>
            <a:pPr marL="514350" indent="-514350">
              <a:buAutoNum type="alphaUcPeriod"/>
            </a:pPr>
            <a:r>
              <a:rPr lang="en-US" b="1" dirty="0" smtClean="0"/>
              <a:t>Reached forth</a:t>
            </a:r>
          </a:p>
          <a:p>
            <a:pPr marL="514350" indent="-514350">
              <a:buAutoNum type="alphaUcPeriod"/>
            </a:pPr>
            <a:r>
              <a:rPr lang="en-US" b="1" dirty="0" smtClean="0"/>
              <a:t>Revealed itself</a:t>
            </a:r>
            <a:endParaRPr lang="en-US" dirty="0"/>
          </a:p>
        </p:txBody>
      </p:sp>
      <p:sp>
        <p:nvSpPr>
          <p:cNvPr id="9" name="WordArt 8"/>
          <p:cNvSpPr>
            <a:spLocks noChangeArrowheads="1" noChangeShapeType="1" noTextEdit="1"/>
          </p:cNvSpPr>
          <p:nvPr/>
        </p:nvSpPr>
        <p:spPr bwMode="auto">
          <a:xfrm>
            <a:off x="3962400" y="228600"/>
            <a:ext cx="4953000" cy="1524000"/>
          </a:xfrm>
          <a:prstGeom prst="rect">
            <a:avLst/>
          </a:prstGeom>
        </p:spPr>
        <p:txBody>
          <a:bodyPr wrap="none" fromWordArt="1">
            <a:prstTxWarp prst="textPlain">
              <a:avLst>
                <a:gd name="adj" fmla="val 50000"/>
              </a:avLst>
            </a:prstTxWarp>
          </a:bodyPr>
          <a:lstStyle/>
          <a:p>
            <a:r>
              <a:rPr lang="en-US" kern="10" dirty="0" smtClean="0">
                <a:ln w="9525">
                  <a:solidFill>
                    <a:srgbClr val="000000"/>
                  </a:solidFill>
                  <a:round/>
                  <a:headEnd/>
                  <a:tailEnd/>
                </a:ln>
                <a:solidFill>
                  <a:srgbClr val="FF0000"/>
                </a:solidFill>
                <a:latin typeface="Arial Black"/>
              </a:rPr>
              <a:t>Monday</a:t>
            </a:r>
            <a:r>
              <a:rPr lang="en-US" kern="10" dirty="0">
                <a:ln w="9525">
                  <a:solidFill>
                    <a:srgbClr val="000000"/>
                  </a:solidFill>
                  <a:round/>
                  <a:headEnd/>
                  <a:tailEnd/>
                </a:ln>
                <a:solidFill>
                  <a:srgbClr val="FF0000"/>
                </a:solidFill>
                <a:latin typeface="Arial Black"/>
              </a:rPr>
              <a:t>: </a:t>
            </a:r>
            <a:r>
              <a:rPr lang="en-US" kern="10" dirty="0" smtClean="0">
                <a:ln w="9525">
                  <a:solidFill>
                    <a:srgbClr val="000000"/>
                  </a:solidFill>
                  <a:round/>
                  <a:headEnd/>
                  <a:tailEnd/>
                </a:ln>
                <a:solidFill>
                  <a:srgbClr val="FF0000"/>
                </a:solidFill>
                <a:latin typeface="Arial Black"/>
              </a:rPr>
              <a:t>5/21/2012</a:t>
            </a:r>
            <a:endParaRPr lang="en-US" kern="10" dirty="0">
              <a:ln w="9525">
                <a:solidFill>
                  <a:srgbClr val="000000"/>
                </a:solidFill>
                <a:round/>
                <a:headEnd/>
                <a:tailEnd/>
              </a:ln>
              <a:solidFill>
                <a:srgbClr val="FF0000"/>
              </a:solidFill>
              <a:latin typeface="Arial Black"/>
            </a:endParaRPr>
          </a:p>
          <a:p>
            <a:r>
              <a:rPr lang="en-US" kern="10" dirty="0">
                <a:ln w="9525">
                  <a:solidFill>
                    <a:srgbClr val="000000"/>
                  </a:solidFill>
                  <a:round/>
                  <a:headEnd/>
                  <a:tailEnd/>
                </a:ln>
                <a:solidFill>
                  <a:srgbClr val="FF0000"/>
                </a:solidFill>
                <a:latin typeface="Arial Black"/>
              </a:rPr>
              <a:t>GIIG </a:t>
            </a:r>
            <a:r>
              <a:rPr lang="en-US" kern="10" dirty="0" smtClean="0">
                <a:ln w="9525">
                  <a:solidFill>
                    <a:srgbClr val="000000"/>
                  </a:solidFill>
                  <a:round/>
                  <a:headEnd/>
                  <a:tailEnd/>
                </a:ln>
                <a:solidFill>
                  <a:srgbClr val="FF0000"/>
                </a:solidFill>
                <a:latin typeface="Arial Black"/>
              </a:rPr>
              <a:t>– contextual </a:t>
            </a:r>
          </a:p>
          <a:p>
            <a:r>
              <a:rPr lang="en-US" kern="10" dirty="0" smtClean="0">
                <a:ln w="9525">
                  <a:solidFill>
                    <a:srgbClr val="000000"/>
                  </a:solidFill>
                  <a:round/>
                  <a:headEnd/>
                  <a:tailEnd/>
                </a:ln>
                <a:solidFill>
                  <a:srgbClr val="FF0000"/>
                </a:solidFill>
                <a:latin typeface="Arial Black"/>
              </a:rPr>
              <a:t>sentences</a:t>
            </a:r>
          </a:p>
          <a:p>
            <a:r>
              <a:rPr lang="en-US" kern="10" dirty="0" smtClean="0">
                <a:ln w="9525">
                  <a:solidFill>
                    <a:srgbClr val="000000"/>
                  </a:solidFill>
                  <a:round/>
                  <a:headEnd/>
                  <a:tailEnd/>
                </a:ln>
                <a:solidFill>
                  <a:srgbClr val="FF0000"/>
                </a:solidFill>
                <a:latin typeface="Arial Black"/>
              </a:rPr>
              <a:t>CW: SS 6 – post cards</a:t>
            </a:r>
          </a:p>
          <a:p>
            <a:r>
              <a:rPr lang="en-US" kern="10" dirty="0" smtClean="0">
                <a:ln w="9525">
                  <a:solidFill>
                    <a:srgbClr val="000000"/>
                  </a:solidFill>
                  <a:round/>
                  <a:headEnd/>
                  <a:tailEnd/>
                </a:ln>
                <a:solidFill>
                  <a:srgbClr val="FF0000"/>
                </a:solidFill>
                <a:latin typeface="Arial Black"/>
              </a:rPr>
              <a:t>HW: Writing Project</a:t>
            </a:r>
          </a:p>
          <a:p>
            <a:r>
              <a:rPr lang="en-US" kern="10" dirty="0" smtClean="0">
                <a:ln w="9525">
                  <a:solidFill>
                    <a:srgbClr val="000000"/>
                  </a:solidFill>
                  <a:round/>
                  <a:headEnd/>
                  <a:tailEnd/>
                </a:ln>
                <a:solidFill>
                  <a:srgbClr val="FF0000"/>
                </a:solidFill>
                <a:latin typeface="Arial Black"/>
              </a:rPr>
              <a:t>LOF: Read to page 170</a:t>
            </a:r>
          </a:p>
        </p:txBody>
      </p:sp>
      <p:sp>
        <p:nvSpPr>
          <p:cNvPr id="2" name="Rectangle 1"/>
          <p:cNvSpPr/>
          <p:nvPr/>
        </p:nvSpPr>
        <p:spPr>
          <a:xfrm>
            <a:off x="581891" y="3429000"/>
            <a:ext cx="3352800" cy="2133600"/>
          </a:xfrm>
          <a:prstGeom prst="rect">
            <a:avLst/>
          </a:prstGeom>
          <a:solidFill>
            <a:schemeClr val="bg1"/>
          </a:solidFill>
          <a:ln w="0">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dirty="0" smtClean="0">
                <a:solidFill>
                  <a:schemeClr val="tx1"/>
                </a:solidFill>
              </a:rPr>
              <a:t>Cameron’s eyes dropped to the crack under the closet door, but no paper wing or fin </a:t>
            </a:r>
            <a:r>
              <a:rPr lang="en-US" sz="2400" b="1" u="sng" dirty="0" smtClean="0">
                <a:solidFill>
                  <a:schemeClr val="tx1"/>
                </a:solidFill>
              </a:rPr>
              <a:t>protruded</a:t>
            </a:r>
            <a:r>
              <a:rPr lang="en-US" sz="2400" dirty="0" smtClean="0">
                <a:solidFill>
                  <a:schemeClr val="tx1"/>
                </a:solidFill>
              </a:rPr>
              <a:t> as a clue. </a:t>
            </a:r>
            <a:endParaRPr lang="en-US" sz="2400" dirty="0">
              <a:solidFill>
                <a:schemeClr val="tx1"/>
              </a:solidFill>
            </a:endParaRPr>
          </a:p>
        </p:txBody>
      </p:sp>
    </p:spTree>
    <p:extLst>
      <p:ext uri="{BB962C8B-B14F-4D97-AF65-F5344CB8AC3E}">
        <p14:creationId xmlns:p14="http://schemas.microsoft.com/office/powerpoint/2010/main" val="472442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lnSpcReduction="10000"/>
          </a:bodyPr>
          <a:lstStyle/>
          <a:p>
            <a:pPr marL="609600" indent="-609600">
              <a:lnSpc>
                <a:spcPct val="80000"/>
              </a:lnSpc>
              <a:buFontTx/>
              <a:buNone/>
            </a:pPr>
            <a:r>
              <a:rPr lang="en-US" sz="1600" dirty="0"/>
              <a:t>Socratic Seminar </a:t>
            </a:r>
            <a:r>
              <a:rPr lang="en-US" sz="1600" dirty="0" smtClean="0"/>
              <a:t>#</a:t>
            </a:r>
            <a:r>
              <a:rPr lang="en-US" sz="1600" dirty="0"/>
              <a:t>6</a:t>
            </a:r>
            <a:r>
              <a:rPr lang="en-US" sz="1600" dirty="0" smtClean="0"/>
              <a:t>   </a:t>
            </a:r>
            <a:r>
              <a:rPr lang="en-US" sz="1600" dirty="0"/>
              <a:t>Title 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200" b="1" dirty="0">
                <a:solidFill>
                  <a:srgbClr val="0070C0"/>
                </a:solidFill>
                <a:latin typeface="Garamond" pitchFamily="18" charset="0"/>
              </a:rPr>
              <a:t>Create 2 character postcards. Write the postcard from your characters point-of-view. Draw a picture of the setting, then write a letter, using the character’s appropriate tone to show the mood of the character. </a:t>
            </a:r>
          </a:p>
          <a:p>
            <a:pPr marL="990600" lvl="1" indent="-533400">
              <a:lnSpc>
                <a:spcPct val="80000"/>
              </a:lnSpc>
              <a:buFontTx/>
              <a:buAutoNum type="arabicPeriod"/>
            </a:pPr>
            <a:r>
              <a:rPr lang="en-US" sz="1200" dirty="0"/>
              <a:t>Create 3 Costa Questions concerning the story to have ready for discussion. </a:t>
            </a:r>
            <a:r>
              <a:rPr lang="en-US" sz="1200" b="1" dirty="0"/>
              <a:t>OPTION 1 KIDS ONLY</a:t>
            </a:r>
          </a:p>
          <a:p>
            <a:pPr marL="990600" lvl="1" indent="-533400">
              <a:lnSpc>
                <a:spcPct val="80000"/>
              </a:lnSpc>
              <a:buFontTx/>
              <a:buAutoNum type="arabicPeriod"/>
            </a:pPr>
            <a:r>
              <a:rPr lang="en-US" sz="1200" dirty="0"/>
              <a:t>Complete 2 quotes/responses. Make sure they are important to the book. </a:t>
            </a:r>
          </a:p>
          <a:p>
            <a:pPr marL="990600" lvl="1" indent="-533400">
              <a:lnSpc>
                <a:spcPct val="80000"/>
              </a:lnSpc>
              <a:buFontTx/>
              <a:buAutoNum type="arabicPeriod"/>
            </a:pPr>
            <a:r>
              <a:rPr lang="en-US" sz="1200" dirty="0">
                <a:latin typeface="Garamond" pitchFamily="18" charset="0"/>
              </a:rPr>
              <a:t>Do in-depth question 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2: (Level 2)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In-depth </a:t>
            </a:r>
            <a:r>
              <a:rPr lang="en-US" sz="1100" b="1" dirty="0">
                <a:latin typeface="Garamond" pitchFamily="18" charset="0"/>
              </a:rPr>
              <a:t>Question: </a:t>
            </a:r>
            <a:r>
              <a:rPr lang="en-US" sz="1200" dirty="0">
                <a:latin typeface="Garamond" pitchFamily="18" charset="0"/>
              </a:rPr>
              <a:t>Pretend you get to create the music soundtrack for 5 different entries. What  </a:t>
            </a:r>
            <a:r>
              <a:rPr lang="en-US" sz="1200" dirty="0" smtClean="0">
                <a:latin typeface="Garamond" pitchFamily="18" charset="0"/>
              </a:rPr>
              <a:t>three  songs </a:t>
            </a:r>
            <a:r>
              <a:rPr lang="en-US" sz="1200" dirty="0">
                <a:latin typeface="Garamond" pitchFamily="18" charset="0"/>
              </a:rPr>
              <a:t>would you include? Write an explanation for each song: why would you include it, how does the song connect to events. </a:t>
            </a:r>
            <a:r>
              <a:rPr lang="en-US" sz="1600" dirty="0" smtClean="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9" y="29718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19587" y="1834809"/>
            <a:ext cx="8449397"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Option 2 Kids: Cross out!!!!!!</a:t>
            </a:r>
            <a:endParaRPr lang="en-US" dirty="0"/>
          </a:p>
        </p:txBody>
      </p:sp>
    </p:spTree>
    <p:extLst>
      <p:ext uri="{BB962C8B-B14F-4D97-AF65-F5344CB8AC3E}">
        <p14:creationId xmlns:p14="http://schemas.microsoft.com/office/powerpoint/2010/main" val="80151096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Before Friday’s Discussion…</a:t>
            </a:r>
            <a:endParaRPr lang="en-US" dirty="0"/>
          </a:p>
        </p:txBody>
      </p:sp>
      <p:sp>
        <p:nvSpPr>
          <p:cNvPr id="6" name="Content Placeholder 5"/>
          <p:cNvSpPr>
            <a:spLocks noGrp="1"/>
          </p:cNvSpPr>
          <p:nvPr>
            <p:ph idx="1"/>
          </p:nvPr>
        </p:nvSpPr>
        <p:spPr/>
        <p:txBody>
          <a:bodyPr>
            <a:normAutofit fontScale="92500" lnSpcReduction="10000"/>
          </a:bodyPr>
          <a:lstStyle/>
          <a:p>
            <a:pPr marL="990600" lvl="1" indent="-533400">
              <a:lnSpc>
                <a:spcPct val="80000"/>
              </a:lnSpc>
              <a:buFontTx/>
              <a:buAutoNum type="arabicPeriod"/>
            </a:pPr>
            <a:r>
              <a:rPr lang="en-US" sz="3600" dirty="0" smtClean="0">
                <a:latin typeface="Garamond" pitchFamily="18" charset="0"/>
              </a:rPr>
              <a:t>Create 2 character postcards. Write the postcard from your characters point-of-view. Draw a picture of the setting, then write a letter, using the character’s appropriate tone to show the mood of the character. </a:t>
            </a:r>
          </a:p>
          <a:p>
            <a:pPr marL="990600" lvl="1" indent="-533400">
              <a:lnSpc>
                <a:spcPct val="80000"/>
              </a:lnSpc>
              <a:buFontTx/>
              <a:buAutoNum type="arabicPeriod"/>
            </a:pPr>
            <a:r>
              <a:rPr lang="en-US" sz="3600" dirty="0" smtClean="0">
                <a:latin typeface="Garamond" pitchFamily="18" charset="0"/>
              </a:rPr>
              <a:t>Create 3 Costa Questions concerning the story to have ready for discussion.</a:t>
            </a:r>
          </a:p>
          <a:p>
            <a:pPr marL="990600" lvl="1" indent="-533400">
              <a:lnSpc>
                <a:spcPct val="80000"/>
              </a:lnSpc>
              <a:buFontTx/>
              <a:buAutoNum type="arabicPeriod"/>
            </a:pPr>
            <a:r>
              <a:rPr lang="en-US" sz="3600" b="1" dirty="0">
                <a:solidFill>
                  <a:srgbClr val="0070C0"/>
                </a:solidFill>
                <a:latin typeface="Garamond" pitchFamily="18" charset="0"/>
              </a:rPr>
              <a:t>Complete 2 quotes/responses. Make sure they are important to the book. </a:t>
            </a:r>
            <a:endParaRPr lang="en-US" sz="3600" b="1" dirty="0" smtClean="0">
              <a:solidFill>
                <a:srgbClr val="0070C0"/>
              </a:solidFill>
              <a:latin typeface="Garamond" pitchFamily="18" charset="0"/>
            </a:endParaRPr>
          </a:p>
          <a:p>
            <a:pPr marL="990600" lvl="1" indent="-533400">
              <a:lnSpc>
                <a:spcPct val="80000"/>
              </a:lnSpc>
              <a:buFontTx/>
              <a:buAutoNum type="arabicPeriod"/>
            </a:pPr>
            <a:r>
              <a:rPr lang="en-US" sz="3600" dirty="0" smtClean="0">
                <a:latin typeface="Garamond" pitchFamily="18" charset="0"/>
              </a:rPr>
              <a:t>Do in-depth question listed below.</a:t>
            </a:r>
          </a:p>
          <a:p>
            <a:endParaRPr lang="en-US" dirty="0"/>
          </a:p>
        </p:txBody>
      </p:sp>
    </p:spTree>
    <p:extLst>
      <p:ext uri="{BB962C8B-B14F-4D97-AF65-F5344CB8AC3E}">
        <p14:creationId xmlns:p14="http://schemas.microsoft.com/office/powerpoint/2010/main" val="22046503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lnSpcReduction="10000"/>
          </a:bodyPr>
          <a:lstStyle/>
          <a:p>
            <a:pPr marL="609600" indent="-609600">
              <a:lnSpc>
                <a:spcPct val="80000"/>
              </a:lnSpc>
              <a:buFontTx/>
              <a:buNone/>
            </a:pPr>
            <a:r>
              <a:rPr lang="en-US" sz="1600" dirty="0"/>
              <a:t>Socratic Seminar </a:t>
            </a:r>
            <a:r>
              <a:rPr lang="en-US" sz="1600" dirty="0" smtClean="0"/>
              <a:t>#</a:t>
            </a:r>
            <a:r>
              <a:rPr lang="en-US" sz="1600" dirty="0"/>
              <a:t>6</a:t>
            </a:r>
            <a:r>
              <a:rPr lang="en-US" sz="1600" dirty="0" smtClean="0"/>
              <a:t>   </a:t>
            </a:r>
            <a:r>
              <a:rPr lang="en-US" sz="1600" dirty="0"/>
              <a:t>Title 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200" b="1" dirty="0">
                <a:solidFill>
                  <a:srgbClr val="0070C0"/>
                </a:solidFill>
                <a:latin typeface="Garamond" pitchFamily="18" charset="0"/>
              </a:rPr>
              <a:t>Create 2 character postcards. Write the postcard from your characters point-of-view. Draw a picture of the setting, then write a letter, using the character’s appropriate tone to show the mood of the character. </a:t>
            </a:r>
          </a:p>
          <a:p>
            <a:pPr marL="990600" lvl="1" indent="-533400">
              <a:lnSpc>
                <a:spcPct val="80000"/>
              </a:lnSpc>
              <a:buFontTx/>
              <a:buAutoNum type="arabicPeriod"/>
            </a:pPr>
            <a:r>
              <a:rPr lang="en-US" sz="1200" dirty="0"/>
              <a:t>Create 3 Costa Questions concerning the story to have ready for discussion. </a:t>
            </a:r>
            <a:r>
              <a:rPr lang="en-US" sz="1200" b="1" dirty="0"/>
              <a:t>OPTION 1 KIDS ONLY</a:t>
            </a:r>
          </a:p>
          <a:p>
            <a:pPr marL="990600" lvl="1" indent="-533400">
              <a:lnSpc>
                <a:spcPct val="80000"/>
              </a:lnSpc>
              <a:buFontTx/>
              <a:buAutoNum type="arabicPeriod"/>
            </a:pPr>
            <a:r>
              <a:rPr lang="en-US" sz="1200" dirty="0"/>
              <a:t>Complete 2 quotes/responses. Make sure they are important to the book. </a:t>
            </a:r>
          </a:p>
          <a:p>
            <a:pPr marL="990600" lvl="1" indent="-533400">
              <a:lnSpc>
                <a:spcPct val="80000"/>
              </a:lnSpc>
              <a:buFontTx/>
              <a:buAutoNum type="arabicPeriod"/>
            </a:pPr>
            <a:r>
              <a:rPr lang="en-US" sz="1200" dirty="0">
                <a:latin typeface="Garamond" pitchFamily="18" charset="0"/>
              </a:rPr>
              <a:t>Do in-depth question 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2: (Level 2)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In-depth </a:t>
            </a:r>
            <a:r>
              <a:rPr lang="en-US" sz="1100" b="1" dirty="0">
                <a:latin typeface="Garamond" pitchFamily="18" charset="0"/>
              </a:rPr>
              <a:t>Question: </a:t>
            </a:r>
            <a:r>
              <a:rPr lang="en-US" sz="1200" dirty="0">
                <a:latin typeface="Garamond" pitchFamily="18" charset="0"/>
              </a:rPr>
              <a:t>Pretend you get to create the music soundtrack for </a:t>
            </a:r>
            <a:r>
              <a:rPr lang="en-US" sz="1200" dirty="0" smtClean="0">
                <a:latin typeface="Garamond" pitchFamily="18" charset="0"/>
              </a:rPr>
              <a:t>3 different </a:t>
            </a:r>
            <a:r>
              <a:rPr lang="en-US" sz="1200" dirty="0">
                <a:latin typeface="Garamond" pitchFamily="18" charset="0"/>
              </a:rPr>
              <a:t>entries. What  </a:t>
            </a:r>
            <a:r>
              <a:rPr lang="en-US" sz="1200" dirty="0" smtClean="0">
                <a:latin typeface="Garamond" pitchFamily="18" charset="0"/>
              </a:rPr>
              <a:t>three  songs </a:t>
            </a:r>
            <a:r>
              <a:rPr lang="en-US" sz="1200" dirty="0">
                <a:latin typeface="Garamond" pitchFamily="18" charset="0"/>
              </a:rPr>
              <a:t>would you include? Write an explanation for each song: why would you include it, how does the song connect to events. </a:t>
            </a:r>
            <a:r>
              <a:rPr lang="en-US" sz="1600" dirty="0" smtClean="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618" y="2895600"/>
            <a:ext cx="8613775" cy="1524001"/>
          </a:xfrm>
          <a:prstGeom prst="rect">
            <a:avLst/>
          </a:prstGeom>
          <a:solidFill>
            <a:schemeClr val="accent2"/>
          </a:solidFill>
          <a:ln>
            <a:noFill/>
          </a:ln>
          <a:effectLst/>
          <a:extLst/>
        </p:spPr>
      </p:pic>
    </p:spTree>
    <p:extLst>
      <p:ext uri="{BB962C8B-B14F-4D97-AF65-F5344CB8AC3E}">
        <p14:creationId xmlns:p14="http://schemas.microsoft.com/office/powerpoint/2010/main" val="4064118291"/>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a:buNone/>
            </a:pPr>
            <a:r>
              <a:rPr lang="en-US" sz="2800" dirty="0" smtClean="0">
                <a:solidFill>
                  <a:srgbClr val="0070C0"/>
                </a:solidFill>
                <a:latin typeface="Garamond" pitchFamily="18" charset="0"/>
              </a:rPr>
              <a:t>In-depth Question: </a:t>
            </a:r>
            <a:r>
              <a:rPr lang="en-US" dirty="0" smtClean="0">
                <a:solidFill>
                  <a:srgbClr val="0070C0"/>
                </a:solidFill>
                <a:latin typeface="Garamond" pitchFamily="18" charset="0"/>
              </a:rPr>
              <a:t>Pretend you get to create the music soundtrack for 5 different entries. What five songs would you include? Write an explanation for each song: why would you include it, how does the song connect to events.</a:t>
            </a:r>
          </a:p>
          <a:p>
            <a:pPr>
              <a:buNone/>
            </a:pPr>
            <a:endParaRPr lang="en-US" dirty="0"/>
          </a:p>
        </p:txBody>
      </p:sp>
      <p:sp>
        <p:nvSpPr>
          <p:cNvPr id="5" name="Oval Callout 4"/>
          <p:cNvSpPr/>
          <p:nvPr/>
        </p:nvSpPr>
        <p:spPr>
          <a:xfrm>
            <a:off x="3657600" y="3505200"/>
            <a:ext cx="3657600" cy="990600"/>
          </a:xfrm>
          <a:prstGeom prst="wedgeEllipseCallout">
            <a:avLst>
              <a:gd name="adj1" fmla="val -59221"/>
              <a:gd name="adj2" fmla="val 14017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Please, remember to include the page number with MLA citation. </a:t>
            </a:r>
            <a:endParaRPr lang="en-US" dirty="0">
              <a:solidFill>
                <a:schemeClr val="tx1"/>
              </a:solidFill>
            </a:endParaRPr>
          </a:p>
        </p:txBody>
      </p:sp>
      <p:pic>
        <p:nvPicPr>
          <p:cNvPr id="6" name="Picture 5" descr="spaz ant.gif"/>
          <p:cNvPicPr>
            <a:picLocks noChangeAspect="1"/>
          </p:cNvPicPr>
          <p:nvPr/>
        </p:nvPicPr>
        <p:blipFill>
          <a:blip r:embed="rId2" cstate="print"/>
          <a:stretch>
            <a:fillRect/>
          </a:stretch>
        </p:blipFill>
        <p:spPr>
          <a:xfrm flipH="1">
            <a:off x="808299" y="4038600"/>
            <a:ext cx="1666754" cy="2057400"/>
          </a:xfrm>
          <a:prstGeom prst="rect">
            <a:avLst/>
          </a:prstGeom>
        </p:spPr>
      </p:pic>
    </p:spTree>
    <p:extLst>
      <p:ext uri="{BB962C8B-B14F-4D97-AF65-F5344CB8AC3E}">
        <p14:creationId xmlns:p14="http://schemas.microsoft.com/office/powerpoint/2010/main" val="2561002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lnSpcReduction="10000"/>
          </a:bodyPr>
          <a:lstStyle/>
          <a:p>
            <a:pPr marL="609600" indent="-609600">
              <a:lnSpc>
                <a:spcPct val="80000"/>
              </a:lnSpc>
              <a:buFontTx/>
              <a:buNone/>
            </a:pPr>
            <a:r>
              <a:rPr lang="en-US" sz="1600" dirty="0"/>
              <a:t>Socratic Seminar </a:t>
            </a:r>
            <a:r>
              <a:rPr lang="en-US" sz="1600" dirty="0" smtClean="0"/>
              <a:t>#</a:t>
            </a:r>
            <a:r>
              <a:rPr lang="en-US" sz="1600" dirty="0"/>
              <a:t>6</a:t>
            </a:r>
            <a:r>
              <a:rPr lang="en-US" sz="1600" dirty="0" smtClean="0"/>
              <a:t>   </a:t>
            </a:r>
            <a:r>
              <a:rPr lang="en-US" sz="1600" dirty="0"/>
              <a:t>Title 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200" b="1" dirty="0">
                <a:solidFill>
                  <a:srgbClr val="0070C0"/>
                </a:solidFill>
                <a:latin typeface="Garamond" pitchFamily="18" charset="0"/>
              </a:rPr>
              <a:t>Create 2 character postcards. Write the postcard from your characters point-of-view. Draw a picture of the setting, then write a letter, using the character’s appropriate tone to show the mood of the character. </a:t>
            </a:r>
          </a:p>
          <a:p>
            <a:pPr marL="990600" lvl="1" indent="-533400">
              <a:lnSpc>
                <a:spcPct val="80000"/>
              </a:lnSpc>
              <a:buFontTx/>
              <a:buAutoNum type="arabicPeriod"/>
            </a:pPr>
            <a:r>
              <a:rPr lang="en-US" sz="1200" dirty="0"/>
              <a:t>Create 3 Costa Questions concerning the story to have ready for discussion. </a:t>
            </a:r>
            <a:r>
              <a:rPr lang="en-US" sz="1200" b="1" dirty="0"/>
              <a:t>OPTION 1 KIDS ONLY</a:t>
            </a:r>
          </a:p>
          <a:p>
            <a:pPr marL="990600" lvl="1" indent="-533400">
              <a:lnSpc>
                <a:spcPct val="80000"/>
              </a:lnSpc>
              <a:buFontTx/>
              <a:buAutoNum type="arabicPeriod"/>
            </a:pPr>
            <a:r>
              <a:rPr lang="en-US" sz="1200" dirty="0"/>
              <a:t>Complete 2 quotes/responses. Make sure they are important to the book. </a:t>
            </a:r>
          </a:p>
          <a:p>
            <a:pPr marL="990600" lvl="1" indent="-533400">
              <a:lnSpc>
                <a:spcPct val="80000"/>
              </a:lnSpc>
              <a:buFontTx/>
              <a:buAutoNum type="arabicPeriod"/>
            </a:pPr>
            <a:r>
              <a:rPr lang="en-US" sz="1200" dirty="0">
                <a:latin typeface="Garamond" pitchFamily="18" charset="0"/>
              </a:rPr>
              <a:t>Do in-depth question 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2: (Level 2)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In-depth </a:t>
            </a:r>
            <a:r>
              <a:rPr lang="en-US" sz="1100" b="1" dirty="0">
                <a:latin typeface="Garamond" pitchFamily="18" charset="0"/>
              </a:rPr>
              <a:t>Question: </a:t>
            </a:r>
            <a:r>
              <a:rPr lang="en-US" sz="1200" dirty="0">
                <a:latin typeface="Garamond" pitchFamily="18" charset="0"/>
              </a:rPr>
              <a:t>Pretend you get to create the music soundtrack for </a:t>
            </a:r>
            <a:r>
              <a:rPr lang="en-US" sz="1200" dirty="0" smtClean="0">
                <a:latin typeface="Garamond" pitchFamily="18" charset="0"/>
              </a:rPr>
              <a:t>3 different </a:t>
            </a:r>
            <a:r>
              <a:rPr lang="en-US" sz="1200" dirty="0">
                <a:latin typeface="Garamond" pitchFamily="18" charset="0"/>
              </a:rPr>
              <a:t>entries. What  </a:t>
            </a:r>
            <a:r>
              <a:rPr lang="en-US" sz="1200" dirty="0" smtClean="0">
                <a:latin typeface="Garamond" pitchFamily="18" charset="0"/>
              </a:rPr>
              <a:t>three  songs </a:t>
            </a:r>
            <a:r>
              <a:rPr lang="en-US" sz="1200" dirty="0">
                <a:latin typeface="Garamond" pitchFamily="18" charset="0"/>
              </a:rPr>
              <a:t>would you include? Write an explanation for each song: why would you include it, how does the song connect to events. </a:t>
            </a:r>
            <a:r>
              <a:rPr lang="en-US" sz="1600" dirty="0" smtClean="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9" y="29718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745397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body" sz="half" idx="1"/>
          </p:nvPr>
        </p:nvSpPr>
        <p:spPr>
          <a:xfrm>
            <a:off x="228601" y="2209800"/>
            <a:ext cx="4343400" cy="4038600"/>
          </a:xfrm>
        </p:spPr>
        <p:txBody>
          <a:bodyPr>
            <a:normAutofit/>
          </a:bodyPr>
          <a:lstStyle/>
          <a:p>
            <a:pPr marL="533400" indent="-533400">
              <a:buFont typeface="+mj-lt"/>
              <a:buAutoNum type="arabicPeriod"/>
            </a:pPr>
            <a:r>
              <a:rPr lang="en-US" sz="2400" dirty="0" smtClean="0"/>
              <a:t>What type of </a:t>
            </a:r>
            <a:r>
              <a:rPr lang="en-US" sz="2400" b="1" dirty="0" smtClean="0">
                <a:solidFill>
                  <a:srgbClr val="0070C0"/>
                </a:solidFill>
              </a:rPr>
              <a:t>figurative language i</a:t>
            </a:r>
            <a:r>
              <a:rPr lang="en-US" sz="2400" dirty="0" smtClean="0"/>
              <a:t>s used in the box</a:t>
            </a:r>
            <a:r>
              <a:rPr lang="en-US" sz="2400" b="1" dirty="0" smtClean="0">
                <a:solidFill>
                  <a:srgbClr val="0070C0"/>
                </a:solidFill>
              </a:rPr>
              <a:t>?</a:t>
            </a:r>
          </a:p>
          <a:p>
            <a:pPr marL="533400" indent="-533400">
              <a:buFont typeface="+mj-lt"/>
              <a:buAutoNum type="arabicPeriod"/>
            </a:pPr>
            <a:r>
              <a:rPr lang="en-US" sz="2400" b="1" dirty="0" smtClean="0"/>
              <a:t>What does it mean?</a:t>
            </a:r>
          </a:p>
          <a:p>
            <a:pPr marL="533400" indent="-533400">
              <a:buFontTx/>
              <a:buNone/>
            </a:pPr>
            <a:endParaRPr lang="en-US" sz="2400" b="1" dirty="0">
              <a:solidFill>
                <a:srgbClr val="0070C0"/>
              </a:solidFill>
            </a:endParaRPr>
          </a:p>
          <a:p>
            <a:pPr marL="533400" indent="-533400">
              <a:buFontTx/>
              <a:buNone/>
            </a:pPr>
            <a:endParaRPr lang="en-US" sz="2400" b="1" dirty="0">
              <a:solidFill>
                <a:srgbClr val="0070C0"/>
              </a:solidFill>
            </a:endParaRPr>
          </a:p>
        </p:txBody>
      </p:sp>
      <p:sp>
        <p:nvSpPr>
          <p:cNvPr id="5125" name="Rectangle 5"/>
          <p:cNvSpPr>
            <a:spLocks noChangeArrowheads="1"/>
          </p:cNvSpPr>
          <p:nvPr/>
        </p:nvSpPr>
        <p:spPr bwMode="auto">
          <a:xfrm>
            <a:off x="4343400" y="6248400"/>
            <a:ext cx="3810000" cy="609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7" name="Line 7"/>
          <p:cNvSpPr>
            <a:spLocks noChangeShapeType="1"/>
          </p:cNvSpPr>
          <p:nvPr/>
        </p:nvSpPr>
        <p:spPr bwMode="auto">
          <a:xfrm>
            <a:off x="0" y="1981200"/>
            <a:ext cx="91440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Content Placeholder 2"/>
          <p:cNvSpPr>
            <a:spLocks noGrp="1"/>
          </p:cNvSpPr>
          <p:nvPr>
            <p:ph sz="half" idx="2"/>
          </p:nvPr>
        </p:nvSpPr>
        <p:spPr>
          <a:xfrm>
            <a:off x="4953000" y="2332037"/>
            <a:ext cx="3733800" cy="3916363"/>
          </a:xfrm>
        </p:spPr>
        <p:txBody>
          <a:bodyPr/>
          <a:lstStyle/>
          <a:p>
            <a:pPr marL="0" indent="0">
              <a:buNone/>
            </a:pPr>
            <a:r>
              <a:rPr lang="en-US" dirty="0" smtClean="0"/>
              <a:t>1) </a:t>
            </a:r>
          </a:p>
          <a:p>
            <a:pPr marL="0" indent="0">
              <a:buNone/>
            </a:pPr>
            <a:endParaRPr lang="en-US" dirty="0"/>
          </a:p>
          <a:p>
            <a:pPr marL="0" indent="0">
              <a:buNone/>
            </a:pPr>
            <a:endParaRPr lang="en-US" dirty="0" smtClean="0"/>
          </a:p>
          <a:p>
            <a:pPr marL="0" indent="0">
              <a:buNone/>
            </a:pPr>
            <a:r>
              <a:rPr lang="en-US" dirty="0" smtClean="0"/>
              <a:t>2) </a:t>
            </a:r>
            <a:endParaRPr lang="en-US" dirty="0"/>
          </a:p>
        </p:txBody>
      </p:sp>
      <p:sp>
        <p:nvSpPr>
          <p:cNvPr id="9" name="WordArt 8"/>
          <p:cNvSpPr>
            <a:spLocks noChangeArrowheads="1" noChangeShapeType="1" noTextEdit="1"/>
          </p:cNvSpPr>
          <p:nvPr/>
        </p:nvSpPr>
        <p:spPr bwMode="auto">
          <a:xfrm>
            <a:off x="3962400" y="228600"/>
            <a:ext cx="4953000" cy="1524000"/>
          </a:xfrm>
          <a:prstGeom prst="rect">
            <a:avLst/>
          </a:prstGeom>
        </p:spPr>
        <p:txBody>
          <a:bodyPr wrap="none" fromWordArt="1">
            <a:prstTxWarp prst="textPlain">
              <a:avLst>
                <a:gd name="adj" fmla="val 50000"/>
              </a:avLst>
            </a:prstTxWarp>
          </a:bodyPr>
          <a:lstStyle/>
          <a:p>
            <a:r>
              <a:rPr lang="en-US" kern="10" dirty="0" smtClean="0">
                <a:ln w="9525">
                  <a:solidFill>
                    <a:srgbClr val="000000"/>
                  </a:solidFill>
                  <a:round/>
                  <a:headEnd/>
                  <a:tailEnd/>
                </a:ln>
                <a:solidFill>
                  <a:srgbClr val="FF0000"/>
                </a:solidFill>
                <a:latin typeface="Arial Black"/>
              </a:rPr>
              <a:t>Tuesday</a:t>
            </a:r>
            <a:r>
              <a:rPr lang="en-US" kern="10" dirty="0">
                <a:ln w="9525">
                  <a:solidFill>
                    <a:srgbClr val="000000"/>
                  </a:solidFill>
                  <a:round/>
                  <a:headEnd/>
                  <a:tailEnd/>
                </a:ln>
                <a:solidFill>
                  <a:srgbClr val="FF0000"/>
                </a:solidFill>
                <a:latin typeface="Arial Black"/>
              </a:rPr>
              <a:t>: </a:t>
            </a:r>
            <a:r>
              <a:rPr lang="en-US" kern="10" dirty="0" smtClean="0">
                <a:ln w="9525">
                  <a:solidFill>
                    <a:srgbClr val="000000"/>
                  </a:solidFill>
                  <a:round/>
                  <a:headEnd/>
                  <a:tailEnd/>
                </a:ln>
                <a:solidFill>
                  <a:srgbClr val="FF0000"/>
                </a:solidFill>
                <a:latin typeface="Arial Black"/>
              </a:rPr>
              <a:t>5/22/2012</a:t>
            </a:r>
            <a:endParaRPr lang="en-US" kern="10" dirty="0">
              <a:ln w="9525">
                <a:solidFill>
                  <a:srgbClr val="000000"/>
                </a:solidFill>
                <a:round/>
                <a:headEnd/>
                <a:tailEnd/>
              </a:ln>
              <a:solidFill>
                <a:srgbClr val="FF0000"/>
              </a:solidFill>
              <a:latin typeface="Arial Black"/>
            </a:endParaRPr>
          </a:p>
          <a:p>
            <a:r>
              <a:rPr lang="en-US" kern="10" dirty="0">
                <a:ln w="9525">
                  <a:solidFill>
                    <a:srgbClr val="000000"/>
                  </a:solidFill>
                  <a:round/>
                  <a:headEnd/>
                  <a:tailEnd/>
                </a:ln>
                <a:solidFill>
                  <a:srgbClr val="FF0000"/>
                </a:solidFill>
                <a:latin typeface="Arial Black"/>
              </a:rPr>
              <a:t>GIIG </a:t>
            </a:r>
            <a:r>
              <a:rPr lang="en-US" kern="10" dirty="0" smtClean="0">
                <a:ln w="9525">
                  <a:solidFill>
                    <a:srgbClr val="000000"/>
                  </a:solidFill>
                  <a:round/>
                  <a:headEnd/>
                  <a:tailEnd/>
                </a:ln>
                <a:solidFill>
                  <a:srgbClr val="FF0000"/>
                </a:solidFill>
                <a:latin typeface="Arial Black"/>
              </a:rPr>
              <a:t>– contextual </a:t>
            </a:r>
          </a:p>
          <a:p>
            <a:r>
              <a:rPr lang="en-US" kern="10" dirty="0" smtClean="0">
                <a:ln w="9525">
                  <a:solidFill>
                    <a:srgbClr val="000000"/>
                  </a:solidFill>
                  <a:round/>
                  <a:headEnd/>
                  <a:tailEnd/>
                </a:ln>
                <a:solidFill>
                  <a:srgbClr val="FF0000"/>
                </a:solidFill>
                <a:latin typeface="Arial Black"/>
              </a:rPr>
              <a:t>sentences</a:t>
            </a:r>
          </a:p>
          <a:p>
            <a:r>
              <a:rPr lang="en-US" kern="10" dirty="0" smtClean="0">
                <a:ln w="9525">
                  <a:solidFill>
                    <a:srgbClr val="000000"/>
                  </a:solidFill>
                  <a:round/>
                  <a:headEnd/>
                  <a:tailEnd/>
                </a:ln>
                <a:solidFill>
                  <a:srgbClr val="FF0000"/>
                </a:solidFill>
                <a:latin typeface="Arial Black"/>
              </a:rPr>
              <a:t>CW: SS 7 – acting scene</a:t>
            </a:r>
          </a:p>
          <a:p>
            <a:r>
              <a:rPr lang="en-US" kern="10" dirty="0" smtClean="0">
                <a:ln w="9525">
                  <a:solidFill>
                    <a:srgbClr val="000000"/>
                  </a:solidFill>
                  <a:round/>
                  <a:headEnd/>
                  <a:tailEnd/>
                </a:ln>
                <a:solidFill>
                  <a:srgbClr val="FF0000"/>
                </a:solidFill>
                <a:latin typeface="Arial Black"/>
              </a:rPr>
              <a:t>HW: Writing Project</a:t>
            </a:r>
          </a:p>
          <a:p>
            <a:r>
              <a:rPr lang="en-US" kern="10" dirty="0" smtClean="0">
                <a:ln w="9525">
                  <a:solidFill>
                    <a:srgbClr val="000000"/>
                  </a:solidFill>
                  <a:round/>
                  <a:headEnd/>
                  <a:tailEnd/>
                </a:ln>
                <a:solidFill>
                  <a:srgbClr val="FF0000"/>
                </a:solidFill>
                <a:latin typeface="Arial Black"/>
              </a:rPr>
              <a:t>LOF: Read to page 177</a:t>
            </a:r>
          </a:p>
        </p:txBody>
      </p:sp>
      <p:sp>
        <p:nvSpPr>
          <p:cNvPr id="5" name="Rectangle 1"/>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787326034"/>
              </p:ext>
            </p:extLst>
          </p:nvPr>
        </p:nvGraphicFramePr>
        <p:xfrm>
          <a:off x="457200" y="3733800"/>
          <a:ext cx="3886200" cy="2275768"/>
        </p:xfrm>
        <a:graphic>
          <a:graphicData uri="http://schemas.openxmlformats.org/drawingml/2006/table">
            <a:tbl>
              <a:tblPr/>
              <a:tblGrid>
                <a:gridCol w="3886200"/>
              </a:tblGrid>
              <a:tr h="2275768">
                <a:tc>
                  <a:txBody>
                    <a:bodyPr/>
                    <a:lstStyle/>
                    <a:p>
                      <a:r>
                        <a:rPr lang="en-US" sz="2400" b="1" dirty="0">
                          <a:solidFill>
                            <a:schemeClr val="tx1"/>
                          </a:solidFill>
                          <a:effectLst/>
                        </a:rPr>
                        <a:t>I looked to the left to see </a:t>
                      </a:r>
                      <a:r>
                        <a:rPr lang="en-US" sz="2400" b="1" i="1" dirty="0">
                          <a:solidFill>
                            <a:srgbClr val="0070C0"/>
                          </a:solidFill>
                          <a:effectLst/>
                        </a:rPr>
                        <a:t>Mrs. </a:t>
                      </a:r>
                      <a:r>
                        <a:rPr lang="en-US" sz="2400" b="1" i="1" dirty="0" err="1">
                          <a:solidFill>
                            <a:srgbClr val="0070C0"/>
                          </a:solidFill>
                          <a:effectLst/>
                        </a:rPr>
                        <a:t>Lundstrom's</a:t>
                      </a:r>
                      <a:r>
                        <a:rPr lang="en-US" sz="2400" b="1" i="1" dirty="0">
                          <a:solidFill>
                            <a:srgbClr val="0070C0"/>
                          </a:solidFill>
                          <a:effectLst/>
                        </a:rPr>
                        <a:t> house laughing </a:t>
                      </a:r>
                      <a:r>
                        <a:rPr lang="en-US" sz="2400" b="1" dirty="0">
                          <a:solidFill>
                            <a:schemeClr val="tx1"/>
                          </a:solidFill>
                          <a:effectLst/>
                        </a:rPr>
                        <a:t>at us, as if daring us to walk on the yard.</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7" name="Rectangle 2"/>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3"/>
          <p:cNvSpPr>
            <a:spLocks noGrp="1" noChangeArrowheads="1"/>
          </p:cNvSpPr>
          <p:nvPr>
            <p:ph type="title"/>
          </p:nvPr>
        </p:nvSpPr>
        <p:spPr>
          <a:xfrm>
            <a:off x="228600" y="228600"/>
            <a:ext cx="3505200" cy="1524000"/>
          </a:xfrm>
          <a:solidFill>
            <a:schemeClr val="folHlink"/>
          </a:solidFill>
        </p:spPr>
        <p:txBody>
          <a:bodyPr>
            <a:normAutofit/>
          </a:bodyPr>
          <a:lstStyle/>
          <a:p>
            <a:r>
              <a:rPr lang="en-US" sz="2800" dirty="0">
                <a:solidFill>
                  <a:schemeClr val="bg1"/>
                </a:solidFill>
                <a:latin typeface="Ravie" pitchFamily="82" charset="0"/>
              </a:rPr>
              <a:t>GIIG</a:t>
            </a:r>
            <a:br>
              <a:rPr lang="en-US" sz="2800" dirty="0">
                <a:solidFill>
                  <a:schemeClr val="bg1"/>
                </a:solidFill>
                <a:latin typeface="Ravie" pitchFamily="82" charset="0"/>
              </a:rPr>
            </a:br>
            <a:r>
              <a:rPr lang="en-US" sz="2800" dirty="0" smtClean="0">
                <a:solidFill>
                  <a:schemeClr val="bg1"/>
                </a:solidFill>
                <a:latin typeface="Ravie" pitchFamily="82" charset="0"/>
              </a:rPr>
              <a:t>Figurative</a:t>
            </a:r>
            <a:br>
              <a:rPr lang="en-US" sz="2800" dirty="0" smtClean="0">
                <a:solidFill>
                  <a:schemeClr val="bg1"/>
                </a:solidFill>
                <a:latin typeface="Ravie" pitchFamily="82" charset="0"/>
              </a:rPr>
            </a:br>
            <a:r>
              <a:rPr lang="en-US" sz="2800" dirty="0" smtClean="0">
                <a:solidFill>
                  <a:schemeClr val="bg1"/>
                </a:solidFill>
                <a:latin typeface="Ravie" pitchFamily="82" charset="0"/>
              </a:rPr>
              <a:t>Language</a:t>
            </a:r>
            <a:endParaRPr lang="en-US" sz="2800" dirty="0">
              <a:solidFill>
                <a:schemeClr val="bg1"/>
              </a:solidFill>
              <a:latin typeface="Ravie" pitchFamily="82" charset="0"/>
            </a:endParaRPr>
          </a:p>
        </p:txBody>
      </p:sp>
    </p:spTree>
    <p:extLst>
      <p:ext uri="{BB962C8B-B14F-4D97-AF65-F5344CB8AC3E}">
        <p14:creationId xmlns:p14="http://schemas.microsoft.com/office/powerpoint/2010/main" val="3324626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body" sz="half" idx="1"/>
          </p:nvPr>
        </p:nvSpPr>
        <p:spPr>
          <a:xfrm>
            <a:off x="228601" y="2209800"/>
            <a:ext cx="4343400" cy="4038600"/>
          </a:xfrm>
        </p:spPr>
        <p:txBody>
          <a:bodyPr>
            <a:normAutofit/>
          </a:bodyPr>
          <a:lstStyle/>
          <a:p>
            <a:pPr marL="533400" indent="-533400">
              <a:buFont typeface="+mj-lt"/>
              <a:buAutoNum type="arabicPeriod"/>
            </a:pPr>
            <a:r>
              <a:rPr lang="en-US" sz="2400" dirty="0" smtClean="0"/>
              <a:t>What type of </a:t>
            </a:r>
            <a:r>
              <a:rPr lang="en-US" sz="2400" b="1" dirty="0" smtClean="0">
                <a:solidFill>
                  <a:srgbClr val="0070C0"/>
                </a:solidFill>
              </a:rPr>
              <a:t>figurative language i</a:t>
            </a:r>
            <a:r>
              <a:rPr lang="en-US" sz="2400" dirty="0" smtClean="0"/>
              <a:t>s used in the box</a:t>
            </a:r>
            <a:r>
              <a:rPr lang="en-US" sz="2400" b="1" dirty="0" smtClean="0">
                <a:solidFill>
                  <a:srgbClr val="0070C0"/>
                </a:solidFill>
              </a:rPr>
              <a:t>?</a:t>
            </a:r>
          </a:p>
          <a:p>
            <a:pPr marL="533400" indent="-533400">
              <a:buFont typeface="+mj-lt"/>
              <a:buAutoNum type="arabicPeriod"/>
            </a:pPr>
            <a:r>
              <a:rPr lang="en-US" sz="2400" b="1" dirty="0" smtClean="0"/>
              <a:t>What does it mean?</a:t>
            </a:r>
          </a:p>
          <a:p>
            <a:pPr marL="533400" indent="-533400">
              <a:buFontTx/>
              <a:buNone/>
            </a:pPr>
            <a:endParaRPr lang="en-US" sz="2400" b="1" dirty="0">
              <a:solidFill>
                <a:srgbClr val="0070C0"/>
              </a:solidFill>
            </a:endParaRPr>
          </a:p>
          <a:p>
            <a:pPr marL="533400" indent="-533400">
              <a:buFontTx/>
              <a:buNone/>
            </a:pPr>
            <a:endParaRPr lang="en-US" sz="2400" b="1" dirty="0">
              <a:solidFill>
                <a:srgbClr val="0070C0"/>
              </a:solidFill>
            </a:endParaRPr>
          </a:p>
        </p:txBody>
      </p:sp>
      <p:sp>
        <p:nvSpPr>
          <p:cNvPr id="5125" name="Rectangle 5"/>
          <p:cNvSpPr>
            <a:spLocks noChangeArrowheads="1"/>
          </p:cNvSpPr>
          <p:nvPr/>
        </p:nvSpPr>
        <p:spPr bwMode="auto">
          <a:xfrm>
            <a:off x="4343400" y="6248400"/>
            <a:ext cx="3810000" cy="609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7" name="Line 7"/>
          <p:cNvSpPr>
            <a:spLocks noChangeShapeType="1"/>
          </p:cNvSpPr>
          <p:nvPr/>
        </p:nvSpPr>
        <p:spPr bwMode="auto">
          <a:xfrm>
            <a:off x="0" y="1981200"/>
            <a:ext cx="91440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Content Placeholder 2"/>
          <p:cNvSpPr>
            <a:spLocks noGrp="1"/>
          </p:cNvSpPr>
          <p:nvPr>
            <p:ph sz="half" idx="2"/>
          </p:nvPr>
        </p:nvSpPr>
        <p:spPr>
          <a:xfrm>
            <a:off x="4953000" y="2332037"/>
            <a:ext cx="3733800" cy="3916363"/>
          </a:xfrm>
        </p:spPr>
        <p:txBody>
          <a:bodyPr/>
          <a:lstStyle/>
          <a:p>
            <a:pPr marL="0" indent="0">
              <a:buNone/>
            </a:pPr>
            <a:r>
              <a:rPr lang="en-US" dirty="0" smtClean="0"/>
              <a:t>1) personification</a:t>
            </a:r>
          </a:p>
          <a:p>
            <a:pPr marL="0" indent="0">
              <a:buNone/>
            </a:pPr>
            <a:endParaRPr lang="en-US" dirty="0"/>
          </a:p>
          <a:p>
            <a:pPr marL="0" indent="0">
              <a:buNone/>
            </a:pPr>
            <a:endParaRPr lang="en-US" dirty="0" smtClean="0"/>
          </a:p>
          <a:p>
            <a:pPr marL="0" indent="0">
              <a:buNone/>
            </a:pPr>
            <a:r>
              <a:rPr lang="en-US" dirty="0" smtClean="0"/>
              <a:t>2) It made fun of us</a:t>
            </a:r>
            <a:endParaRPr lang="en-US" dirty="0"/>
          </a:p>
        </p:txBody>
      </p:sp>
      <p:sp>
        <p:nvSpPr>
          <p:cNvPr id="5" name="Rectangle 1"/>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091464207"/>
              </p:ext>
            </p:extLst>
          </p:nvPr>
        </p:nvGraphicFramePr>
        <p:xfrm>
          <a:off x="457200" y="3733800"/>
          <a:ext cx="3886200" cy="2275768"/>
        </p:xfrm>
        <a:graphic>
          <a:graphicData uri="http://schemas.openxmlformats.org/drawingml/2006/table">
            <a:tbl>
              <a:tblPr/>
              <a:tblGrid>
                <a:gridCol w="3886200"/>
              </a:tblGrid>
              <a:tr h="2275768">
                <a:tc>
                  <a:txBody>
                    <a:bodyPr/>
                    <a:lstStyle/>
                    <a:p>
                      <a:r>
                        <a:rPr lang="en-US" sz="2400" b="1" dirty="0">
                          <a:solidFill>
                            <a:srgbClr val="0070C0"/>
                          </a:solidFill>
                          <a:effectLst/>
                        </a:rPr>
                        <a:t>I looked to the left to see Mrs. </a:t>
                      </a:r>
                      <a:r>
                        <a:rPr lang="en-US" sz="2400" b="1" dirty="0" err="1">
                          <a:solidFill>
                            <a:srgbClr val="0070C0"/>
                          </a:solidFill>
                          <a:effectLst/>
                        </a:rPr>
                        <a:t>Lundstrom's</a:t>
                      </a:r>
                      <a:r>
                        <a:rPr lang="en-US" sz="2400" b="1" dirty="0">
                          <a:solidFill>
                            <a:srgbClr val="0070C0"/>
                          </a:solidFill>
                          <a:effectLst/>
                        </a:rPr>
                        <a:t> house laughing at us, as if daring us to walk on the yard.</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7" name="Rectangle 2"/>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 name="Rectangle 1"/>
          <p:cNvSpPr/>
          <p:nvPr/>
        </p:nvSpPr>
        <p:spPr>
          <a:xfrm>
            <a:off x="3962400" y="76200"/>
            <a:ext cx="4572000" cy="1754326"/>
          </a:xfrm>
          <a:prstGeom prst="rect">
            <a:avLst/>
          </a:prstGeom>
        </p:spPr>
        <p:txBody>
          <a:bodyPr>
            <a:spAutoFit/>
          </a:bodyPr>
          <a:lstStyle/>
          <a:p>
            <a:r>
              <a:rPr lang="en-US" b="1" dirty="0"/>
              <a:t>SWBAT </a:t>
            </a:r>
            <a:r>
              <a:rPr lang="en-US" b="1" u="sng" dirty="0"/>
              <a:t>“</a:t>
            </a:r>
            <a:r>
              <a:rPr lang="en-US" i="1" dirty="0"/>
              <a:t>determine the relevance of the setting to the mood and </a:t>
            </a:r>
            <a:r>
              <a:rPr lang="en-US" i="1" dirty="0" err="1"/>
              <a:t>tone”</a:t>
            </a:r>
            <a:r>
              <a:rPr lang="en-US" dirty="0" err="1"/>
              <a:t>by</a:t>
            </a:r>
            <a:r>
              <a:rPr lang="en-US" dirty="0"/>
              <a:t> completing the Socratic Seminar Seven (acting out) handout, to show the settings within the book and the moods of the characters through the tone they use to write the postcard. </a:t>
            </a:r>
            <a:r>
              <a:rPr lang="en-US" dirty="0" smtClean="0"/>
              <a:t>LRA 3.4 </a:t>
            </a:r>
            <a:endParaRPr lang="en-US" dirty="0"/>
          </a:p>
        </p:txBody>
      </p:sp>
      <p:sp>
        <p:nvSpPr>
          <p:cNvPr id="4" name="Title 3"/>
          <p:cNvSpPr>
            <a:spLocks noGrp="1"/>
          </p:cNvSpPr>
          <p:nvPr>
            <p:ph type="title"/>
          </p:nvPr>
        </p:nvSpPr>
        <p:spPr/>
        <p:txBody>
          <a:bodyPr/>
          <a:lstStyle/>
          <a:p>
            <a:endParaRPr lang="en-US"/>
          </a:p>
        </p:txBody>
      </p:sp>
      <p:sp>
        <p:nvSpPr>
          <p:cNvPr id="13" name="Rectangle 3"/>
          <p:cNvSpPr txBox="1">
            <a:spLocks noChangeArrowheads="1"/>
          </p:cNvSpPr>
          <p:nvPr/>
        </p:nvSpPr>
        <p:spPr>
          <a:xfrm>
            <a:off x="0" y="228600"/>
            <a:ext cx="3810000" cy="1600200"/>
          </a:xfrm>
          <a:prstGeom prst="rect">
            <a:avLst/>
          </a:prstGeom>
          <a:solidFill>
            <a:schemeClr val="folHlink"/>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smtClean="0">
                <a:solidFill>
                  <a:schemeClr val="bg1"/>
                </a:solidFill>
                <a:latin typeface="Ravie" pitchFamily="82" charset="0"/>
              </a:rPr>
              <a:t>GIIG</a:t>
            </a:r>
            <a:br>
              <a:rPr lang="en-US" sz="2800" smtClean="0">
                <a:solidFill>
                  <a:schemeClr val="bg1"/>
                </a:solidFill>
                <a:latin typeface="Ravie" pitchFamily="82" charset="0"/>
              </a:rPr>
            </a:br>
            <a:r>
              <a:rPr lang="en-US" sz="2800" smtClean="0">
                <a:solidFill>
                  <a:schemeClr val="bg1"/>
                </a:solidFill>
                <a:latin typeface="Ravie" pitchFamily="82" charset="0"/>
              </a:rPr>
              <a:t>Figurative</a:t>
            </a:r>
            <a:br>
              <a:rPr lang="en-US" sz="2800" smtClean="0">
                <a:solidFill>
                  <a:schemeClr val="bg1"/>
                </a:solidFill>
                <a:latin typeface="Ravie" pitchFamily="82" charset="0"/>
              </a:rPr>
            </a:br>
            <a:r>
              <a:rPr lang="en-US" sz="2800" smtClean="0">
                <a:solidFill>
                  <a:schemeClr val="bg1"/>
                </a:solidFill>
                <a:latin typeface="Ravie" pitchFamily="82" charset="0"/>
              </a:rPr>
              <a:t>Language</a:t>
            </a:r>
            <a:endParaRPr lang="en-US" sz="2800" dirty="0">
              <a:solidFill>
                <a:schemeClr val="bg1"/>
              </a:solidFill>
              <a:latin typeface="Ravie" pitchFamily="82" charset="0"/>
            </a:endParaRPr>
          </a:p>
        </p:txBody>
      </p:sp>
    </p:spTree>
    <p:extLst>
      <p:ext uri="{BB962C8B-B14F-4D97-AF65-F5344CB8AC3E}">
        <p14:creationId xmlns:p14="http://schemas.microsoft.com/office/powerpoint/2010/main" val="28342280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243" name="Group 3"/>
          <p:cNvGraphicFramePr>
            <a:graphicFrameLocks noGrp="1"/>
          </p:cNvGraphicFramePr>
          <p:nvPr>
            <p:ph idx="1"/>
            <p:extLst>
              <p:ext uri="{D42A27DB-BD31-4B8C-83A1-F6EECF244321}">
                <p14:modId xmlns:p14="http://schemas.microsoft.com/office/powerpoint/2010/main" val="1163356504"/>
              </p:ext>
            </p:extLst>
          </p:nvPr>
        </p:nvGraphicFramePr>
        <p:xfrm>
          <a:off x="609600" y="228600"/>
          <a:ext cx="8229600" cy="6391910"/>
        </p:xfrm>
        <a:graphic>
          <a:graphicData uri="http://schemas.openxmlformats.org/drawingml/2006/table">
            <a:tbl>
              <a:tblPr/>
              <a:tblGrid>
                <a:gridCol w="1219200"/>
                <a:gridCol w="1219200"/>
                <a:gridCol w="2133600"/>
                <a:gridCol w="2011363"/>
                <a:gridCol w="1646237"/>
              </a:tblGrid>
              <a:tr h="17589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5/17:</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Today start draft!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5/18:Finish outline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60000"/>
                        <a:lumOff val="40000"/>
                      </a:schemeClr>
                    </a:solidFill>
                  </a:tcPr>
                </a:tc>
              </a:tr>
              <a:tr h="2038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Ravie" pitchFamily="82" charset="0"/>
                        </a:rPr>
                        <a:t>Work on essay at home!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Ravie" pitchFamily="82" charset="0"/>
                        </a:rPr>
                        <a:t>Work on essay at home!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5/23</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 Want Teacher to assess?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Today is the final day you can submit ‘ticket’ w/ draft sandwich.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bg1"/>
                        </a:solidFill>
                        <a:effectLst/>
                        <a:latin typeface="Viner Hand ITC" pitchFamily="66"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Viner Hand ITC" pitchFamily="66" charset="0"/>
                        </a:rPr>
                        <a:t>Early Bird Final +5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rgbClr val="FF0000"/>
                          </a:solidFill>
                          <a:effectLst/>
                          <a:latin typeface="Viner Hand ITC" pitchFamily="66" charset="0"/>
                        </a:rPr>
                        <a:t>Rough draft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60000"/>
                        <a:lumOff val="40000"/>
                      </a:schemeClr>
                    </a:solidFill>
                  </a:tcPr>
                </a:tc>
              </a:tr>
              <a:tr h="1917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Viner Hand ITC" pitchFamily="66" charset="0"/>
                        </a:rPr>
                        <a:t>Early Bird Final +4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Viner Hand ITC" pitchFamily="66" charset="0"/>
                        </a:rPr>
                        <a:t>Early Bird Final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Viner Hand ITC" pitchFamily="66" charset="0"/>
                        </a:rPr>
                        <a:t>Early Bird Final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Viner Hand ITC" pitchFamily="66"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5/30</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+1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rgbClr val="FF0000"/>
                          </a:solidFill>
                          <a:effectLst/>
                          <a:latin typeface="Arial" pitchFamily="34" charset="0"/>
                        </a:rPr>
                        <a:t>Final draft </a:t>
                      </a:r>
                      <a:r>
                        <a:rPr kumimoji="0" lang="en-US" sz="2000" b="0" i="0" u="none" strike="noStrike" cap="none" normalizeH="0" baseline="0" dirty="0" smtClean="0">
                          <a:ln>
                            <a:noFill/>
                          </a:ln>
                          <a:solidFill>
                            <a:schemeClr val="tx1"/>
                          </a:solidFill>
                          <a:effectLst/>
                          <a:latin typeface="Arial" pitchFamily="34" charset="0"/>
                        </a:rPr>
                        <a:t>Every day you are late, you lose 10 points off rubric score.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lumMod val="60000"/>
                        <a:lumOff val="40000"/>
                      </a:schemeClr>
                    </a:solidFill>
                  </a:tcPr>
                </a:tc>
              </a:tr>
            </a:tbl>
          </a:graphicData>
        </a:graphic>
      </p:graphicFrame>
      <p:sp>
        <p:nvSpPr>
          <p:cNvPr id="138269" name="Rectangle 29"/>
          <p:cNvSpPr>
            <a:spLocks noChangeArrowheads="1"/>
          </p:cNvSpPr>
          <p:nvPr/>
        </p:nvSpPr>
        <p:spPr bwMode="auto">
          <a:xfrm>
            <a:off x="3456709" y="1995055"/>
            <a:ext cx="5029200" cy="457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8270" name="WordArt 30"/>
          <p:cNvSpPr>
            <a:spLocks noChangeArrowheads="1" noChangeShapeType="1" noTextEdit="1"/>
          </p:cNvSpPr>
          <p:nvPr/>
        </p:nvSpPr>
        <p:spPr bwMode="auto">
          <a:xfrm>
            <a:off x="3893127" y="2057400"/>
            <a:ext cx="4572000" cy="3905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kern="10" dirty="0">
                <a:ln w="9525">
                  <a:solidFill>
                    <a:srgbClr val="000000"/>
                  </a:solidFill>
                  <a:round/>
                  <a:headEnd/>
                  <a:tailEnd/>
                </a:ln>
                <a:solidFill>
                  <a:srgbClr val="FFFFFF"/>
                </a:solidFill>
                <a:latin typeface="Arial Black"/>
              </a:rPr>
              <a:t>Show me your rough draft done,</a:t>
            </a:r>
          </a:p>
          <a:p>
            <a:pPr algn="ctr"/>
            <a:r>
              <a:rPr lang="en-US" kern="10" dirty="0">
                <a:ln w="9525">
                  <a:solidFill>
                    <a:srgbClr val="000000"/>
                  </a:solidFill>
                  <a:round/>
                  <a:headEnd/>
                  <a:tailEnd/>
                </a:ln>
                <a:solidFill>
                  <a:srgbClr val="FFFFFF"/>
                </a:solidFill>
                <a:latin typeface="Arial Black"/>
              </a:rPr>
              <a:t>no matter who assesses it.</a:t>
            </a:r>
          </a:p>
        </p:txBody>
      </p:sp>
    </p:spTree>
    <p:extLst>
      <p:ext uri="{BB962C8B-B14F-4D97-AF65-F5344CB8AC3E}">
        <p14:creationId xmlns:p14="http://schemas.microsoft.com/office/powerpoint/2010/main" val="42069799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a:xfrm>
            <a:off x="457200" y="274638"/>
            <a:ext cx="8229600" cy="563562"/>
          </a:xfrm>
        </p:spPr>
        <p:txBody>
          <a:bodyPr>
            <a:normAutofit fontScale="90000"/>
          </a:bodyPr>
          <a:lstStyle/>
          <a:p>
            <a:r>
              <a:rPr lang="en-US" sz="4000"/>
              <a:t>What’s Due When?</a:t>
            </a:r>
          </a:p>
        </p:txBody>
      </p:sp>
      <p:graphicFrame>
        <p:nvGraphicFramePr>
          <p:cNvPr id="293926" name="Group 38"/>
          <p:cNvGraphicFramePr>
            <a:graphicFrameLocks noGrp="1"/>
          </p:cNvGraphicFramePr>
          <p:nvPr>
            <p:ph idx="1"/>
            <p:extLst>
              <p:ext uri="{D42A27DB-BD31-4B8C-83A1-F6EECF244321}">
                <p14:modId xmlns:p14="http://schemas.microsoft.com/office/powerpoint/2010/main" val="1367178715"/>
              </p:ext>
            </p:extLst>
          </p:nvPr>
        </p:nvGraphicFramePr>
        <p:xfrm>
          <a:off x="457200" y="914400"/>
          <a:ext cx="8229600" cy="5348478"/>
        </p:xfrm>
        <a:graphic>
          <a:graphicData uri="http://schemas.openxmlformats.org/drawingml/2006/table">
            <a:tbl>
              <a:tblPr/>
              <a:tblGrid>
                <a:gridCol w="1219200"/>
                <a:gridCol w="1219200"/>
                <a:gridCol w="1447800"/>
                <a:gridCol w="2438400"/>
                <a:gridCol w="1905000"/>
              </a:tblGrid>
              <a:tr h="2038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Ravie" pitchFamily="82"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Ravie" pitchFamily="82" charset="0"/>
                        </a:rPr>
                        <a:t>5/22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Ravie" pitchFamily="82" charset="0"/>
                        </a:rPr>
                        <a:t>Outline?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5/23</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 </a:t>
                      </a:r>
                      <a:endParaRPr kumimoji="0" lang="en-US" sz="16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bg1"/>
                        </a:solidFill>
                        <a:effectLst/>
                        <a:latin typeface="Viner Hand ITC" pitchFamily="66"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Viner Hand ITC" pitchFamily="66" charset="0"/>
                        </a:rPr>
                        <a:t>Early Bird Final +5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99"/>
                    </a:solidFill>
                  </a:tcPr>
                </a:tc>
              </a:tr>
              <a:tr h="1917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Viner Hand ITC" pitchFamily="66" charset="0"/>
                        </a:rPr>
                        <a:t>Early Bird Final +4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Viner Hand ITC" pitchFamily="66" charset="0"/>
                        </a:rPr>
                        <a:t>Early Bird Final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Viner Hand ITC" pitchFamily="66" charset="0"/>
                        </a:rPr>
                        <a:t>Early Bird Final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Viner Hand ITC" pitchFamily="66"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Viner Hand ITC" pitchFamily="66" charset="0"/>
                        </a:rPr>
                        <a:t>Early Bird Final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Viner Hand ITC" pitchFamily="66" charset="0"/>
                        </a:rPr>
                        <a:t>+1</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6/1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rPr>
                        <a:t>Every day you are late, you lose 10 points off rubric score.</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000" b="0" i="0" u="none" strike="noStrike" cap="none" normalizeH="0" baseline="0" dirty="0" smtClean="0">
                          <a:ln>
                            <a:noFill/>
                          </a:ln>
                          <a:solidFill>
                            <a:srgbClr val="FF0000"/>
                          </a:solidFill>
                          <a:effectLst/>
                          <a:latin typeface="Elephant" pitchFamily="18" charset="0"/>
                        </a:rPr>
                        <a:t>Final Draft Due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293918" name="WordArt 30"/>
          <p:cNvSpPr>
            <a:spLocks noChangeArrowheads="1" noChangeShapeType="1" noTextEdit="1"/>
          </p:cNvSpPr>
          <p:nvPr/>
        </p:nvSpPr>
        <p:spPr bwMode="auto">
          <a:xfrm>
            <a:off x="2895600" y="2262620"/>
            <a:ext cx="3924300" cy="3905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kern="10" dirty="0">
                <a:ln w="9525">
                  <a:solidFill>
                    <a:srgbClr val="000000"/>
                  </a:solidFill>
                  <a:round/>
                  <a:headEnd/>
                  <a:tailEnd/>
                </a:ln>
                <a:solidFill>
                  <a:srgbClr val="FF0000"/>
                </a:solidFill>
                <a:latin typeface="Arial Black"/>
              </a:rPr>
              <a:t>Show me your rough draft done,</a:t>
            </a:r>
          </a:p>
          <a:p>
            <a:pPr algn="ctr"/>
            <a:r>
              <a:rPr lang="en-US" kern="10" dirty="0">
                <a:ln w="9525">
                  <a:solidFill>
                    <a:srgbClr val="000000"/>
                  </a:solidFill>
                  <a:round/>
                  <a:headEnd/>
                  <a:tailEnd/>
                </a:ln>
                <a:solidFill>
                  <a:srgbClr val="FF0000"/>
                </a:solidFill>
                <a:latin typeface="Arial Black"/>
              </a:rPr>
              <a:t>no matter who assesses it.</a:t>
            </a:r>
          </a:p>
        </p:txBody>
      </p:sp>
      <p:pic>
        <p:nvPicPr>
          <p:cNvPr id="293920" name="Picture 32" descr="cute-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6200" y="685800"/>
            <a:ext cx="1447800" cy="1085850"/>
          </a:xfrm>
          <a:prstGeom prst="rect">
            <a:avLst/>
          </a:prstGeom>
          <a:noFill/>
          <a:extLst>
            <a:ext uri="{909E8E84-426E-40DD-AFC4-6F175D3DCCD1}">
              <a14:hiddenFill xmlns:a14="http://schemas.microsoft.com/office/drawing/2010/main">
                <a:solidFill>
                  <a:srgbClr val="FFFFFF"/>
                </a:solidFill>
              </a14:hiddenFill>
            </a:ext>
          </a:extLst>
        </p:spPr>
      </p:pic>
      <p:pic>
        <p:nvPicPr>
          <p:cNvPr id="293922" name="Picture 34" descr="cute-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5029200"/>
            <a:ext cx="8382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293923" name="Picture 35" descr="cute-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5029200"/>
            <a:ext cx="8382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293924" name="Picture 36" descr="cute-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5029200"/>
            <a:ext cx="838200" cy="1066800"/>
          </a:xfrm>
          <a:prstGeom prst="rect">
            <a:avLst/>
          </a:prstGeom>
          <a:noFill/>
          <a:extLst>
            <a:ext uri="{909E8E84-426E-40DD-AFC4-6F175D3DCCD1}">
              <a14:hiddenFill xmlns:a14="http://schemas.microsoft.com/office/drawing/2010/main">
                <a:solidFill>
                  <a:srgbClr val="FFFFFF"/>
                </a:solidFill>
              </a14:hiddenFill>
            </a:ext>
          </a:extLst>
        </p:spPr>
      </p:pic>
      <p:sp>
        <p:nvSpPr>
          <p:cNvPr id="293927" name="AutoShape 39"/>
          <p:cNvSpPr>
            <a:spLocks noChangeArrowheads="1"/>
          </p:cNvSpPr>
          <p:nvPr/>
        </p:nvSpPr>
        <p:spPr bwMode="auto">
          <a:xfrm>
            <a:off x="5257800" y="857250"/>
            <a:ext cx="1219200" cy="914400"/>
          </a:xfrm>
          <a:prstGeom prst="wedgeEllipseCallout">
            <a:avLst>
              <a:gd name="adj1" fmla="val 90366"/>
              <a:gd name="adj2" fmla="val -32986"/>
            </a:avLst>
          </a:prstGeom>
          <a:solidFill>
            <a:srgbClr val="99FF99"/>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800" dirty="0" smtClean="0">
                <a:latin typeface="Algerian" pitchFamily="82" charset="0"/>
              </a:rPr>
              <a:t>+5 </a:t>
            </a:r>
            <a:r>
              <a:rPr lang="en-US" sz="2800" dirty="0">
                <a:latin typeface="Algerian" pitchFamily="82" charset="0"/>
              </a:rPr>
              <a:t>?</a:t>
            </a:r>
          </a:p>
        </p:txBody>
      </p:sp>
      <p:pic>
        <p:nvPicPr>
          <p:cNvPr id="12" name="Picture 36" descr="cute-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0373" y="4267200"/>
            <a:ext cx="838200" cy="106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8274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title"/>
          </p:nvPr>
        </p:nvSpPr>
        <p:spPr/>
        <p:txBody>
          <a:bodyPr/>
          <a:lstStyle/>
          <a:p>
            <a:endParaRPr lang="en-US"/>
          </a:p>
        </p:txBody>
      </p:sp>
      <p:sp>
        <p:nvSpPr>
          <p:cNvPr id="299011" name="Rectangle 3"/>
          <p:cNvSpPr>
            <a:spLocks noGrp="1" noChangeArrowheads="1"/>
          </p:cNvSpPr>
          <p:nvPr>
            <p:ph type="body" sz="half" idx="1"/>
          </p:nvPr>
        </p:nvSpPr>
        <p:spPr>
          <a:xfrm>
            <a:off x="4686300" y="2362200"/>
            <a:ext cx="4229100" cy="4267200"/>
          </a:xfrm>
        </p:spPr>
        <p:txBody>
          <a:bodyPr>
            <a:normAutofit fontScale="92500" lnSpcReduction="20000"/>
          </a:bodyPr>
          <a:lstStyle/>
          <a:p>
            <a:pPr marL="609600" indent="-609600">
              <a:buFont typeface="+mj-lt"/>
              <a:buAutoNum type="arabicPeriod"/>
            </a:pPr>
            <a:r>
              <a:rPr lang="en-US" dirty="0" smtClean="0"/>
              <a:t>Robert</a:t>
            </a:r>
          </a:p>
          <a:p>
            <a:pPr marL="609600" indent="-609600">
              <a:buFont typeface="+mj-lt"/>
              <a:buAutoNum type="arabicPeriod"/>
            </a:pPr>
            <a:r>
              <a:rPr lang="en-US" dirty="0" smtClean="0"/>
              <a:t>Jonathon</a:t>
            </a:r>
          </a:p>
          <a:p>
            <a:pPr marL="609600" indent="-609600">
              <a:buFont typeface="+mj-lt"/>
              <a:buAutoNum type="arabicPeriod"/>
            </a:pPr>
            <a:r>
              <a:rPr lang="en-US" dirty="0" smtClean="0"/>
              <a:t>Georgette</a:t>
            </a:r>
          </a:p>
          <a:p>
            <a:pPr marL="609600" indent="-609600">
              <a:buFont typeface="+mj-lt"/>
              <a:buAutoNum type="arabicPeriod"/>
            </a:pPr>
            <a:r>
              <a:rPr lang="en-US" dirty="0" smtClean="0"/>
              <a:t>Vanessa</a:t>
            </a:r>
          </a:p>
          <a:p>
            <a:pPr marL="609600" indent="-609600">
              <a:buFont typeface="+mj-lt"/>
              <a:buAutoNum type="arabicPeriod"/>
            </a:pPr>
            <a:r>
              <a:rPr lang="en-US" dirty="0" err="1" smtClean="0"/>
              <a:t>Destynie</a:t>
            </a:r>
            <a:endParaRPr lang="en-US" dirty="0" smtClean="0"/>
          </a:p>
          <a:p>
            <a:pPr marL="609600" indent="-609600">
              <a:buFont typeface="+mj-lt"/>
              <a:buAutoNum type="arabicPeriod"/>
            </a:pPr>
            <a:r>
              <a:rPr lang="en-US" dirty="0" smtClean="0"/>
              <a:t>Delaney</a:t>
            </a:r>
          </a:p>
          <a:p>
            <a:pPr marL="609600" indent="-609600">
              <a:buFont typeface="+mj-lt"/>
              <a:buAutoNum type="arabicPeriod"/>
            </a:pPr>
            <a:r>
              <a:rPr lang="en-US" dirty="0" smtClean="0"/>
              <a:t>Cassia</a:t>
            </a:r>
          </a:p>
          <a:p>
            <a:pPr marL="609600" indent="-609600">
              <a:buFont typeface="+mj-lt"/>
              <a:buAutoNum type="arabicPeriod"/>
            </a:pPr>
            <a:r>
              <a:rPr lang="en-US" dirty="0" smtClean="0"/>
              <a:t>Natalie</a:t>
            </a:r>
          </a:p>
          <a:p>
            <a:pPr marL="609600" indent="-609600">
              <a:buFont typeface="+mj-lt"/>
              <a:buAutoNum type="arabicPeriod"/>
            </a:pPr>
            <a:r>
              <a:rPr lang="en-US" dirty="0" smtClean="0"/>
              <a:t>Arleen</a:t>
            </a:r>
          </a:p>
          <a:p>
            <a:pPr marL="609600" indent="-609600">
              <a:buFont typeface="+mj-lt"/>
              <a:buAutoNum type="arabicPeriod"/>
            </a:pPr>
            <a:r>
              <a:rPr lang="en-US" dirty="0" smtClean="0"/>
              <a:t>Victoria</a:t>
            </a:r>
          </a:p>
          <a:p>
            <a:pPr marL="609600" indent="-609600">
              <a:buFont typeface="+mj-lt"/>
              <a:buAutoNum type="arabicPeriod"/>
            </a:pPr>
            <a:endParaRPr lang="en-US" dirty="0"/>
          </a:p>
        </p:txBody>
      </p:sp>
      <p:sp>
        <p:nvSpPr>
          <p:cNvPr id="299013" name="AutoShape 5"/>
          <p:cNvSpPr>
            <a:spLocks noChangeArrowheads="1"/>
          </p:cNvSpPr>
          <p:nvPr/>
        </p:nvSpPr>
        <p:spPr bwMode="auto">
          <a:xfrm>
            <a:off x="609600" y="228600"/>
            <a:ext cx="8153400" cy="2133600"/>
          </a:xfrm>
          <a:prstGeom prst="irregularSeal1">
            <a:avLst/>
          </a:prstGeom>
          <a:solidFill>
            <a:srgbClr val="FF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14" name="Rectangle 6"/>
          <p:cNvSpPr>
            <a:spLocks noChangeArrowheads="1"/>
          </p:cNvSpPr>
          <p:nvPr/>
        </p:nvSpPr>
        <p:spPr bwMode="auto">
          <a:xfrm>
            <a:off x="457200" y="8382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2400" dirty="0">
                <a:solidFill>
                  <a:schemeClr val="tx2"/>
                </a:solidFill>
                <a:latin typeface="Broadway" pitchFamily="82" charset="0"/>
              </a:rPr>
              <a:t>Congrats Shout Out!</a:t>
            </a:r>
            <a:br>
              <a:rPr lang="en-US" sz="2400" dirty="0">
                <a:solidFill>
                  <a:schemeClr val="tx2"/>
                </a:solidFill>
                <a:latin typeface="Broadway" pitchFamily="82" charset="0"/>
              </a:rPr>
            </a:br>
            <a:r>
              <a:rPr lang="en-US" sz="2400" dirty="0">
                <a:solidFill>
                  <a:schemeClr val="tx2"/>
                </a:solidFill>
                <a:latin typeface="Broadway" pitchFamily="82" charset="0"/>
              </a:rPr>
              <a:t>Period </a:t>
            </a:r>
            <a:r>
              <a:rPr lang="en-US" sz="2400" dirty="0" smtClean="0">
                <a:solidFill>
                  <a:schemeClr val="tx2"/>
                </a:solidFill>
                <a:latin typeface="Broadway" pitchFamily="82" charset="0"/>
              </a:rPr>
              <a:t>2</a:t>
            </a:r>
            <a:endParaRPr lang="en-US" sz="2400" dirty="0">
              <a:solidFill>
                <a:schemeClr val="tx2"/>
              </a:solidFill>
              <a:latin typeface="Broadway" pitchFamily="82" charset="0"/>
            </a:endParaRPr>
          </a:p>
        </p:txBody>
      </p:sp>
      <p:pic>
        <p:nvPicPr>
          <p:cNvPr id="299015" name="Picture 7" descr="cute-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438400"/>
            <a:ext cx="2419350" cy="4038600"/>
          </a:xfrm>
          <a:prstGeom prst="rect">
            <a:avLst/>
          </a:prstGeom>
          <a:noFill/>
          <a:extLst>
            <a:ext uri="{909E8E84-426E-40DD-AFC4-6F175D3DCCD1}">
              <a14:hiddenFill xmlns:a14="http://schemas.microsoft.com/office/drawing/2010/main">
                <a:solidFill>
                  <a:srgbClr val="FFFFFF"/>
                </a:solidFill>
              </a14:hiddenFill>
            </a:ext>
          </a:extLst>
        </p:spPr>
      </p:pic>
      <p:sp>
        <p:nvSpPr>
          <p:cNvPr id="299016" name="AutoShape 8"/>
          <p:cNvSpPr>
            <a:spLocks noChangeArrowheads="1"/>
          </p:cNvSpPr>
          <p:nvPr/>
        </p:nvSpPr>
        <p:spPr bwMode="auto">
          <a:xfrm>
            <a:off x="2514600" y="2286000"/>
            <a:ext cx="1905000" cy="2133600"/>
          </a:xfrm>
          <a:prstGeom prst="wedgeRoundRectCallout">
            <a:avLst>
              <a:gd name="adj1" fmla="val -63750"/>
              <a:gd name="adj2" fmla="val 62870"/>
              <a:gd name="adj3" fmla="val 16667"/>
            </a:avLst>
          </a:prstGeom>
          <a:solidFill>
            <a:schemeClr val="bg1"/>
          </a:solidFill>
          <a:ln w="57150">
            <a:solidFill>
              <a:srgbClr val="CC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000" dirty="0" smtClean="0">
                <a:latin typeface="Poor Richard" pitchFamily="18" charset="0"/>
              </a:rPr>
              <a:t>Congrats to you on time outline kids? </a:t>
            </a:r>
            <a:r>
              <a:rPr lang="en-US" sz="2000" dirty="0">
                <a:latin typeface="Poor Richard" pitchFamily="18" charset="0"/>
              </a:rPr>
              <a:t>Look at this amazing list of </a:t>
            </a:r>
            <a:r>
              <a:rPr lang="en-US" sz="2000" dirty="0" smtClean="0">
                <a:latin typeface="Poor Richard" pitchFamily="18" charset="0"/>
              </a:rPr>
              <a:t>almost Early </a:t>
            </a:r>
            <a:r>
              <a:rPr lang="en-US" sz="2000" dirty="0">
                <a:latin typeface="Poor Richard" pitchFamily="18" charset="0"/>
              </a:rPr>
              <a:t>Birds!</a:t>
            </a:r>
          </a:p>
        </p:txBody>
      </p:sp>
    </p:spTree>
    <p:extLst>
      <p:ext uri="{BB962C8B-B14F-4D97-AF65-F5344CB8AC3E}">
        <p14:creationId xmlns:p14="http://schemas.microsoft.com/office/powerpoint/2010/main" val="6938158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body" sz="half" idx="1"/>
          </p:nvPr>
        </p:nvSpPr>
        <p:spPr>
          <a:xfrm>
            <a:off x="228601" y="2209800"/>
            <a:ext cx="4343400" cy="4038600"/>
          </a:xfrm>
        </p:spPr>
        <p:txBody>
          <a:bodyPr>
            <a:normAutofit/>
          </a:bodyPr>
          <a:lstStyle/>
          <a:p>
            <a:pPr marL="533400" indent="-533400">
              <a:buFontTx/>
              <a:buNone/>
            </a:pPr>
            <a:r>
              <a:rPr lang="en-US" sz="2400" dirty="0" smtClean="0"/>
              <a:t>Which phrase is the best </a:t>
            </a:r>
            <a:r>
              <a:rPr lang="en-US" sz="2400" b="1" dirty="0" smtClean="0">
                <a:solidFill>
                  <a:srgbClr val="0070C0"/>
                </a:solidFill>
              </a:rPr>
              <a:t>definition of protruded?</a:t>
            </a:r>
          </a:p>
          <a:p>
            <a:pPr marL="533400" indent="-533400">
              <a:buFontTx/>
              <a:buNone/>
            </a:pPr>
            <a:endParaRPr lang="en-US" sz="2400" b="1" dirty="0">
              <a:solidFill>
                <a:srgbClr val="0070C0"/>
              </a:solidFill>
            </a:endParaRPr>
          </a:p>
          <a:p>
            <a:pPr marL="533400" indent="-533400">
              <a:buFontTx/>
              <a:buNone/>
            </a:pPr>
            <a:endParaRPr lang="en-US" sz="2400" b="1" dirty="0">
              <a:solidFill>
                <a:srgbClr val="0070C0"/>
              </a:solidFill>
            </a:endParaRPr>
          </a:p>
        </p:txBody>
      </p:sp>
      <p:sp>
        <p:nvSpPr>
          <p:cNvPr id="5125" name="Rectangle 5"/>
          <p:cNvSpPr>
            <a:spLocks noChangeArrowheads="1"/>
          </p:cNvSpPr>
          <p:nvPr/>
        </p:nvSpPr>
        <p:spPr bwMode="auto">
          <a:xfrm>
            <a:off x="4343400" y="6248400"/>
            <a:ext cx="3810000" cy="609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7" name="Line 7"/>
          <p:cNvSpPr>
            <a:spLocks noChangeShapeType="1"/>
          </p:cNvSpPr>
          <p:nvPr/>
        </p:nvSpPr>
        <p:spPr bwMode="auto">
          <a:xfrm>
            <a:off x="0" y="1981200"/>
            <a:ext cx="91440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Content Placeholder 2"/>
          <p:cNvSpPr>
            <a:spLocks noGrp="1"/>
          </p:cNvSpPr>
          <p:nvPr>
            <p:ph sz="half" idx="2"/>
          </p:nvPr>
        </p:nvSpPr>
        <p:spPr>
          <a:xfrm>
            <a:off x="4953000" y="2332037"/>
            <a:ext cx="3733800" cy="3916363"/>
          </a:xfrm>
        </p:spPr>
        <p:txBody>
          <a:bodyPr/>
          <a:lstStyle/>
          <a:p>
            <a:pPr marL="0" indent="0">
              <a:buNone/>
            </a:pPr>
            <a:r>
              <a:rPr lang="en-US" b="1" dirty="0" smtClean="0"/>
              <a:t>Re-write the sentence with the best definition instead. </a:t>
            </a:r>
          </a:p>
          <a:p>
            <a:pPr marL="514350" indent="-514350">
              <a:buAutoNum type="alphaUcPeriod"/>
            </a:pPr>
            <a:r>
              <a:rPr lang="en-US" b="1" dirty="0" smtClean="0"/>
              <a:t>Lay hidden</a:t>
            </a:r>
          </a:p>
          <a:p>
            <a:pPr marL="514350" indent="-514350">
              <a:buAutoNum type="alphaUcPeriod"/>
            </a:pPr>
            <a:r>
              <a:rPr lang="en-US" b="1" dirty="0" smtClean="0">
                <a:solidFill>
                  <a:srgbClr val="FF0000"/>
                </a:solidFill>
              </a:rPr>
              <a:t>Stuck out</a:t>
            </a:r>
          </a:p>
          <a:p>
            <a:pPr marL="514350" indent="-514350">
              <a:buAutoNum type="alphaUcPeriod"/>
            </a:pPr>
            <a:r>
              <a:rPr lang="en-US" b="1" dirty="0" smtClean="0"/>
              <a:t>Reached forth</a:t>
            </a:r>
          </a:p>
          <a:p>
            <a:pPr marL="514350" indent="-514350">
              <a:buAutoNum type="alphaUcPeriod"/>
            </a:pPr>
            <a:r>
              <a:rPr lang="en-US" b="1" dirty="0" smtClean="0"/>
              <a:t>Revealed itself</a:t>
            </a:r>
            <a:endParaRPr lang="en-US" dirty="0"/>
          </a:p>
        </p:txBody>
      </p:sp>
      <p:sp>
        <p:nvSpPr>
          <p:cNvPr id="2" name="Rectangle 1"/>
          <p:cNvSpPr/>
          <p:nvPr/>
        </p:nvSpPr>
        <p:spPr>
          <a:xfrm>
            <a:off x="581891" y="3429000"/>
            <a:ext cx="3352800" cy="2133600"/>
          </a:xfrm>
          <a:prstGeom prst="rect">
            <a:avLst/>
          </a:prstGeom>
          <a:solidFill>
            <a:schemeClr val="bg1"/>
          </a:solidFill>
          <a:ln w="0">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dirty="0" smtClean="0">
                <a:solidFill>
                  <a:schemeClr val="tx1"/>
                </a:solidFill>
              </a:rPr>
              <a:t>Cameron’s eyes dropped to the crack under the closet door, but no paper wing or fin </a:t>
            </a:r>
            <a:r>
              <a:rPr lang="en-US" sz="2400" b="1" u="sng" dirty="0" smtClean="0">
                <a:solidFill>
                  <a:schemeClr val="tx1"/>
                </a:solidFill>
              </a:rPr>
              <a:t>protruded</a:t>
            </a:r>
            <a:r>
              <a:rPr lang="en-US" sz="2400" dirty="0" smtClean="0">
                <a:solidFill>
                  <a:schemeClr val="tx1"/>
                </a:solidFill>
              </a:rPr>
              <a:t> as a clue. </a:t>
            </a:r>
            <a:endParaRPr lang="en-US" sz="2400" dirty="0">
              <a:solidFill>
                <a:schemeClr val="tx1"/>
              </a:solidFill>
            </a:endParaRPr>
          </a:p>
        </p:txBody>
      </p:sp>
      <p:sp>
        <p:nvSpPr>
          <p:cNvPr id="5" name="Rectangle 4"/>
          <p:cNvSpPr/>
          <p:nvPr/>
        </p:nvSpPr>
        <p:spPr>
          <a:xfrm>
            <a:off x="3934690" y="195714"/>
            <a:ext cx="4828309" cy="1754326"/>
          </a:xfrm>
          <a:prstGeom prst="rect">
            <a:avLst/>
          </a:prstGeom>
        </p:spPr>
        <p:txBody>
          <a:bodyPr wrap="square">
            <a:spAutoFit/>
          </a:bodyPr>
          <a:lstStyle/>
          <a:p>
            <a:r>
              <a:rPr lang="en-US" b="1" dirty="0"/>
              <a:t>SWBAT </a:t>
            </a:r>
            <a:r>
              <a:rPr lang="en-US" b="1" u="sng" dirty="0"/>
              <a:t>“</a:t>
            </a:r>
            <a:r>
              <a:rPr lang="en-US" i="1" dirty="0"/>
              <a:t>determine the relevance of the setting to the mood and tone” </a:t>
            </a:r>
            <a:r>
              <a:rPr lang="en-US" dirty="0"/>
              <a:t>by completing the Socratic Seminar Six (postcard) handout, to show the settings within the book and the moods of the characters through the tone they use to write the postcard. </a:t>
            </a:r>
          </a:p>
        </p:txBody>
      </p:sp>
      <p:sp>
        <p:nvSpPr>
          <p:cNvPr id="12" name="Rectangle 3"/>
          <p:cNvSpPr>
            <a:spLocks noGrp="1" noChangeArrowheads="1"/>
          </p:cNvSpPr>
          <p:nvPr>
            <p:ph type="title"/>
          </p:nvPr>
        </p:nvSpPr>
        <p:spPr>
          <a:xfrm>
            <a:off x="457200" y="304800"/>
            <a:ext cx="2819400" cy="1371600"/>
          </a:xfrm>
          <a:solidFill>
            <a:schemeClr val="folHlink"/>
          </a:solidFill>
        </p:spPr>
        <p:txBody>
          <a:bodyPr>
            <a:normAutofit/>
          </a:bodyPr>
          <a:lstStyle/>
          <a:p>
            <a:r>
              <a:rPr lang="en-US" sz="2800" dirty="0">
                <a:solidFill>
                  <a:schemeClr val="bg1"/>
                </a:solidFill>
                <a:latin typeface="Ravie" pitchFamily="82" charset="0"/>
              </a:rPr>
              <a:t>GIIG</a:t>
            </a:r>
            <a:br>
              <a:rPr lang="en-US" sz="2800" dirty="0">
                <a:solidFill>
                  <a:schemeClr val="bg1"/>
                </a:solidFill>
                <a:latin typeface="Ravie" pitchFamily="82" charset="0"/>
              </a:rPr>
            </a:br>
            <a:r>
              <a:rPr lang="en-US" sz="2800" dirty="0" smtClean="0">
                <a:solidFill>
                  <a:schemeClr val="bg1"/>
                </a:solidFill>
                <a:latin typeface="Ravie" pitchFamily="82" charset="0"/>
              </a:rPr>
              <a:t>Figurative</a:t>
            </a:r>
            <a:br>
              <a:rPr lang="en-US" sz="2800" dirty="0" smtClean="0">
                <a:solidFill>
                  <a:schemeClr val="bg1"/>
                </a:solidFill>
                <a:latin typeface="Ravie" pitchFamily="82" charset="0"/>
              </a:rPr>
            </a:br>
            <a:r>
              <a:rPr lang="en-US" sz="2800" dirty="0" smtClean="0">
                <a:solidFill>
                  <a:schemeClr val="bg1"/>
                </a:solidFill>
                <a:latin typeface="Ravie" pitchFamily="82" charset="0"/>
              </a:rPr>
              <a:t>Language</a:t>
            </a:r>
            <a:endParaRPr lang="en-US" sz="2800" dirty="0">
              <a:solidFill>
                <a:schemeClr val="bg1"/>
              </a:solidFill>
              <a:latin typeface="Ravie" pitchFamily="82" charset="0"/>
            </a:endParaRPr>
          </a:p>
        </p:txBody>
      </p:sp>
    </p:spTree>
    <p:extLst>
      <p:ext uri="{BB962C8B-B14F-4D97-AF65-F5344CB8AC3E}">
        <p14:creationId xmlns:p14="http://schemas.microsoft.com/office/powerpoint/2010/main" val="38658052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Tree>
    <p:extLst>
      <p:ext uri="{BB962C8B-B14F-4D97-AF65-F5344CB8AC3E}">
        <p14:creationId xmlns:p14="http://schemas.microsoft.com/office/powerpoint/2010/main" val="42129461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title"/>
          </p:nvPr>
        </p:nvSpPr>
        <p:spPr/>
        <p:txBody>
          <a:bodyPr/>
          <a:lstStyle/>
          <a:p>
            <a:endParaRPr lang="en-US"/>
          </a:p>
        </p:txBody>
      </p:sp>
      <p:sp>
        <p:nvSpPr>
          <p:cNvPr id="299011" name="Rectangle 3"/>
          <p:cNvSpPr>
            <a:spLocks noGrp="1" noChangeArrowheads="1"/>
          </p:cNvSpPr>
          <p:nvPr>
            <p:ph type="body" sz="half" idx="1"/>
          </p:nvPr>
        </p:nvSpPr>
        <p:spPr>
          <a:xfrm>
            <a:off x="4686300" y="2362200"/>
            <a:ext cx="4229100" cy="4267200"/>
          </a:xfrm>
        </p:spPr>
        <p:txBody>
          <a:bodyPr>
            <a:normAutofit/>
          </a:bodyPr>
          <a:lstStyle/>
          <a:p>
            <a:pPr marL="609600" indent="-609600">
              <a:buFont typeface="+mj-lt"/>
              <a:buAutoNum type="arabicPeriod"/>
            </a:pPr>
            <a:r>
              <a:rPr lang="en-US" dirty="0" smtClean="0"/>
              <a:t>Woody</a:t>
            </a:r>
          </a:p>
          <a:p>
            <a:pPr marL="609600" indent="-609600">
              <a:buFont typeface="+mj-lt"/>
              <a:buAutoNum type="arabicPeriod"/>
            </a:pPr>
            <a:r>
              <a:rPr lang="en-US" smtClean="0"/>
              <a:t>Collin</a:t>
            </a:r>
            <a:endParaRPr lang="en-US" dirty="0"/>
          </a:p>
        </p:txBody>
      </p:sp>
      <p:sp>
        <p:nvSpPr>
          <p:cNvPr id="299013" name="AutoShape 5"/>
          <p:cNvSpPr>
            <a:spLocks noChangeArrowheads="1"/>
          </p:cNvSpPr>
          <p:nvPr/>
        </p:nvSpPr>
        <p:spPr bwMode="auto">
          <a:xfrm>
            <a:off x="609600" y="228600"/>
            <a:ext cx="8153400" cy="2133600"/>
          </a:xfrm>
          <a:prstGeom prst="irregularSeal1">
            <a:avLst/>
          </a:prstGeom>
          <a:solidFill>
            <a:srgbClr val="FF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9014" name="Rectangle 6"/>
          <p:cNvSpPr>
            <a:spLocks noChangeArrowheads="1"/>
          </p:cNvSpPr>
          <p:nvPr/>
        </p:nvSpPr>
        <p:spPr bwMode="auto">
          <a:xfrm>
            <a:off x="457200" y="8382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2400" dirty="0">
                <a:solidFill>
                  <a:schemeClr val="tx2"/>
                </a:solidFill>
                <a:latin typeface="Broadway" pitchFamily="82" charset="0"/>
              </a:rPr>
              <a:t>Congrats Shout Out!</a:t>
            </a:r>
            <a:br>
              <a:rPr lang="en-US" sz="2400" dirty="0">
                <a:solidFill>
                  <a:schemeClr val="tx2"/>
                </a:solidFill>
                <a:latin typeface="Broadway" pitchFamily="82" charset="0"/>
              </a:rPr>
            </a:br>
            <a:r>
              <a:rPr lang="en-US" sz="2400" dirty="0">
                <a:solidFill>
                  <a:schemeClr val="tx2"/>
                </a:solidFill>
                <a:latin typeface="Broadway" pitchFamily="82" charset="0"/>
              </a:rPr>
              <a:t>Period </a:t>
            </a:r>
            <a:r>
              <a:rPr lang="en-US" sz="2400" dirty="0" smtClean="0">
                <a:solidFill>
                  <a:schemeClr val="tx2"/>
                </a:solidFill>
                <a:latin typeface="Broadway" pitchFamily="82" charset="0"/>
              </a:rPr>
              <a:t>2</a:t>
            </a:r>
            <a:endParaRPr lang="en-US" sz="2400" dirty="0">
              <a:solidFill>
                <a:schemeClr val="tx2"/>
              </a:solidFill>
              <a:latin typeface="Broadway" pitchFamily="82" charset="0"/>
            </a:endParaRPr>
          </a:p>
        </p:txBody>
      </p:sp>
      <p:pic>
        <p:nvPicPr>
          <p:cNvPr id="299015" name="Picture 7" descr="cute-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438400"/>
            <a:ext cx="2419350" cy="4038600"/>
          </a:xfrm>
          <a:prstGeom prst="rect">
            <a:avLst/>
          </a:prstGeom>
          <a:noFill/>
          <a:extLst>
            <a:ext uri="{909E8E84-426E-40DD-AFC4-6F175D3DCCD1}">
              <a14:hiddenFill xmlns:a14="http://schemas.microsoft.com/office/drawing/2010/main">
                <a:solidFill>
                  <a:srgbClr val="FFFFFF"/>
                </a:solidFill>
              </a14:hiddenFill>
            </a:ext>
          </a:extLst>
        </p:spPr>
      </p:pic>
      <p:sp>
        <p:nvSpPr>
          <p:cNvPr id="299016" name="AutoShape 8"/>
          <p:cNvSpPr>
            <a:spLocks noChangeArrowheads="1"/>
          </p:cNvSpPr>
          <p:nvPr/>
        </p:nvSpPr>
        <p:spPr bwMode="auto">
          <a:xfrm>
            <a:off x="2514600" y="2286000"/>
            <a:ext cx="1905000" cy="2133600"/>
          </a:xfrm>
          <a:prstGeom prst="wedgeRoundRectCallout">
            <a:avLst>
              <a:gd name="adj1" fmla="val -63750"/>
              <a:gd name="adj2" fmla="val 62870"/>
              <a:gd name="adj3" fmla="val 16667"/>
            </a:avLst>
          </a:prstGeom>
          <a:solidFill>
            <a:schemeClr val="bg1"/>
          </a:solidFill>
          <a:ln w="57150">
            <a:solidFill>
              <a:srgbClr val="CC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000" dirty="0" smtClean="0">
                <a:latin typeface="Poor Richard" pitchFamily="18" charset="0"/>
              </a:rPr>
              <a:t>Congrats to you on time outline kids? </a:t>
            </a:r>
            <a:r>
              <a:rPr lang="en-US" sz="2000" dirty="0">
                <a:latin typeface="Poor Richard" pitchFamily="18" charset="0"/>
              </a:rPr>
              <a:t>Look at this amazing list of </a:t>
            </a:r>
            <a:r>
              <a:rPr lang="en-US" sz="2000" dirty="0" smtClean="0">
                <a:latin typeface="Poor Richard" pitchFamily="18" charset="0"/>
              </a:rPr>
              <a:t>almost Early </a:t>
            </a:r>
            <a:r>
              <a:rPr lang="en-US" sz="2000" dirty="0">
                <a:latin typeface="Poor Richard" pitchFamily="18" charset="0"/>
              </a:rPr>
              <a:t>Birds!</a:t>
            </a:r>
          </a:p>
        </p:txBody>
      </p:sp>
    </p:spTree>
    <p:extLst>
      <p:ext uri="{BB962C8B-B14F-4D97-AF65-F5344CB8AC3E}">
        <p14:creationId xmlns:p14="http://schemas.microsoft.com/office/powerpoint/2010/main" val="39829016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Tree>
    <p:extLst>
      <p:ext uri="{BB962C8B-B14F-4D97-AF65-F5344CB8AC3E}">
        <p14:creationId xmlns:p14="http://schemas.microsoft.com/office/powerpoint/2010/main" val="40067901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fontScale="92500" lnSpcReduction="20000"/>
          </a:bodyPr>
          <a:lstStyle/>
          <a:p>
            <a:pPr marL="609600" indent="-609600">
              <a:lnSpc>
                <a:spcPct val="80000"/>
              </a:lnSpc>
              <a:buFontTx/>
              <a:buNone/>
            </a:pPr>
            <a:r>
              <a:rPr lang="en-US" sz="1600" dirty="0"/>
              <a:t>Socratic Seminar </a:t>
            </a:r>
            <a:r>
              <a:rPr lang="en-US" sz="1600" dirty="0" smtClean="0"/>
              <a:t>#7 	Title </a:t>
            </a:r>
            <a:r>
              <a:rPr lang="en-US" sz="1600" dirty="0"/>
              <a:t>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300" dirty="0"/>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1300" dirty="0"/>
              <a:t>Create 5 Costa Questions concerning the story to have ready for discussion. At least two of the questions must reflect both the first and second stories you are reading.</a:t>
            </a:r>
          </a:p>
          <a:p>
            <a:pPr marL="990600" lvl="1" indent="-533400">
              <a:lnSpc>
                <a:spcPct val="80000"/>
              </a:lnSpc>
              <a:buFontTx/>
              <a:buAutoNum type="arabicPeriod" startAt="3"/>
            </a:pPr>
            <a:r>
              <a:rPr lang="en-US" sz="1300" dirty="0"/>
              <a:t>Do </a:t>
            </a:r>
            <a:r>
              <a:rPr lang="en-US" sz="1300" dirty="0" smtClean="0"/>
              <a:t>in-depth question </a:t>
            </a:r>
            <a:r>
              <a:rPr lang="en-US" sz="1300" dirty="0"/>
              <a:t>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2: (Level 2)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	</a:t>
            </a:r>
            <a:r>
              <a:rPr lang="en-US" sz="1300" b="1" dirty="0" smtClean="0">
                <a:latin typeface="Garamond" pitchFamily="18" charset="0"/>
              </a:rPr>
              <a:t>In-depth </a:t>
            </a:r>
            <a:r>
              <a:rPr lang="en-US" sz="1300" b="1" dirty="0">
                <a:latin typeface="Garamond" pitchFamily="18" charset="0"/>
              </a:rPr>
              <a:t>Question: </a:t>
            </a:r>
            <a:r>
              <a:rPr lang="en-US" sz="1300" dirty="0"/>
              <a:t>If you could have one more chapter in the book, what would the chapter be about? How would you expand the storyline? Write a basic 75+ word summary of how the story would move forward. It should be obvious that your continuation stems from the original ending of the book.</a:t>
            </a:r>
          </a:p>
          <a:p>
            <a:pPr>
              <a:buNone/>
            </a:pPr>
            <a:r>
              <a:rPr lang="en-US" sz="1600" dirty="0" smtClean="0"/>
              <a:t>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8" y="25146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8822644"/>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2"/>
          <p:cNvSpPr>
            <a:spLocks noChangeArrowheads="1"/>
          </p:cNvSpPr>
          <p:nvPr/>
        </p:nvSpPr>
        <p:spPr bwMode="auto">
          <a:xfrm>
            <a:off x="1409700" y="0"/>
            <a:ext cx="838200" cy="762000"/>
          </a:xfrm>
          <a:prstGeom prst="ellipse">
            <a:avLst/>
          </a:pr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fontScale="92500" lnSpcReduction="20000"/>
          </a:bodyPr>
          <a:lstStyle/>
          <a:p>
            <a:pPr marL="609600" indent="-609600">
              <a:lnSpc>
                <a:spcPct val="80000"/>
              </a:lnSpc>
              <a:buFontTx/>
              <a:buNone/>
            </a:pPr>
            <a:r>
              <a:rPr lang="en-US" sz="1600" dirty="0"/>
              <a:t>Socratic Seminar </a:t>
            </a:r>
            <a:r>
              <a:rPr lang="en-US" sz="1600" dirty="0" smtClean="0"/>
              <a:t>#7 	Title </a:t>
            </a:r>
            <a:r>
              <a:rPr lang="en-US" sz="1600" dirty="0"/>
              <a:t>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300" dirty="0"/>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1400" dirty="0"/>
              <a:t>Create 3 Costa Questions concerning the story to have ready for discussion. </a:t>
            </a:r>
            <a:r>
              <a:rPr lang="en-US" sz="1400" b="1" dirty="0"/>
              <a:t>OPTION 1 KIDS ONLY</a:t>
            </a:r>
          </a:p>
          <a:p>
            <a:pPr marL="990600" lvl="1" indent="-533400">
              <a:lnSpc>
                <a:spcPct val="80000"/>
              </a:lnSpc>
              <a:buFontTx/>
              <a:buAutoNum type="arabicPeriod"/>
            </a:pPr>
            <a:r>
              <a:rPr lang="en-US" sz="1400" dirty="0"/>
              <a:t>Complete 2 quotes/responses. Make sure they are important to the book. </a:t>
            </a:r>
          </a:p>
          <a:p>
            <a:pPr marL="990600" lvl="1" indent="-533400">
              <a:lnSpc>
                <a:spcPct val="80000"/>
              </a:lnSpc>
              <a:buFontTx/>
              <a:buAutoNum type="arabicPeriod"/>
            </a:pPr>
            <a:r>
              <a:rPr lang="en-US" sz="1400" dirty="0">
                <a:latin typeface="Garamond" pitchFamily="18" charset="0"/>
              </a:rPr>
              <a:t>Do in-depth question 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2: (Level 2)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	</a:t>
            </a:r>
            <a:r>
              <a:rPr lang="en-US" sz="1300" b="1" dirty="0" smtClean="0">
                <a:latin typeface="Garamond" pitchFamily="18" charset="0"/>
              </a:rPr>
              <a:t>In-depth </a:t>
            </a:r>
            <a:r>
              <a:rPr lang="en-US" sz="1300" b="1" dirty="0">
                <a:latin typeface="Garamond" pitchFamily="18" charset="0"/>
              </a:rPr>
              <a:t>Question: </a:t>
            </a:r>
            <a:r>
              <a:rPr lang="en-US" sz="1300" dirty="0"/>
              <a:t>If you could have one more chapter in the book, what would the chapter be about? How would you expand the storyline? Write a basic 75+ word summary of how the story would move forward. It should be obvious that your continuation stems from the original ending of the book.</a:t>
            </a:r>
          </a:p>
          <a:p>
            <a:pPr>
              <a:buNone/>
            </a:pPr>
            <a:r>
              <a:rPr lang="en-US" sz="1600" dirty="0" smtClean="0"/>
              <a:t>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8" y="25146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AutoShape 5"/>
          <p:cNvSpPr>
            <a:spLocks noChangeArrowheads="1"/>
          </p:cNvSpPr>
          <p:nvPr/>
        </p:nvSpPr>
        <p:spPr bwMode="auto">
          <a:xfrm>
            <a:off x="2362200" y="2819400"/>
            <a:ext cx="5715000" cy="3124200"/>
          </a:xfrm>
          <a:prstGeom prst="wedgeRoundRectCallout">
            <a:avLst>
              <a:gd name="adj1" fmla="val -45944"/>
              <a:gd name="adj2" fmla="val -110620"/>
              <a:gd name="adj3" fmla="val 16667"/>
            </a:avLst>
          </a:prstGeom>
          <a:solidFill>
            <a:srgbClr val="FFCCFF">
              <a:alpha val="69000"/>
            </a:srgbClr>
          </a:solidFill>
          <a:ln w="762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sz="3200" dirty="0">
              <a:latin typeface="Ravie" pitchFamily="82" charset="0"/>
            </a:endParaRPr>
          </a:p>
          <a:p>
            <a:pPr algn="ctr"/>
            <a:r>
              <a:rPr lang="en-US" sz="3200" dirty="0">
                <a:latin typeface="Ravie" pitchFamily="82" charset="0"/>
              </a:rPr>
              <a:t>Due </a:t>
            </a:r>
            <a:r>
              <a:rPr lang="en-US" sz="3200" dirty="0" smtClean="0">
                <a:latin typeface="Ravie" pitchFamily="82" charset="0"/>
              </a:rPr>
              <a:t>next Tuesday.</a:t>
            </a:r>
            <a:endParaRPr lang="en-US" sz="3200" dirty="0">
              <a:latin typeface="Ravie" pitchFamily="82" charset="0"/>
            </a:endParaRPr>
          </a:p>
          <a:p>
            <a:pPr algn="ctr"/>
            <a:r>
              <a:rPr lang="en-US" sz="3200" dirty="0">
                <a:latin typeface="Ravie" pitchFamily="82" charset="0"/>
              </a:rPr>
              <a:t>This seminar will hit the end of your second book. </a:t>
            </a:r>
          </a:p>
        </p:txBody>
      </p:sp>
    </p:spTree>
    <p:extLst>
      <p:ext uri="{BB962C8B-B14F-4D97-AF65-F5344CB8AC3E}">
        <p14:creationId xmlns:p14="http://schemas.microsoft.com/office/powerpoint/2010/main" val="2736937410"/>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fontScale="92500" lnSpcReduction="20000"/>
          </a:bodyPr>
          <a:lstStyle/>
          <a:p>
            <a:pPr marL="609600" indent="-609600">
              <a:lnSpc>
                <a:spcPct val="80000"/>
              </a:lnSpc>
              <a:buFontTx/>
              <a:buNone/>
            </a:pPr>
            <a:r>
              <a:rPr lang="en-US" sz="1600" dirty="0"/>
              <a:t>Socratic Seminar </a:t>
            </a:r>
            <a:r>
              <a:rPr lang="en-US" sz="1600" dirty="0" smtClean="0"/>
              <a:t>#7 	Title </a:t>
            </a:r>
            <a:r>
              <a:rPr lang="en-US" sz="1600" dirty="0"/>
              <a:t>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300" b="1" dirty="0">
                <a:solidFill>
                  <a:srgbClr val="0070C0"/>
                </a:solidFill>
              </a:rPr>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1400" dirty="0"/>
              <a:t>Create 3 Costa Questions concerning the story to have ready for discussion. </a:t>
            </a:r>
            <a:r>
              <a:rPr lang="en-US" sz="1400" b="1" dirty="0"/>
              <a:t>OPTION 1 KIDS ONLY</a:t>
            </a:r>
          </a:p>
          <a:p>
            <a:pPr marL="990600" lvl="1" indent="-533400">
              <a:lnSpc>
                <a:spcPct val="80000"/>
              </a:lnSpc>
              <a:buFontTx/>
              <a:buAutoNum type="arabicPeriod"/>
            </a:pPr>
            <a:r>
              <a:rPr lang="en-US" sz="1400" dirty="0"/>
              <a:t>Complete 2 quotes/responses. Make sure they are important to the book. </a:t>
            </a:r>
          </a:p>
          <a:p>
            <a:pPr marL="990600" lvl="1" indent="-533400">
              <a:lnSpc>
                <a:spcPct val="80000"/>
              </a:lnSpc>
              <a:buFontTx/>
              <a:buAutoNum type="arabicPeriod"/>
            </a:pPr>
            <a:r>
              <a:rPr lang="en-US" sz="1400" dirty="0">
                <a:latin typeface="Garamond" pitchFamily="18" charset="0"/>
              </a:rPr>
              <a:t>Do in-depth question 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2: (Level 2)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	</a:t>
            </a:r>
            <a:r>
              <a:rPr lang="en-US" sz="1300" b="1" dirty="0" smtClean="0">
                <a:latin typeface="Garamond" pitchFamily="18" charset="0"/>
              </a:rPr>
              <a:t>In-depth </a:t>
            </a:r>
            <a:r>
              <a:rPr lang="en-US" sz="1300" b="1" dirty="0">
                <a:latin typeface="Garamond" pitchFamily="18" charset="0"/>
              </a:rPr>
              <a:t>Question: </a:t>
            </a:r>
            <a:r>
              <a:rPr lang="en-US" sz="1300" dirty="0"/>
              <a:t>If you could have one more chapter in the book, what would the chapter be about? How would you expand the storyline? Write a basic 75+ word summary of how the story would move forward. It should be obvious that your continuation stems from the original ending of the book.</a:t>
            </a:r>
          </a:p>
          <a:p>
            <a:pPr>
              <a:buNone/>
            </a:pPr>
            <a:r>
              <a:rPr lang="en-US" sz="1600" dirty="0" smtClean="0"/>
              <a:t>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8" y="25146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5938680"/>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a:xfrm>
            <a:off x="457200" y="274638"/>
            <a:ext cx="8229600" cy="258762"/>
          </a:xfrm>
        </p:spPr>
        <p:txBody>
          <a:bodyPr>
            <a:normAutofit fontScale="90000"/>
          </a:bodyPr>
          <a:lstStyle/>
          <a:p>
            <a:r>
              <a:rPr lang="en-US" sz="2000"/>
              <a:t>Title of Story: ________________________________</a:t>
            </a:r>
            <a:endParaRPr lang="en-US" sz="4000"/>
          </a:p>
        </p:txBody>
      </p:sp>
      <p:sp>
        <p:nvSpPr>
          <p:cNvPr id="214019" name="Rectangle 3"/>
          <p:cNvSpPr>
            <a:spLocks noGrp="1" noChangeArrowheads="1"/>
          </p:cNvSpPr>
          <p:nvPr>
            <p:ph type="body" idx="1"/>
          </p:nvPr>
        </p:nvSpPr>
        <p:spPr>
          <a:xfrm>
            <a:off x="228600" y="609600"/>
            <a:ext cx="8686800" cy="6019800"/>
          </a:xfrm>
        </p:spPr>
        <p:txBody>
          <a:bodyPr/>
          <a:lstStyle/>
          <a:p>
            <a:pPr marL="609600" indent="-609600">
              <a:lnSpc>
                <a:spcPct val="90000"/>
              </a:lnSpc>
              <a:buFontTx/>
              <a:buAutoNum type="arabicPeriod"/>
            </a:pPr>
            <a:r>
              <a:rPr lang="en-US" sz="1400"/>
              <a:t>What is one of your favorite scenes in the book? Page numbers: _________ __________________________________________________________________________________________________________________________________________________________</a:t>
            </a:r>
          </a:p>
          <a:p>
            <a:pPr marL="609600" indent="-609600">
              <a:lnSpc>
                <a:spcPct val="90000"/>
              </a:lnSpc>
              <a:buFontTx/>
              <a:buAutoNum type="arabicPeriod"/>
            </a:pPr>
            <a:r>
              <a:rPr lang="en-US" sz="1400"/>
              <a:t>Why is it one of your favorite scenes?</a:t>
            </a:r>
          </a:p>
          <a:p>
            <a:pPr marL="609600" indent="-609600">
              <a:lnSpc>
                <a:spcPct val="90000"/>
              </a:lnSpc>
              <a:buFontTx/>
              <a:buNone/>
            </a:pPr>
            <a:r>
              <a:rPr lang="en-US" sz="1200"/>
              <a:t>	</a:t>
            </a:r>
            <a:r>
              <a:rPr lang="en-US" sz="1400"/>
              <a:t>__________________________________________________________________________________________________________________________________________________________</a:t>
            </a:r>
          </a:p>
          <a:p>
            <a:pPr marL="609600" indent="-609600">
              <a:lnSpc>
                <a:spcPct val="90000"/>
              </a:lnSpc>
              <a:buFontTx/>
              <a:buNone/>
            </a:pPr>
            <a:r>
              <a:rPr lang="en-US" sz="1600"/>
              <a:t>3. 	Why would this scene be of value for your teammates to witness?</a:t>
            </a:r>
          </a:p>
          <a:p>
            <a:pPr marL="609600" indent="-609600">
              <a:lnSpc>
                <a:spcPct val="90000"/>
              </a:lnSpc>
              <a:buFontTx/>
              <a:buNone/>
            </a:pPr>
            <a:r>
              <a:rPr lang="en-US" sz="1600"/>
              <a:t>	</a:t>
            </a:r>
            <a:r>
              <a:rPr lang="en-US" sz="1400"/>
              <a:t>__________________________________________________________________________________________________________________________________________________________</a:t>
            </a:r>
          </a:p>
          <a:p>
            <a:pPr marL="609600" indent="-609600">
              <a:lnSpc>
                <a:spcPct val="90000"/>
              </a:lnSpc>
              <a:buFontTx/>
              <a:buNone/>
            </a:pPr>
            <a:endParaRPr lang="en-US" sz="1600"/>
          </a:p>
          <a:p>
            <a:pPr marL="609600" indent="-609600">
              <a:lnSpc>
                <a:spcPct val="90000"/>
              </a:lnSpc>
              <a:buFontTx/>
              <a:buNone/>
            </a:pPr>
            <a:r>
              <a:rPr lang="en-US" sz="1400"/>
              <a:t>4. 	Block the scene: (this means describe how you plan to reenact it. </a:t>
            </a:r>
            <a:r>
              <a:rPr lang="en-US" sz="1400" b="1" u="sng">
                <a:solidFill>
                  <a:srgbClr val="CC3300"/>
                </a:solidFill>
              </a:rPr>
              <a:t>Make sure you limit it between 20 – 40 seconds long.</a:t>
            </a:r>
            <a:endParaRPr lang="en-US" sz="1200" b="1" u="sng">
              <a:solidFill>
                <a:srgbClr val="CC3300"/>
              </a:solidFill>
            </a:endParaRPr>
          </a:p>
          <a:p>
            <a:pPr marL="609600" indent="-609600">
              <a:lnSpc>
                <a:spcPct val="90000"/>
              </a:lnSpc>
              <a:buFontTx/>
              <a:buNone/>
            </a:pPr>
            <a:r>
              <a:rPr lang="en-US" sz="1200"/>
              <a:t>	</a:t>
            </a:r>
            <a:r>
              <a:rPr lang="en-US" sz="1400"/>
              <a:t>_____________________________________________________________________________</a:t>
            </a:r>
          </a:p>
          <a:p>
            <a:pPr marL="609600" indent="-609600">
              <a:lnSpc>
                <a:spcPct val="90000"/>
              </a:lnSpc>
              <a:buFontTx/>
              <a:buNone/>
            </a:pPr>
            <a:r>
              <a:rPr lang="en-US" sz="1400"/>
              <a:t>	_____________________________________________________________________________</a:t>
            </a:r>
          </a:p>
          <a:p>
            <a:pPr marL="609600" indent="-609600">
              <a:lnSpc>
                <a:spcPct val="90000"/>
              </a:lnSpc>
              <a:buFontTx/>
              <a:buAutoNum type="arabicPeriod" startAt="4"/>
            </a:pPr>
            <a:endParaRPr lang="en-US" sz="1400"/>
          </a:p>
          <a:p>
            <a:pPr marL="609600" indent="-609600">
              <a:lnSpc>
                <a:spcPct val="90000"/>
              </a:lnSpc>
              <a:buFontTx/>
              <a:buNone/>
            </a:pPr>
            <a:r>
              <a:rPr lang="en-US" sz="1400"/>
              <a:t>5. 	Do you need teammates to help you? If so, how will they help you?</a:t>
            </a:r>
          </a:p>
          <a:p>
            <a:pPr marL="609600" indent="-609600">
              <a:lnSpc>
                <a:spcPct val="90000"/>
              </a:lnSpc>
              <a:buFontTx/>
              <a:buNone/>
            </a:pPr>
            <a:r>
              <a:rPr lang="en-US" sz="1200"/>
              <a:t>	</a:t>
            </a:r>
            <a:r>
              <a:rPr lang="en-US" sz="1400"/>
              <a:t>_____________________________________________________________________________</a:t>
            </a:r>
          </a:p>
          <a:p>
            <a:pPr marL="609600" indent="-609600">
              <a:lnSpc>
                <a:spcPct val="90000"/>
              </a:lnSpc>
              <a:buFontTx/>
              <a:buNone/>
            </a:pPr>
            <a:r>
              <a:rPr lang="en-US" sz="1400"/>
              <a:t>	_____________________________________________________________________________</a:t>
            </a:r>
          </a:p>
          <a:p>
            <a:pPr marL="609600" indent="-609600">
              <a:lnSpc>
                <a:spcPct val="90000"/>
              </a:lnSpc>
              <a:buFontTx/>
              <a:buNone/>
            </a:pPr>
            <a:endParaRPr lang="en-US" sz="1400"/>
          </a:p>
          <a:p>
            <a:pPr marL="609600" indent="-609600">
              <a:lnSpc>
                <a:spcPct val="90000"/>
              </a:lnSpc>
              <a:buFontTx/>
              <a:buNone/>
            </a:pPr>
            <a:r>
              <a:rPr lang="en-US" sz="1200"/>
              <a:t>++++++++++++++++++++++++++++++++++++++++++++++++++++++++++++++++++++++++++++++++</a:t>
            </a:r>
          </a:p>
          <a:p>
            <a:pPr marL="609600" indent="-609600">
              <a:lnSpc>
                <a:spcPct val="90000"/>
              </a:lnSpc>
              <a:buFontTx/>
              <a:buNone/>
            </a:pPr>
            <a:r>
              <a:rPr lang="en-US" sz="1200" b="1" u="sng">
                <a:solidFill>
                  <a:srgbClr val="CC3300"/>
                </a:solidFill>
              </a:rPr>
              <a:t>Fill this part out after you are done with the scene on the Socratic Seminar Day:</a:t>
            </a:r>
          </a:p>
          <a:p>
            <a:pPr marL="609600" indent="-609600">
              <a:lnSpc>
                <a:spcPct val="90000"/>
              </a:lnSpc>
              <a:buFontTx/>
              <a:buNone/>
            </a:pPr>
            <a:endParaRPr lang="en-US" sz="1200" b="1" u="sng">
              <a:solidFill>
                <a:srgbClr val="CC3300"/>
              </a:solidFill>
            </a:endParaRPr>
          </a:p>
          <a:p>
            <a:pPr marL="609600" indent="-609600">
              <a:lnSpc>
                <a:spcPct val="90000"/>
              </a:lnSpc>
              <a:buFontTx/>
              <a:buNone/>
            </a:pPr>
            <a:r>
              <a:rPr lang="en-US" sz="1200"/>
              <a:t>A: How would your teammates rank your efforts on this Award Winning Show? </a:t>
            </a:r>
          </a:p>
          <a:p>
            <a:pPr marL="609600" indent="-609600">
              <a:lnSpc>
                <a:spcPct val="90000"/>
              </a:lnSpc>
              <a:buFontTx/>
              <a:buNone/>
            </a:pPr>
            <a:r>
              <a:rPr lang="en-US" sz="1200"/>
              <a:t>							 Excellent   Good     Fair     Poor</a:t>
            </a:r>
          </a:p>
          <a:p>
            <a:pPr marL="609600" indent="-609600">
              <a:lnSpc>
                <a:spcPct val="90000"/>
              </a:lnSpc>
              <a:buFontTx/>
              <a:buNone/>
            </a:pPr>
            <a:endParaRPr lang="en-US" sz="1200"/>
          </a:p>
          <a:p>
            <a:pPr marL="609600" indent="-609600">
              <a:lnSpc>
                <a:spcPct val="90000"/>
              </a:lnSpc>
              <a:buFontTx/>
              <a:buNone/>
            </a:pPr>
            <a:r>
              <a:rPr lang="en-US" sz="1200"/>
              <a:t>B:  Why would they give you this ranking? Make sure they link their opinion to supportive evidence from the story. _______________________________________________________________</a:t>
            </a:r>
          </a:p>
          <a:p>
            <a:pPr marL="990600" lvl="1" indent="-533400">
              <a:lnSpc>
                <a:spcPct val="90000"/>
              </a:lnSpc>
              <a:buFontTx/>
              <a:buNone/>
            </a:pPr>
            <a:endParaRPr lang="en-US" sz="1200"/>
          </a:p>
          <a:p>
            <a:pPr marL="609600" indent="-609600">
              <a:lnSpc>
                <a:spcPct val="90000"/>
              </a:lnSpc>
              <a:buFontTx/>
              <a:buAutoNum type="arabicPeriod" startAt="3"/>
            </a:pPr>
            <a:endParaRPr lang="en-US" sz="1400"/>
          </a:p>
          <a:p>
            <a:pPr marL="609600" indent="-609600">
              <a:lnSpc>
                <a:spcPct val="90000"/>
              </a:lnSpc>
              <a:buFontTx/>
              <a:buAutoNum type="arabicPeriod" startAt="3"/>
            </a:pPr>
            <a:endParaRPr lang="en-US" sz="1200"/>
          </a:p>
          <a:p>
            <a:pPr marL="609600" indent="-609600">
              <a:lnSpc>
                <a:spcPct val="90000"/>
              </a:lnSpc>
              <a:buFontTx/>
              <a:buAutoNum type="arabicPeriod"/>
            </a:pPr>
            <a:endParaRPr lang="en-US" sz="1200"/>
          </a:p>
        </p:txBody>
      </p:sp>
    </p:spTree>
    <p:extLst>
      <p:ext uri="{BB962C8B-B14F-4D97-AF65-F5344CB8AC3E}">
        <p14:creationId xmlns:p14="http://schemas.microsoft.com/office/powerpoint/2010/main" val="39186686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p:txBody>
          <a:bodyPr/>
          <a:lstStyle/>
          <a:p>
            <a:r>
              <a:rPr lang="en-US" sz="2400"/>
              <a:t>Before this seminar, you need to have read your assigned reading, and complete the task listed below.</a:t>
            </a:r>
          </a:p>
        </p:txBody>
      </p:sp>
      <p:sp>
        <p:nvSpPr>
          <p:cNvPr id="216067" name="Rectangle 3"/>
          <p:cNvSpPr>
            <a:spLocks noGrp="1" noChangeArrowheads="1"/>
          </p:cNvSpPr>
          <p:nvPr>
            <p:ph type="body" idx="1"/>
          </p:nvPr>
        </p:nvSpPr>
        <p:spPr/>
        <p:txBody>
          <a:bodyPr/>
          <a:lstStyle/>
          <a:p>
            <a:pPr marL="990600" lvl="1" indent="-533400">
              <a:buFontTx/>
              <a:buAutoNum type="arabicPeriod"/>
            </a:pPr>
            <a:r>
              <a:rPr lang="en-US" sz="2400" dirty="0"/>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2400" b="1" dirty="0">
                <a:solidFill>
                  <a:srgbClr val="0070C0"/>
                </a:solidFill>
              </a:rPr>
              <a:t>Create 3 Costa Questions concerning the story to have ready for discussion. OPTION 1 KIDS ONLY</a:t>
            </a:r>
          </a:p>
          <a:p>
            <a:pPr marL="990600" lvl="1" indent="-533400">
              <a:lnSpc>
                <a:spcPct val="80000"/>
              </a:lnSpc>
              <a:buFontTx/>
              <a:buAutoNum type="arabicPeriod"/>
            </a:pPr>
            <a:r>
              <a:rPr lang="en-US" sz="2400" dirty="0"/>
              <a:t>Complete 2 quotes/responses. Make sure they are important to the book. </a:t>
            </a:r>
          </a:p>
          <a:p>
            <a:pPr marL="990600" lvl="1" indent="-533400">
              <a:lnSpc>
                <a:spcPct val="80000"/>
              </a:lnSpc>
              <a:buFontTx/>
              <a:buAutoNum type="arabicPeriod"/>
            </a:pPr>
            <a:r>
              <a:rPr lang="en-US" sz="2400" dirty="0">
                <a:latin typeface="Garamond" pitchFamily="18" charset="0"/>
              </a:rPr>
              <a:t>Do in-depth question listed below.</a:t>
            </a:r>
          </a:p>
          <a:p>
            <a:pPr marL="609600" indent="-609600"/>
            <a:endParaRPr lang="en-US" sz="2800" dirty="0"/>
          </a:p>
        </p:txBody>
      </p:sp>
    </p:spTree>
    <p:extLst>
      <p:ext uri="{BB962C8B-B14F-4D97-AF65-F5344CB8AC3E}">
        <p14:creationId xmlns:p14="http://schemas.microsoft.com/office/powerpoint/2010/main" val="40170394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fontScale="92500" lnSpcReduction="20000"/>
          </a:bodyPr>
          <a:lstStyle/>
          <a:p>
            <a:pPr marL="609600" indent="-609600">
              <a:lnSpc>
                <a:spcPct val="80000"/>
              </a:lnSpc>
              <a:buFontTx/>
              <a:buNone/>
            </a:pPr>
            <a:r>
              <a:rPr lang="en-US" sz="1600" dirty="0"/>
              <a:t>Socratic Seminar </a:t>
            </a:r>
            <a:r>
              <a:rPr lang="en-US" sz="1600" dirty="0" smtClean="0"/>
              <a:t>#7 	Title </a:t>
            </a:r>
            <a:r>
              <a:rPr lang="en-US" sz="1600" dirty="0"/>
              <a:t>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300" dirty="0"/>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1400" b="1" dirty="0">
                <a:solidFill>
                  <a:srgbClr val="0070C0"/>
                </a:solidFill>
              </a:rPr>
              <a:t>Create 3 Costa Questions concerning the story to have ready for discussion. OPTION 1 KIDS ONLY</a:t>
            </a:r>
          </a:p>
          <a:p>
            <a:pPr marL="990600" lvl="1" indent="-533400">
              <a:lnSpc>
                <a:spcPct val="80000"/>
              </a:lnSpc>
              <a:buFontTx/>
              <a:buAutoNum type="arabicPeriod"/>
            </a:pPr>
            <a:r>
              <a:rPr lang="en-US" sz="1400" dirty="0"/>
              <a:t>Complete 2 quotes/responses. Make sure they are important to the book. </a:t>
            </a:r>
          </a:p>
          <a:p>
            <a:pPr marL="990600" lvl="1" indent="-533400">
              <a:lnSpc>
                <a:spcPct val="80000"/>
              </a:lnSpc>
              <a:buFontTx/>
              <a:buAutoNum type="arabicPeriod"/>
            </a:pPr>
            <a:r>
              <a:rPr lang="en-US" sz="1400" dirty="0">
                <a:latin typeface="Garamond" pitchFamily="18" charset="0"/>
              </a:rPr>
              <a:t>Do in-depth question 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2: (Level 2)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	</a:t>
            </a:r>
            <a:r>
              <a:rPr lang="en-US" sz="1300" b="1" dirty="0" smtClean="0">
                <a:latin typeface="Garamond" pitchFamily="18" charset="0"/>
              </a:rPr>
              <a:t>In-depth </a:t>
            </a:r>
            <a:r>
              <a:rPr lang="en-US" sz="1300" b="1" dirty="0">
                <a:latin typeface="Garamond" pitchFamily="18" charset="0"/>
              </a:rPr>
              <a:t>Question: </a:t>
            </a:r>
            <a:r>
              <a:rPr lang="en-US" sz="1300" dirty="0"/>
              <a:t>If you could have one more chapter in the book, what would the chapter be about? How would you expand the storyline? Write a basic 75+ word summary of how the story would move forward. It should be obvious that your continuation stems from the original ending of the book.</a:t>
            </a:r>
          </a:p>
          <a:p>
            <a:pPr>
              <a:buNone/>
            </a:pPr>
            <a:r>
              <a:rPr lang="en-US" sz="1600" dirty="0" smtClean="0"/>
              <a:t>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8" y="25146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470948" y="1591270"/>
            <a:ext cx="7380225" cy="923330"/>
          </a:xfrm>
          <a:prstGeom prst="rect">
            <a:avLst/>
          </a:prstGeom>
          <a:noFill/>
        </p:spPr>
        <p:txBody>
          <a:bodyPr wrap="none" lIns="91440" tIns="45720" rIns="91440" bIns="45720">
            <a:spAutoFit/>
          </a:bodyPr>
          <a:lstStyle/>
          <a:p>
            <a:pPr algn="ctr"/>
            <a:r>
              <a:rPr lang="en-US" sz="5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Option 1 Kids for a 10/10</a:t>
            </a:r>
            <a:endParaRPr lang="en-US"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extLst>
      <p:ext uri="{BB962C8B-B14F-4D97-AF65-F5344CB8AC3E}">
        <p14:creationId xmlns:p14="http://schemas.microsoft.com/office/powerpoint/2010/main" val="1944436484"/>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fontScale="92500" lnSpcReduction="20000"/>
          </a:bodyPr>
          <a:lstStyle/>
          <a:p>
            <a:pPr marL="609600" indent="-609600">
              <a:lnSpc>
                <a:spcPct val="80000"/>
              </a:lnSpc>
              <a:buFontTx/>
              <a:buNone/>
            </a:pPr>
            <a:r>
              <a:rPr lang="en-US" sz="1600" dirty="0"/>
              <a:t>Socratic Seminar </a:t>
            </a:r>
            <a:r>
              <a:rPr lang="en-US" sz="1600" dirty="0" smtClean="0"/>
              <a:t>#7 	Title </a:t>
            </a:r>
            <a:r>
              <a:rPr lang="en-US" sz="1600" dirty="0"/>
              <a:t>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300" dirty="0"/>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1400" b="1" dirty="0">
                <a:solidFill>
                  <a:srgbClr val="0070C0"/>
                </a:solidFill>
              </a:rPr>
              <a:t>Create 3 Costa Questions concerning the story to have ready for discussion. OPTION 1 KIDS ONLY</a:t>
            </a:r>
          </a:p>
          <a:p>
            <a:pPr marL="990600" lvl="1" indent="-533400">
              <a:lnSpc>
                <a:spcPct val="80000"/>
              </a:lnSpc>
              <a:buFontTx/>
              <a:buAutoNum type="arabicPeriod"/>
            </a:pPr>
            <a:r>
              <a:rPr lang="en-US" sz="1400" dirty="0"/>
              <a:t>Complete 2 quotes/responses. Make sure they are important to the book. </a:t>
            </a:r>
          </a:p>
          <a:p>
            <a:pPr marL="990600" lvl="1" indent="-533400">
              <a:lnSpc>
                <a:spcPct val="80000"/>
              </a:lnSpc>
              <a:buFontTx/>
              <a:buAutoNum type="arabicPeriod"/>
            </a:pPr>
            <a:r>
              <a:rPr lang="en-US" sz="1400" dirty="0">
                <a:latin typeface="Garamond" pitchFamily="18" charset="0"/>
              </a:rPr>
              <a:t>Do in-depth question 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2: (Level 2)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	</a:t>
            </a:r>
            <a:r>
              <a:rPr lang="en-US" sz="1300" b="1" dirty="0" smtClean="0">
                <a:latin typeface="Garamond" pitchFamily="18" charset="0"/>
              </a:rPr>
              <a:t>In-depth </a:t>
            </a:r>
            <a:r>
              <a:rPr lang="en-US" sz="1300" b="1" dirty="0">
                <a:latin typeface="Garamond" pitchFamily="18" charset="0"/>
              </a:rPr>
              <a:t>Question: </a:t>
            </a:r>
            <a:r>
              <a:rPr lang="en-US" sz="1300" dirty="0"/>
              <a:t>If you could have one more chapter in the book, what would the chapter be about? How would you expand the storyline? Write a basic 75+ word summary of how the story would move forward. It should be obvious that your continuation stems from the original ending of the book.</a:t>
            </a:r>
          </a:p>
          <a:p>
            <a:pPr>
              <a:buNone/>
            </a:pPr>
            <a:r>
              <a:rPr lang="en-US" sz="1600" dirty="0" smtClean="0"/>
              <a:t>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8" y="25146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237398" y="1771545"/>
            <a:ext cx="8449397"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Option 2 Kids: Cross out!!!!!!</a:t>
            </a:r>
            <a:endParaRPr lang="en-US" dirty="0"/>
          </a:p>
        </p:txBody>
      </p:sp>
    </p:spTree>
    <p:extLst>
      <p:ext uri="{BB962C8B-B14F-4D97-AF65-F5344CB8AC3E}">
        <p14:creationId xmlns:p14="http://schemas.microsoft.com/office/powerpoint/2010/main" val="40016049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lnSpcReduction="10000"/>
          </a:bodyPr>
          <a:lstStyle/>
          <a:p>
            <a:pPr marL="609600" indent="-609600">
              <a:lnSpc>
                <a:spcPct val="80000"/>
              </a:lnSpc>
              <a:buFontTx/>
              <a:buNone/>
            </a:pPr>
            <a:r>
              <a:rPr lang="en-US" sz="1600" dirty="0"/>
              <a:t>Socratic Seminar </a:t>
            </a:r>
            <a:r>
              <a:rPr lang="en-US" sz="1600" dirty="0" smtClean="0"/>
              <a:t>#</a:t>
            </a:r>
            <a:r>
              <a:rPr lang="en-US" sz="1600" dirty="0"/>
              <a:t>6</a:t>
            </a:r>
            <a:r>
              <a:rPr lang="en-US" sz="1600" dirty="0" smtClean="0"/>
              <a:t>   </a:t>
            </a:r>
            <a:r>
              <a:rPr lang="en-US" sz="1600" dirty="0"/>
              <a:t>Title 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200" b="1" dirty="0">
                <a:solidFill>
                  <a:srgbClr val="0070C0"/>
                </a:solidFill>
                <a:latin typeface="Garamond" pitchFamily="18" charset="0"/>
              </a:rPr>
              <a:t>Create 2 character postcards. Write the postcard from your characters point-of-view. Draw a picture of the setting, then write a letter, using the character’s appropriate tone to show the mood of the character. </a:t>
            </a:r>
          </a:p>
          <a:p>
            <a:pPr marL="990600" lvl="1" indent="-533400">
              <a:lnSpc>
                <a:spcPct val="80000"/>
              </a:lnSpc>
              <a:buFontTx/>
              <a:buAutoNum type="arabicPeriod"/>
            </a:pPr>
            <a:r>
              <a:rPr lang="en-US" sz="1200" dirty="0"/>
              <a:t>Create 3 Costa Questions concerning the story to have ready for discussion. </a:t>
            </a:r>
            <a:r>
              <a:rPr lang="en-US" sz="1200" b="1" dirty="0"/>
              <a:t>OPTION 1 KIDS ONLY</a:t>
            </a:r>
          </a:p>
          <a:p>
            <a:pPr marL="990600" lvl="1" indent="-533400">
              <a:lnSpc>
                <a:spcPct val="80000"/>
              </a:lnSpc>
              <a:buFontTx/>
              <a:buAutoNum type="arabicPeriod"/>
            </a:pPr>
            <a:r>
              <a:rPr lang="en-US" sz="1200" dirty="0"/>
              <a:t>Complete 2 quotes/responses. Make sure they are important to the book. </a:t>
            </a:r>
          </a:p>
          <a:p>
            <a:pPr marL="990600" lvl="1" indent="-533400">
              <a:lnSpc>
                <a:spcPct val="80000"/>
              </a:lnSpc>
              <a:buFontTx/>
              <a:buAutoNum type="arabicPeriod"/>
            </a:pPr>
            <a:r>
              <a:rPr lang="en-US" sz="1200" dirty="0">
                <a:latin typeface="Garamond" pitchFamily="18" charset="0"/>
              </a:rPr>
              <a:t>Do in-depth question 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2: (Level 2)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In-depth </a:t>
            </a:r>
            <a:r>
              <a:rPr lang="en-US" sz="1100" b="1" dirty="0">
                <a:latin typeface="Garamond" pitchFamily="18" charset="0"/>
              </a:rPr>
              <a:t>Question: </a:t>
            </a:r>
            <a:r>
              <a:rPr lang="en-US" sz="1200" dirty="0">
                <a:latin typeface="Garamond" pitchFamily="18" charset="0"/>
              </a:rPr>
              <a:t>Pretend you get to create the music soundtrack for 5 different entries. What  </a:t>
            </a:r>
            <a:r>
              <a:rPr lang="en-US" sz="1200" dirty="0" smtClean="0">
                <a:latin typeface="Garamond" pitchFamily="18" charset="0"/>
              </a:rPr>
              <a:t>three  songs </a:t>
            </a:r>
            <a:r>
              <a:rPr lang="en-US" sz="1200" dirty="0">
                <a:latin typeface="Garamond" pitchFamily="18" charset="0"/>
              </a:rPr>
              <a:t>would you include? Write an explanation for each song: why would you include it, how does the song connect to events. </a:t>
            </a:r>
            <a:r>
              <a:rPr lang="en-US" sz="1600" dirty="0" smtClean="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9" y="29718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a:spLocks noChangeArrowheads="1"/>
          </p:cNvSpPr>
          <p:nvPr/>
        </p:nvSpPr>
        <p:spPr bwMode="auto">
          <a:xfrm>
            <a:off x="1485900" y="176645"/>
            <a:ext cx="685800" cy="533400"/>
          </a:xfrm>
          <a:prstGeom prst="ellipse">
            <a:avLst/>
          </a:prstGeom>
          <a:noFill/>
          <a:ln w="571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AutoShape 4"/>
          <p:cNvSpPr>
            <a:spLocks noChangeArrowheads="1"/>
          </p:cNvSpPr>
          <p:nvPr/>
        </p:nvSpPr>
        <p:spPr bwMode="auto">
          <a:xfrm rot="-7092762">
            <a:off x="1515106" y="1453932"/>
            <a:ext cx="2590800" cy="838200"/>
          </a:xfrm>
          <a:prstGeom prst="rightArrow">
            <a:avLst>
              <a:gd name="adj1" fmla="val 50000"/>
              <a:gd name="adj2" fmla="val 77273"/>
            </a:avLst>
          </a:prstGeom>
          <a:solidFill>
            <a:srgbClr val="FF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106918582"/>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p:txBody>
          <a:bodyPr/>
          <a:lstStyle/>
          <a:p>
            <a:r>
              <a:rPr lang="en-US" sz="2400"/>
              <a:t>Before this seminar, you need to have read your assigned reading, and complete the task listed below.</a:t>
            </a:r>
          </a:p>
        </p:txBody>
      </p:sp>
      <p:sp>
        <p:nvSpPr>
          <p:cNvPr id="216067" name="Rectangle 3"/>
          <p:cNvSpPr>
            <a:spLocks noGrp="1" noChangeArrowheads="1"/>
          </p:cNvSpPr>
          <p:nvPr>
            <p:ph type="body" idx="1"/>
          </p:nvPr>
        </p:nvSpPr>
        <p:spPr/>
        <p:txBody>
          <a:bodyPr/>
          <a:lstStyle/>
          <a:p>
            <a:pPr marL="990600" lvl="1" indent="-533400">
              <a:buFontTx/>
              <a:buAutoNum type="arabicPeriod"/>
            </a:pPr>
            <a:r>
              <a:rPr lang="en-US" sz="2400" dirty="0"/>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2400" b="1" dirty="0"/>
              <a:t>Create 3 Costa Questions concerning the story to have ready for discussion. OPTION 1 KIDS ONLY</a:t>
            </a:r>
          </a:p>
          <a:p>
            <a:pPr marL="990600" lvl="1" indent="-533400">
              <a:lnSpc>
                <a:spcPct val="80000"/>
              </a:lnSpc>
              <a:buFontTx/>
              <a:buAutoNum type="arabicPeriod"/>
            </a:pPr>
            <a:r>
              <a:rPr lang="en-US" sz="2400" b="1" dirty="0">
                <a:solidFill>
                  <a:srgbClr val="0070C0"/>
                </a:solidFill>
              </a:rPr>
              <a:t>Complete 2 quotes/responses. Make sure they are important to the book. </a:t>
            </a:r>
          </a:p>
          <a:p>
            <a:pPr marL="990600" lvl="1" indent="-533400">
              <a:lnSpc>
                <a:spcPct val="80000"/>
              </a:lnSpc>
              <a:buFontTx/>
              <a:buAutoNum type="arabicPeriod"/>
            </a:pPr>
            <a:r>
              <a:rPr lang="en-US" sz="2400" dirty="0">
                <a:latin typeface="Garamond" pitchFamily="18" charset="0"/>
              </a:rPr>
              <a:t>Do in-depth question listed below.</a:t>
            </a:r>
          </a:p>
          <a:p>
            <a:pPr marL="609600" indent="-609600"/>
            <a:endParaRPr lang="en-US" sz="2800" dirty="0"/>
          </a:p>
        </p:txBody>
      </p:sp>
    </p:spTree>
    <p:extLst>
      <p:ext uri="{BB962C8B-B14F-4D97-AF65-F5344CB8AC3E}">
        <p14:creationId xmlns:p14="http://schemas.microsoft.com/office/powerpoint/2010/main" val="7484032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fontScale="92500" lnSpcReduction="20000"/>
          </a:bodyPr>
          <a:lstStyle/>
          <a:p>
            <a:pPr marL="609600" indent="-609600">
              <a:lnSpc>
                <a:spcPct val="80000"/>
              </a:lnSpc>
              <a:buFontTx/>
              <a:buNone/>
            </a:pPr>
            <a:r>
              <a:rPr lang="en-US" sz="1600" dirty="0"/>
              <a:t>Socratic Seminar </a:t>
            </a:r>
            <a:r>
              <a:rPr lang="en-US" sz="1600" dirty="0" smtClean="0"/>
              <a:t>#7 	Title </a:t>
            </a:r>
            <a:r>
              <a:rPr lang="en-US" sz="1600" dirty="0"/>
              <a:t>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300" dirty="0"/>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1400" b="1" dirty="0"/>
              <a:t>Create 3 Costa Questions concerning the story to have ready for discussion. OPTION 1 KIDS ONLY</a:t>
            </a:r>
          </a:p>
          <a:p>
            <a:pPr marL="990600" lvl="1" indent="-533400">
              <a:lnSpc>
                <a:spcPct val="80000"/>
              </a:lnSpc>
              <a:buFontTx/>
              <a:buAutoNum type="arabicPeriod"/>
            </a:pPr>
            <a:r>
              <a:rPr lang="en-US" sz="1400" dirty="0"/>
              <a:t>Complete 2 quotes/responses. Make sure they are important to the book. </a:t>
            </a:r>
          </a:p>
          <a:p>
            <a:pPr marL="990600" lvl="1" indent="-533400">
              <a:lnSpc>
                <a:spcPct val="80000"/>
              </a:lnSpc>
              <a:buFontTx/>
              <a:buAutoNum type="arabicPeriod"/>
            </a:pPr>
            <a:r>
              <a:rPr lang="en-US" sz="1400" dirty="0">
                <a:latin typeface="Garamond" pitchFamily="18" charset="0"/>
              </a:rPr>
              <a:t>Do in-depth question 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2: (Level 2) </a:t>
            </a:r>
            <a:r>
              <a:rPr lang="en-US" sz="1000" dirty="0" smtClean="0"/>
              <a:t>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	</a:t>
            </a:r>
            <a:r>
              <a:rPr lang="en-US" sz="1300" b="1" dirty="0" smtClean="0">
                <a:latin typeface="Garamond" pitchFamily="18" charset="0"/>
              </a:rPr>
              <a:t>In-depth </a:t>
            </a:r>
            <a:r>
              <a:rPr lang="en-US" sz="1300" b="1" dirty="0">
                <a:latin typeface="Garamond" pitchFamily="18" charset="0"/>
              </a:rPr>
              <a:t>Question: </a:t>
            </a:r>
            <a:r>
              <a:rPr lang="en-US" sz="1300" dirty="0"/>
              <a:t>If you could have one more chapter in the book, what would the chapter be about? How would you expand the storyline? Write a basic 75+ word summary of how the story would move forward. It should be obvious that your continuation stems from the original ending of the book.</a:t>
            </a:r>
          </a:p>
          <a:p>
            <a:pPr>
              <a:buNone/>
            </a:pPr>
            <a:r>
              <a:rPr lang="en-US" sz="1600" dirty="0" smtClean="0"/>
              <a:t>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8" y="2514600"/>
            <a:ext cx="8613775" cy="1524001"/>
          </a:xfrm>
          <a:prstGeom prst="rect">
            <a:avLst/>
          </a:prstGeom>
          <a:solidFill>
            <a:schemeClr val="accent5">
              <a:lumMod val="40000"/>
              <a:lumOff val="60000"/>
            </a:schemeClr>
          </a:solidFill>
          <a:ln>
            <a:noFill/>
          </a:ln>
          <a:effectLst/>
          <a:extLst/>
        </p:spPr>
      </p:pic>
    </p:spTree>
    <p:extLst>
      <p:ext uri="{BB962C8B-B14F-4D97-AF65-F5344CB8AC3E}">
        <p14:creationId xmlns:p14="http://schemas.microsoft.com/office/powerpoint/2010/main" val="1289039170"/>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p:txBody>
          <a:bodyPr/>
          <a:lstStyle/>
          <a:p>
            <a:r>
              <a:rPr lang="en-US" sz="2400"/>
              <a:t>Before this seminar, you need to have read your assigned reading, and complete the task listed below.</a:t>
            </a:r>
          </a:p>
        </p:txBody>
      </p:sp>
      <p:sp>
        <p:nvSpPr>
          <p:cNvPr id="216067" name="Rectangle 3"/>
          <p:cNvSpPr>
            <a:spLocks noGrp="1" noChangeArrowheads="1"/>
          </p:cNvSpPr>
          <p:nvPr>
            <p:ph type="body" idx="1"/>
          </p:nvPr>
        </p:nvSpPr>
        <p:spPr/>
        <p:txBody>
          <a:bodyPr/>
          <a:lstStyle/>
          <a:p>
            <a:pPr marL="990600" lvl="1" indent="-533400">
              <a:buFontTx/>
              <a:buAutoNum type="arabicPeriod"/>
            </a:pPr>
            <a:r>
              <a:rPr lang="en-US" sz="2400" dirty="0"/>
              <a:t>This is where you get to be theatrical. Choose your favorite scene in this book and make it come alive. You are allowed to use your teammates to create the scene. You must have the components on the reverse side completed in order to receive maximum points. </a:t>
            </a:r>
          </a:p>
          <a:p>
            <a:pPr marL="990600" lvl="1" indent="-533400">
              <a:lnSpc>
                <a:spcPct val="80000"/>
              </a:lnSpc>
              <a:buFontTx/>
              <a:buAutoNum type="arabicPeriod"/>
            </a:pPr>
            <a:r>
              <a:rPr lang="en-US" sz="2400" b="1" dirty="0"/>
              <a:t>Create 3 Costa Questions concerning the story to have ready for discussion. OPTION 1 KIDS ONLY</a:t>
            </a:r>
          </a:p>
          <a:p>
            <a:pPr marL="990600" lvl="1" indent="-533400">
              <a:lnSpc>
                <a:spcPct val="80000"/>
              </a:lnSpc>
              <a:buFontTx/>
              <a:buAutoNum type="arabicPeriod"/>
            </a:pPr>
            <a:r>
              <a:rPr lang="en-US" sz="2400" b="1" dirty="0"/>
              <a:t>Complete 2 quotes/responses. Make sure they are important to the book. </a:t>
            </a:r>
          </a:p>
          <a:p>
            <a:pPr marL="990600" lvl="1" indent="-533400">
              <a:lnSpc>
                <a:spcPct val="80000"/>
              </a:lnSpc>
              <a:buFontTx/>
              <a:buAutoNum type="arabicPeriod"/>
            </a:pPr>
            <a:r>
              <a:rPr lang="en-US" sz="2400" dirty="0">
                <a:solidFill>
                  <a:srgbClr val="0070C0"/>
                </a:solidFill>
                <a:latin typeface="Garamond" pitchFamily="18" charset="0"/>
              </a:rPr>
              <a:t>Do in-depth question listed below.</a:t>
            </a:r>
          </a:p>
          <a:p>
            <a:pPr marL="609600" indent="-609600"/>
            <a:endParaRPr lang="en-US" sz="2800" dirty="0"/>
          </a:p>
        </p:txBody>
      </p:sp>
    </p:spTree>
    <p:extLst>
      <p:ext uri="{BB962C8B-B14F-4D97-AF65-F5344CB8AC3E}">
        <p14:creationId xmlns:p14="http://schemas.microsoft.com/office/powerpoint/2010/main" val="34810658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p:txBody>
          <a:bodyPr/>
          <a:lstStyle/>
          <a:p>
            <a:r>
              <a:rPr lang="en-US" sz="4000" b="1" dirty="0" smtClean="0"/>
              <a:t>In-depth Question</a:t>
            </a:r>
            <a:r>
              <a:rPr lang="en-US" sz="4000" b="1" dirty="0"/>
              <a:t>:</a:t>
            </a:r>
          </a:p>
        </p:txBody>
      </p:sp>
      <p:sp>
        <p:nvSpPr>
          <p:cNvPr id="217091" name="Rectangle 3"/>
          <p:cNvSpPr>
            <a:spLocks noGrp="1" noChangeArrowheads="1"/>
          </p:cNvSpPr>
          <p:nvPr>
            <p:ph type="body" idx="1"/>
          </p:nvPr>
        </p:nvSpPr>
        <p:spPr/>
        <p:txBody>
          <a:bodyPr/>
          <a:lstStyle/>
          <a:p>
            <a:pPr>
              <a:buFontTx/>
              <a:buNone/>
            </a:pPr>
            <a:r>
              <a:rPr lang="en-US" sz="2800" b="1"/>
              <a:t>   </a:t>
            </a:r>
            <a:r>
              <a:rPr lang="en-US" sz="2800"/>
              <a:t>If you could have one more chapter in the book, what would the chapter be about? How would you expand the storyline? Write a basic 75+ word summary of how the story would move forward. It should be obvious that your continuation stems from the original ending of the book.</a:t>
            </a:r>
          </a:p>
          <a:p>
            <a:endParaRPr lang="en-US"/>
          </a:p>
        </p:txBody>
      </p:sp>
    </p:spTree>
    <p:extLst>
      <p:ext uri="{BB962C8B-B14F-4D97-AF65-F5344CB8AC3E}">
        <p14:creationId xmlns:p14="http://schemas.microsoft.com/office/powerpoint/2010/main" val="34440721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492032024"/>
              </p:ext>
            </p:extLst>
          </p:nvPr>
        </p:nvGraphicFramePr>
        <p:xfrm>
          <a:off x="381000" y="381000"/>
          <a:ext cx="8458200" cy="6123049"/>
        </p:xfrm>
        <a:graphic>
          <a:graphicData uri="http://schemas.openxmlformats.org/drawingml/2006/table">
            <a:tbl>
              <a:tblPr/>
              <a:tblGrid>
                <a:gridCol w="4343400"/>
                <a:gridCol w="4114800"/>
              </a:tblGrid>
              <a:tr h="3428999">
                <a:tc>
                  <a:txBody>
                    <a:bodyPr/>
                    <a:lstStyle/>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indent="0" algn="l" defTabSz="914400" rtl="0" eaLnBrk="1" fontAlgn="auto" latinLnBrk="0" hangingPunct="1">
                        <a:lnSpc>
                          <a:spcPct val="115000"/>
                        </a:lnSpc>
                        <a:spcBef>
                          <a:spcPts val="0"/>
                        </a:spcBef>
                        <a:spcAft>
                          <a:spcPts val="1000"/>
                        </a:spcAft>
                        <a:buClrTx/>
                        <a:buSzTx/>
                        <a:buFontTx/>
                        <a:buNone/>
                        <a:tabLst>
                          <a:tab pos="2372360" algn="l"/>
                        </a:tabLst>
                        <a:defRPr/>
                      </a:pPr>
                      <a:r>
                        <a:rPr lang="en-US" sz="2400" b="0" u="sng" dirty="0" smtClean="0">
                          <a:latin typeface="Times New Roman"/>
                          <a:ea typeface="Calibri"/>
                          <a:cs typeface="Times New Roman"/>
                        </a:rPr>
                        <a:t>DENOTATIVE</a:t>
                      </a:r>
                      <a:r>
                        <a:rPr lang="en-US" sz="2400" b="0" u="sng" baseline="0" dirty="0" smtClean="0">
                          <a:latin typeface="Times New Roman"/>
                          <a:ea typeface="Calibri"/>
                          <a:cs typeface="Times New Roman"/>
                        </a:rPr>
                        <a:t> </a:t>
                      </a:r>
                      <a:r>
                        <a:rPr lang="en-US" sz="2400" b="0" u="sng" dirty="0" smtClean="0">
                          <a:latin typeface="Times New Roman"/>
                          <a:ea typeface="Calibri"/>
                          <a:cs typeface="Times New Roman"/>
                        </a:rPr>
                        <a:t>DEFINTION </a:t>
                      </a:r>
                      <a:r>
                        <a:rPr lang="en-US" sz="2400" b="0" dirty="0" smtClean="0">
                          <a:latin typeface="Times New Roman"/>
                          <a:ea typeface="Calibri"/>
                          <a:cs typeface="Times New Roman"/>
                        </a:rPr>
                        <a:t>:</a:t>
                      </a:r>
                      <a:r>
                        <a:rPr lang="en-US" sz="2400" b="0" baseline="0" dirty="0" smtClean="0">
                          <a:latin typeface="Times New Roman"/>
                          <a:ea typeface="Calibri"/>
                          <a:cs typeface="Times New Roman"/>
                        </a:rPr>
                        <a:t> </a:t>
                      </a: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1000"/>
                        </a:spcAft>
                        <a:tabLst>
                          <a:tab pos="2372360" algn="l"/>
                        </a:tabLst>
                      </a:pPr>
                      <a:r>
                        <a:rPr lang="en-US" sz="2500" u="sng" dirty="0">
                          <a:latin typeface="Times New Roman"/>
                          <a:ea typeface="Calibri"/>
                          <a:cs typeface="Times New Roman"/>
                        </a:rPr>
                        <a:t>SYNONYM</a:t>
                      </a:r>
                      <a:r>
                        <a:rPr lang="en-US" sz="2500" u="sng" dirty="0" smtClean="0">
                          <a:latin typeface="Times New Roman"/>
                          <a:ea typeface="Calibri"/>
                          <a:cs typeface="Times New Roman"/>
                        </a:rPr>
                        <a:t>:</a:t>
                      </a:r>
                    </a:p>
                    <a:p>
                      <a:pPr marL="0" marR="0" algn="r">
                        <a:lnSpc>
                          <a:spcPct val="115000"/>
                        </a:lnSpc>
                        <a:spcBef>
                          <a:spcPts val="0"/>
                        </a:spcBef>
                        <a:spcAft>
                          <a:spcPts val="1000"/>
                        </a:spcAft>
                        <a:tabLst>
                          <a:tab pos="2372360" algn="l"/>
                        </a:tabLst>
                      </a:pPr>
                      <a:endParaRPr lang="en-US" sz="2500" u="sng" dirty="0" smtClean="0">
                        <a:latin typeface="Times New Roman"/>
                        <a:ea typeface="Calibri"/>
                        <a:cs typeface="Times New Roman"/>
                      </a:endParaRPr>
                    </a:p>
                    <a:p>
                      <a:pPr marL="0" marR="0" algn="r">
                        <a:lnSpc>
                          <a:spcPct val="115000"/>
                        </a:lnSpc>
                        <a:spcBef>
                          <a:spcPts val="0"/>
                        </a:spcBef>
                        <a:spcAft>
                          <a:spcPts val="1000"/>
                        </a:spcAft>
                        <a:tabLst>
                          <a:tab pos="2372360" algn="l"/>
                        </a:tabLst>
                      </a:pPr>
                      <a:r>
                        <a:rPr lang="en-US" sz="2500" u="sng" dirty="0" smtClean="0">
                          <a:latin typeface="Times New Roman"/>
                          <a:ea typeface="Calibri"/>
                          <a:cs typeface="Times New Roman"/>
                        </a:rPr>
                        <a:t>ANTONYM:</a:t>
                      </a:r>
                    </a:p>
                    <a:p>
                      <a:pPr marL="0" marR="0" algn="r">
                        <a:lnSpc>
                          <a:spcPct val="115000"/>
                        </a:lnSpc>
                        <a:spcBef>
                          <a:spcPts val="0"/>
                        </a:spcBef>
                        <a:spcAft>
                          <a:spcPts val="1000"/>
                        </a:spcAft>
                        <a:tabLst>
                          <a:tab pos="2372360" algn="l"/>
                        </a:tabLst>
                      </a:pPr>
                      <a:endParaRPr lang="en-US" sz="2500" u="none" dirty="0" smtClean="0">
                        <a:latin typeface="Times New Roman"/>
                        <a:ea typeface="Calibri"/>
                        <a:cs typeface="Times New Roman"/>
                      </a:endParaRPr>
                    </a:p>
                    <a:p>
                      <a:pPr marL="0" marR="0" algn="r">
                        <a:lnSpc>
                          <a:spcPct val="115000"/>
                        </a:lnSpc>
                        <a:spcBef>
                          <a:spcPts val="0"/>
                        </a:spcBef>
                        <a:spcAft>
                          <a:spcPts val="1000"/>
                        </a:spcAft>
                        <a:tabLst>
                          <a:tab pos="2372360" algn="l"/>
                        </a:tabLst>
                      </a:pPr>
                      <a:endParaRPr lang="en-US" sz="1400" b="0" i="0" u="none"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94050">
                <a:tc>
                  <a:txBody>
                    <a:bodyPr/>
                    <a:lstStyle/>
                    <a:p>
                      <a:pPr marL="0" marR="0">
                        <a:lnSpc>
                          <a:spcPct val="115000"/>
                        </a:lnSpc>
                        <a:spcBef>
                          <a:spcPts val="0"/>
                        </a:spcBef>
                        <a:spcAft>
                          <a:spcPts val="1000"/>
                        </a:spcAft>
                        <a:tabLst>
                          <a:tab pos="2372360" algn="l"/>
                        </a:tabLst>
                      </a:pPr>
                      <a:r>
                        <a:rPr lang="en-US" sz="2400" dirty="0" smtClean="0">
                          <a:latin typeface="Times New Roman"/>
                          <a:ea typeface="Calibri"/>
                          <a:cs typeface="Times New Roman"/>
                        </a:rPr>
                        <a:t>MINDSKETCH</a:t>
                      </a:r>
                    </a:p>
                    <a:p>
                      <a:pPr marL="0" marR="0">
                        <a:lnSpc>
                          <a:spcPct val="115000"/>
                        </a:lnSpc>
                        <a:spcBef>
                          <a:spcPts val="0"/>
                        </a:spcBef>
                        <a:spcAft>
                          <a:spcPts val="1000"/>
                        </a:spcAft>
                        <a:tabLst>
                          <a:tab pos="2372360" algn="l"/>
                        </a:tabLst>
                      </a:pPr>
                      <a:endParaRPr lang="en-US" sz="2400"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2400" dirty="0">
                        <a:latin typeface="Calibri"/>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1000"/>
                        </a:spcAft>
                        <a:tabLst>
                          <a:tab pos="2372360" algn="l"/>
                        </a:tabLst>
                      </a:pPr>
                      <a:r>
                        <a:rPr lang="en-US" sz="1400" dirty="0">
                          <a:latin typeface="Times New Roman"/>
                          <a:ea typeface="Calibri"/>
                          <a:cs typeface="Times New Roman"/>
                        </a:rPr>
                        <a:t>CONTEXTUAL </a:t>
                      </a:r>
                      <a:endParaRPr lang="en-US" sz="1400" dirty="0">
                        <a:latin typeface="Calibri"/>
                        <a:ea typeface="Calibri"/>
                        <a:cs typeface="Times New Roman"/>
                      </a:endParaRPr>
                    </a:p>
                    <a:p>
                      <a:pPr marL="0" marR="0" algn="r">
                        <a:lnSpc>
                          <a:spcPct val="115000"/>
                        </a:lnSpc>
                        <a:spcBef>
                          <a:spcPts val="0"/>
                        </a:spcBef>
                        <a:spcAft>
                          <a:spcPts val="1000"/>
                        </a:spcAft>
                        <a:tabLst>
                          <a:tab pos="2372360" algn="l"/>
                        </a:tabLst>
                      </a:pPr>
                      <a:r>
                        <a:rPr lang="en-US" sz="1400" dirty="0" smtClean="0">
                          <a:latin typeface="Times New Roman"/>
                          <a:ea typeface="Calibri"/>
                          <a:cs typeface="Times New Roman"/>
                        </a:rPr>
                        <a:t>SENTENCE</a:t>
                      </a:r>
                    </a:p>
                    <a:p>
                      <a:pPr marL="0" marR="0" algn="r">
                        <a:lnSpc>
                          <a:spcPct val="115000"/>
                        </a:lnSpc>
                        <a:spcBef>
                          <a:spcPts val="0"/>
                        </a:spcBef>
                        <a:spcAft>
                          <a:spcPts val="1000"/>
                        </a:spcAft>
                        <a:tabLst>
                          <a:tab pos="2372360" algn="l"/>
                        </a:tabLst>
                      </a:pPr>
                      <a:endParaRPr lang="en-US" sz="1400" dirty="0" smtClean="0">
                        <a:latin typeface="Times New Roman"/>
                        <a:ea typeface="Calibri"/>
                        <a:cs typeface="Times New Roman"/>
                      </a:endParaRPr>
                    </a:p>
                    <a:p>
                      <a:pPr marL="0" marR="0" algn="r">
                        <a:lnSpc>
                          <a:spcPct val="115000"/>
                        </a:lnSpc>
                        <a:spcBef>
                          <a:spcPts val="0"/>
                        </a:spcBef>
                        <a:spcAft>
                          <a:spcPts val="1000"/>
                        </a:spcAft>
                        <a:tabLst>
                          <a:tab pos="2372360" algn="l"/>
                        </a:tabLst>
                      </a:pPr>
                      <a:r>
                        <a:rPr lang="en-US" sz="2400" dirty="0" smtClean="0">
                          <a:latin typeface="Times New Roman"/>
                          <a:ea typeface="Calibri"/>
                          <a:cs typeface="Times New Roman"/>
                        </a:rPr>
                        <a:t>John,</a:t>
                      </a:r>
                      <a:r>
                        <a:rPr lang="en-US" sz="2400" baseline="0" dirty="0" smtClean="0">
                          <a:latin typeface="Times New Roman"/>
                          <a:ea typeface="Calibri"/>
                          <a:cs typeface="Times New Roman"/>
                        </a:rPr>
                        <a:t> you seem like an astute man. Maybe you can </a:t>
                      </a:r>
                    </a:p>
                    <a:p>
                      <a:pPr marL="0" marR="0" algn="r">
                        <a:lnSpc>
                          <a:spcPct val="115000"/>
                        </a:lnSpc>
                        <a:spcBef>
                          <a:spcPts val="0"/>
                        </a:spcBef>
                        <a:spcAft>
                          <a:spcPts val="1000"/>
                        </a:spcAft>
                        <a:tabLst>
                          <a:tab pos="2372360" algn="l"/>
                        </a:tabLst>
                      </a:pPr>
                      <a:r>
                        <a:rPr lang="en-US" sz="2400" baseline="0" dirty="0" smtClean="0">
                          <a:latin typeface="Times New Roman"/>
                          <a:ea typeface="Calibri"/>
                          <a:cs typeface="Times New Roman"/>
                        </a:rPr>
                        <a:t>help explain something to me. </a:t>
                      </a:r>
                      <a:endParaRPr lang="en-US" sz="2400"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r>
            </a:tbl>
          </a:graphicData>
        </a:graphic>
      </p:graphicFrame>
      <p:sp>
        <p:nvSpPr>
          <p:cNvPr id="96269" name="AutoShape 2"/>
          <p:cNvSpPr>
            <a:spLocks noChangeArrowheads="1"/>
          </p:cNvSpPr>
          <p:nvPr/>
        </p:nvSpPr>
        <p:spPr bwMode="auto">
          <a:xfrm>
            <a:off x="2819400" y="1905000"/>
            <a:ext cx="3886200" cy="3429000"/>
          </a:xfrm>
          <a:prstGeom prst="sun">
            <a:avLst>
              <a:gd name="adj" fmla="val 25000"/>
            </a:avLst>
          </a:prstGeom>
          <a:solidFill>
            <a:srgbClr val="FFFFFF"/>
          </a:solidFill>
          <a:ln w="9525">
            <a:solidFill>
              <a:srgbClr val="000000"/>
            </a:solidFill>
            <a:miter lim="800000"/>
            <a:headEnd/>
            <a:tailEnd/>
          </a:ln>
        </p:spPr>
        <p:txBody>
          <a:bodyPr/>
          <a:lstStyle/>
          <a:p>
            <a:endParaRPr lang="en-US">
              <a:latin typeface="Calibri" pitchFamily="34" charset="0"/>
            </a:endParaRPr>
          </a:p>
        </p:txBody>
      </p:sp>
      <p:sp>
        <p:nvSpPr>
          <p:cNvPr id="9" name="Rectangle 8"/>
          <p:cNvSpPr/>
          <p:nvPr/>
        </p:nvSpPr>
        <p:spPr>
          <a:xfrm>
            <a:off x="3798208" y="2819400"/>
            <a:ext cx="2401299" cy="923330"/>
          </a:xfrm>
          <a:prstGeom prst="rect">
            <a:avLst/>
          </a:prstGeom>
          <a:noFill/>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astute</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p:txBody>
      </p:sp>
      <p:sp>
        <p:nvSpPr>
          <p:cNvPr id="7" name="TextBox 6"/>
          <p:cNvSpPr txBox="1"/>
          <p:nvPr/>
        </p:nvSpPr>
        <p:spPr>
          <a:xfrm>
            <a:off x="3798208" y="3742730"/>
            <a:ext cx="2008507" cy="461665"/>
          </a:xfrm>
          <a:prstGeom prst="rect">
            <a:avLst/>
          </a:prstGeom>
          <a:noFill/>
        </p:spPr>
        <p:txBody>
          <a:bodyPr wrap="square" rtlCol="0">
            <a:spAutoFit/>
          </a:bodyPr>
          <a:lstStyle/>
          <a:p>
            <a:pPr algn="ctr"/>
            <a:r>
              <a:rPr lang="en-US" sz="2400" dirty="0" smtClean="0"/>
              <a:t>adjective</a:t>
            </a:r>
            <a:r>
              <a:rPr lang="en-US" dirty="0" smtClean="0"/>
              <a:t> </a:t>
            </a:r>
            <a:endParaRPr lang="en-US" dirty="0"/>
          </a:p>
        </p:txBody>
      </p:sp>
      <p:sp>
        <p:nvSpPr>
          <p:cNvPr id="8" name="Rounded Rectangular Callout 7"/>
          <p:cNvSpPr/>
          <p:nvPr/>
        </p:nvSpPr>
        <p:spPr>
          <a:xfrm>
            <a:off x="2693308" y="4953000"/>
            <a:ext cx="2209800" cy="1447800"/>
          </a:xfrm>
          <a:prstGeom prst="wedgeRoundRectCallout">
            <a:avLst>
              <a:gd name="adj1" fmla="val 85881"/>
              <a:gd name="adj2" fmla="val -3546"/>
              <a:gd name="adj3" fmla="val 16667"/>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smtClean="0">
                <a:solidFill>
                  <a:schemeClr val="tx1"/>
                </a:solidFill>
                <a:latin typeface="Albertus" pitchFamily="18" charset="0"/>
              </a:rPr>
              <a:t>Absent: </a:t>
            </a:r>
          </a:p>
          <a:p>
            <a:pPr algn="ctr" fontAlgn="auto">
              <a:spcBef>
                <a:spcPts val="0"/>
              </a:spcBef>
              <a:spcAft>
                <a:spcPts val="0"/>
              </a:spcAft>
              <a:defRPr/>
            </a:pPr>
            <a:r>
              <a:rPr lang="en-US" dirty="0" smtClean="0">
                <a:solidFill>
                  <a:schemeClr val="tx1"/>
                </a:solidFill>
                <a:latin typeface="Albertus" pitchFamily="18" charset="0"/>
              </a:rPr>
              <a:t>Fill in the rest. Use a dictionary to look up the meaning.</a:t>
            </a:r>
            <a:endParaRPr lang="en-US" dirty="0">
              <a:solidFill>
                <a:schemeClr val="tx1"/>
              </a:solidFill>
              <a:latin typeface="Albertus" pitchFamily="18" charset="0"/>
            </a:endParaRPr>
          </a:p>
        </p:txBody>
      </p:sp>
      <p:sp>
        <p:nvSpPr>
          <p:cNvPr id="2" name="Isosceles Triangle 1"/>
          <p:cNvSpPr/>
          <p:nvPr/>
        </p:nvSpPr>
        <p:spPr>
          <a:xfrm>
            <a:off x="3798208" y="4204395"/>
            <a:ext cx="316592" cy="748605"/>
          </a:xfrm>
          <a:prstGeom prst="triangle">
            <a:avLst/>
          </a:prstGeom>
          <a:solidFill>
            <a:schemeClr val="accent4">
              <a:lumMod val="20000"/>
              <a:lumOff val="80000"/>
            </a:schemeClr>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85920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73687853"/>
              </p:ext>
            </p:extLst>
          </p:nvPr>
        </p:nvGraphicFramePr>
        <p:xfrm>
          <a:off x="381000" y="381000"/>
          <a:ext cx="8458200" cy="6123049"/>
        </p:xfrm>
        <a:graphic>
          <a:graphicData uri="http://schemas.openxmlformats.org/drawingml/2006/table">
            <a:tbl>
              <a:tblPr/>
              <a:tblGrid>
                <a:gridCol w="4343400"/>
                <a:gridCol w="4114800"/>
              </a:tblGrid>
              <a:tr h="3428999">
                <a:tc>
                  <a:txBody>
                    <a:bodyPr/>
                    <a:lstStyle/>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indent="0" algn="l" defTabSz="914400" rtl="0" eaLnBrk="1" fontAlgn="auto" latinLnBrk="0" hangingPunct="1">
                        <a:lnSpc>
                          <a:spcPct val="115000"/>
                        </a:lnSpc>
                        <a:spcBef>
                          <a:spcPts val="0"/>
                        </a:spcBef>
                        <a:spcAft>
                          <a:spcPts val="1000"/>
                        </a:spcAft>
                        <a:buClrTx/>
                        <a:buSzTx/>
                        <a:buFontTx/>
                        <a:buNone/>
                        <a:tabLst>
                          <a:tab pos="2372360" algn="l"/>
                        </a:tabLst>
                        <a:defRPr/>
                      </a:pPr>
                      <a:r>
                        <a:rPr lang="en-US" sz="2400" b="0" u="sng" dirty="0" smtClean="0">
                          <a:latin typeface="Times New Roman"/>
                          <a:ea typeface="Calibri"/>
                          <a:cs typeface="Times New Roman"/>
                        </a:rPr>
                        <a:t>DENOTATIVE</a:t>
                      </a:r>
                      <a:r>
                        <a:rPr lang="en-US" sz="2400" b="0" u="sng" baseline="0" dirty="0" smtClean="0">
                          <a:latin typeface="Times New Roman"/>
                          <a:ea typeface="Calibri"/>
                          <a:cs typeface="Times New Roman"/>
                        </a:rPr>
                        <a:t> </a:t>
                      </a:r>
                      <a:r>
                        <a:rPr lang="en-US" sz="2400" b="0" u="sng" dirty="0" smtClean="0">
                          <a:latin typeface="Times New Roman"/>
                          <a:ea typeface="Calibri"/>
                          <a:cs typeface="Times New Roman"/>
                        </a:rPr>
                        <a:t>DEFINTION </a:t>
                      </a:r>
                      <a:r>
                        <a:rPr lang="en-US" sz="2400" b="0" dirty="0" smtClean="0">
                          <a:latin typeface="Times New Roman"/>
                          <a:ea typeface="Calibri"/>
                          <a:cs typeface="Times New Roman"/>
                        </a:rPr>
                        <a:t>:</a:t>
                      </a:r>
                      <a:r>
                        <a:rPr lang="en-US" sz="2400" b="0" baseline="0" dirty="0" smtClean="0">
                          <a:latin typeface="Times New Roman"/>
                          <a:ea typeface="Calibri"/>
                          <a:cs typeface="Times New Roman"/>
                        </a:rPr>
                        <a:t> </a:t>
                      </a: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1000"/>
                        </a:spcAft>
                        <a:tabLst>
                          <a:tab pos="2372360" algn="l"/>
                        </a:tabLst>
                      </a:pPr>
                      <a:r>
                        <a:rPr lang="en-US" sz="2500" u="sng" dirty="0">
                          <a:latin typeface="Times New Roman"/>
                          <a:ea typeface="Calibri"/>
                          <a:cs typeface="Times New Roman"/>
                        </a:rPr>
                        <a:t>SYNONYM</a:t>
                      </a:r>
                      <a:r>
                        <a:rPr lang="en-US" sz="2500" u="sng" dirty="0" smtClean="0">
                          <a:latin typeface="Times New Roman"/>
                          <a:ea typeface="Calibri"/>
                          <a:cs typeface="Times New Roman"/>
                        </a:rPr>
                        <a:t>:</a:t>
                      </a:r>
                    </a:p>
                    <a:p>
                      <a:pPr marL="0" marR="0" algn="r">
                        <a:lnSpc>
                          <a:spcPct val="115000"/>
                        </a:lnSpc>
                        <a:spcBef>
                          <a:spcPts val="0"/>
                        </a:spcBef>
                        <a:spcAft>
                          <a:spcPts val="1000"/>
                        </a:spcAft>
                        <a:tabLst>
                          <a:tab pos="2372360" algn="l"/>
                        </a:tabLst>
                      </a:pPr>
                      <a:endParaRPr lang="en-US" sz="2500" u="sng" dirty="0" smtClean="0">
                        <a:latin typeface="Times New Roman"/>
                        <a:ea typeface="Calibri"/>
                        <a:cs typeface="Times New Roman"/>
                      </a:endParaRPr>
                    </a:p>
                    <a:p>
                      <a:pPr marL="0" marR="0" algn="r">
                        <a:lnSpc>
                          <a:spcPct val="115000"/>
                        </a:lnSpc>
                        <a:spcBef>
                          <a:spcPts val="0"/>
                        </a:spcBef>
                        <a:spcAft>
                          <a:spcPts val="1000"/>
                        </a:spcAft>
                        <a:tabLst>
                          <a:tab pos="2372360" algn="l"/>
                        </a:tabLst>
                      </a:pPr>
                      <a:r>
                        <a:rPr lang="en-US" sz="2500" u="sng" dirty="0" smtClean="0">
                          <a:latin typeface="Times New Roman"/>
                          <a:ea typeface="Calibri"/>
                          <a:cs typeface="Times New Roman"/>
                        </a:rPr>
                        <a:t>ANTONYM:</a:t>
                      </a:r>
                    </a:p>
                    <a:p>
                      <a:pPr marL="0" marR="0" algn="r">
                        <a:lnSpc>
                          <a:spcPct val="115000"/>
                        </a:lnSpc>
                        <a:spcBef>
                          <a:spcPts val="0"/>
                        </a:spcBef>
                        <a:spcAft>
                          <a:spcPts val="1000"/>
                        </a:spcAft>
                        <a:tabLst>
                          <a:tab pos="2372360" algn="l"/>
                        </a:tabLst>
                      </a:pPr>
                      <a:endParaRPr lang="en-US" sz="2500" u="none" dirty="0" smtClean="0">
                        <a:latin typeface="Times New Roman"/>
                        <a:ea typeface="Calibri"/>
                        <a:cs typeface="Times New Roman"/>
                      </a:endParaRPr>
                    </a:p>
                    <a:p>
                      <a:pPr marL="0" marR="0" algn="r">
                        <a:lnSpc>
                          <a:spcPct val="115000"/>
                        </a:lnSpc>
                        <a:spcBef>
                          <a:spcPts val="0"/>
                        </a:spcBef>
                        <a:spcAft>
                          <a:spcPts val="1000"/>
                        </a:spcAft>
                        <a:tabLst>
                          <a:tab pos="2372360" algn="l"/>
                        </a:tabLst>
                      </a:pPr>
                      <a:endParaRPr lang="en-US" sz="1400" b="0" i="0" u="none"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94050">
                <a:tc>
                  <a:txBody>
                    <a:bodyPr/>
                    <a:lstStyle/>
                    <a:p>
                      <a:pPr marL="0" marR="0">
                        <a:lnSpc>
                          <a:spcPct val="115000"/>
                        </a:lnSpc>
                        <a:spcBef>
                          <a:spcPts val="0"/>
                        </a:spcBef>
                        <a:spcAft>
                          <a:spcPts val="1000"/>
                        </a:spcAft>
                        <a:tabLst>
                          <a:tab pos="2372360" algn="l"/>
                        </a:tabLst>
                      </a:pPr>
                      <a:r>
                        <a:rPr lang="en-US" sz="2400" dirty="0" smtClean="0">
                          <a:latin typeface="Times New Roman"/>
                          <a:ea typeface="Calibri"/>
                          <a:cs typeface="Times New Roman"/>
                        </a:rPr>
                        <a:t>MINDSKETCH</a:t>
                      </a:r>
                    </a:p>
                    <a:p>
                      <a:pPr marL="0" marR="0">
                        <a:lnSpc>
                          <a:spcPct val="115000"/>
                        </a:lnSpc>
                        <a:spcBef>
                          <a:spcPts val="0"/>
                        </a:spcBef>
                        <a:spcAft>
                          <a:spcPts val="1000"/>
                        </a:spcAft>
                        <a:tabLst>
                          <a:tab pos="2372360" algn="l"/>
                        </a:tabLst>
                      </a:pPr>
                      <a:endParaRPr lang="en-US" sz="2400"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2400" dirty="0">
                        <a:latin typeface="Calibri"/>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1000"/>
                        </a:spcAft>
                        <a:tabLst>
                          <a:tab pos="2372360" algn="l"/>
                        </a:tabLst>
                      </a:pPr>
                      <a:r>
                        <a:rPr lang="en-US" sz="1400" dirty="0">
                          <a:latin typeface="Times New Roman"/>
                          <a:ea typeface="Calibri"/>
                          <a:cs typeface="Times New Roman"/>
                        </a:rPr>
                        <a:t>CONTEXTUAL </a:t>
                      </a:r>
                      <a:endParaRPr lang="en-US" sz="1400" dirty="0">
                        <a:latin typeface="Calibri"/>
                        <a:ea typeface="Calibri"/>
                        <a:cs typeface="Times New Roman"/>
                      </a:endParaRPr>
                    </a:p>
                    <a:p>
                      <a:pPr marL="0" marR="0" algn="r">
                        <a:lnSpc>
                          <a:spcPct val="115000"/>
                        </a:lnSpc>
                        <a:spcBef>
                          <a:spcPts val="0"/>
                        </a:spcBef>
                        <a:spcAft>
                          <a:spcPts val="1000"/>
                        </a:spcAft>
                        <a:tabLst>
                          <a:tab pos="2372360" algn="l"/>
                        </a:tabLst>
                      </a:pPr>
                      <a:r>
                        <a:rPr lang="en-US" sz="1400" dirty="0" smtClean="0">
                          <a:latin typeface="Times New Roman"/>
                          <a:ea typeface="Calibri"/>
                          <a:cs typeface="Times New Roman"/>
                        </a:rPr>
                        <a:t>SENTENCE</a:t>
                      </a:r>
                    </a:p>
                    <a:p>
                      <a:pPr marL="0" marR="0" algn="r">
                        <a:lnSpc>
                          <a:spcPct val="115000"/>
                        </a:lnSpc>
                        <a:spcBef>
                          <a:spcPts val="0"/>
                        </a:spcBef>
                        <a:spcAft>
                          <a:spcPts val="1000"/>
                        </a:spcAft>
                        <a:tabLst>
                          <a:tab pos="2372360" algn="l"/>
                        </a:tabLst>
                      </a:pPr>
                      <a:endParaRPr lang="en-US" sz="1400" dirty="0" smtClean="0">
                        <a:latin typeface="Times New Roman"/>
                        <a:ea typeface="Calibri"/>
                        <a:cs typeface="Times New Roman"/>
                      </a:endParaRPr>
                    </a:p>
                    <a:p>
                      <a:pPr marL="0" marR="0" algn="r">
                        <a:lnSpc>
                          <a:spcPct val="115000"/>
                        </a:lnSpc>
                        <a:spcBef>
                          <a:spcPts val="0"/>
                        </a:spcBef>
                        <a:spcAft>
                          <a:spcPts val="1000"/>
                        </a:spcAft>
                        <a:tabLst>
                          <a:tab pos="2372360" algn="l"/>
                        </a:tabLst>
                      </a:pPr>
                      <a:r>
                        <a:rPr lang="en-US" sz="2400" dirty="0" smtClean="0">
                          <a:latin typeface="Times New Roman"/>
                          <a:ea typeface="Calibri"/>
                          <a:cs typeface="Times New Roman"/>
                        </a:rPr>
                        <a:t>John,</a:t>
                      </a:r>
                      <a:r>
                        <a:rPr lang="en-US" sz="2400" baseline="0" dirty="0" smtClean="0">
                          <a:latin typeface="Times New Roman"/>
                          <a:ea typeface="Calibri"/>
                          <a:cs typeface="Times New Roman"/>
                        </a:rPr>
                        <a:t> you seem like an astute man. Maybe you can </a:t>
                      </a:r>
                    </a:p>
                    <a:p>
                      <a:pPr marL="0" marR="0" algn="r">
                        <a:lnSpc>
                          <a:spcPct val="115000"/>
                        </a:lnSpc>
                        <a:spcBef>
                          <a:spcPts val="0"/>
                        </a:spcBef>
                        <a:spcAft>
                          <a:spcPts val="1000"/>
                        </a:spcAft>
                        <a:tabLst>
                          <a:tab pos="2372360" algn="l"/>
                        </a:tabLst>
                      </a:pPr>
                      <a:r>
                        <a:rPr lang="en-US" sz="2400" baseline="0" dirty="0" smtClean="0">
                          <a:latin typeface="Times New Roman"/>
                          <a:ea typeface="Calibri"/>
                          <a:cs typeface="Times New Roman"/>
                        </a:rPr>
                        <a:t>help explain something to me. </a:t>
                      </a:r>
                      <a:endParaRPr lang="en-US" sz="2400"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r>
            </a:tbl>
          </a:graphicData>
        </a:graphic>
      </p:graphicFrame>
      <p:sp>
        <p:nvSpPr>
          <p:cNvPr id="96269" name="AutoShape 2"/>
          <p:cNvSpPr>
            <a:spLocks noChangeArrowheads="1"/>
          </p:cNvSpPr>
          <p:nvPr/>
        </p:nvSpPr>
        <p:spPr bwMode="auto">
          <a:xfrm>
            <a:off x="2819400" y="1905000"/>
            <a:ext cx="3886200" cy="3429000"/>
          </a:xfrm>
          <a:prstGeom prst="sun">
            <a:avLst>
              <a:gd name="adj" fmla="val 25000"/>
            </a:avLst>
          </a:prstGeom>
          <a:solidFill>
            <a:srgbClr val="FFFFFF"/>
          </a:solidFill>
          <a:ln w="9525">
            <a:solidFill>
              <a:srgbClr val="000000"/>
            </a:solidFill>
            <a:miter lim="800000"/>
            <a:headEnd/>
            <a:tailEnd/>
          </a:ln>
        </p:spPr>
        <p:txBody>
          <a:bodyPr/>
          <a:lstStyle/>
          <a:p>
            <a:endParaRPr lang="en-US">
              <a:latin typeface="Calibri" pitchFamily="34" charset="0"/>
            </a:endParaRPr>
          </a:p>
        </p:txBody>
      </p:sp>
      <p:sp>
        <p:nvSpPr>
          <p:cNvPr id="9" name="Rectangle 8"/>
          <p:cNvSpPr/>
          <p:nvPr/>
        </p:nvSpPr>
        <p:spPr>
          <a:xfrm>
            <a:off x="3798208" y="2819400"/>
            <a:ext cx="2401299" cy="923330"/>
          </a:xfrm>
          <a:prstGeom prst="rect">
            <a:avLst/>
          </a:prstGeom>
          <a:noFill/>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astute</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p:txBody>
      </p:sp>
      <p:sp>
        <p:nvSpPr>
          <p:cNvPr id="7" name="TextBox 6"/>
          <p:cNvSpPr txBox="1"/>
          <p:nvPr/>
        </p:nvSpPr>
        <p:spPr>
          <a:xfrm>
            <a:off x="3798208" y="3742730"/>
            <a:ext cx="2008507" cy="461665"/>
          </a:xfrm>
          <a:prstGeom prst="rect">
            <a:avLst/>
          </a:prstGeom>
          <a:noFill/>
        </p:spPr>
        <p:txBody>
          <a:bodyPr wrap="square" rtlCol="0">
            <a:spAutoFit/>
          </a:bodyPr>
          <a:lstStyle/>
          <a:p>
            <a:pPr algn="ctr"/>
            <a:r>
              <a:rPr lang="en-US" sz="2400" dirty="0" smtClean="0"/>
              <a:t>adjective</a:t>
            </a:r>
            <a:r>
              <a:rPr lang="en-US" dirty="0" smtClean="0"/>
              <a:t> </a:t>
            </a:r>
            <a:endParaRPr lang="en-US" dirty="0"/>
          </a:p>
        </p:txBody>
      </p:sp>
      <p:sp>
        <p:nvSpPr>
          <p:cNvPr id="8" name="Rounded Rectangular Callout 7"/>
          <p:cNvSpPr/>
          <p:nvPr/>
        </p:nvSpPr>
        <p:spPr>
          <a:xfrm>
            <a:off x="2693308" y="4953000"/>
            <a:ext cx="2209800" cy="1447800"/>
          </a:xfrm>
          <a:prstGeom prst="wedgeRoundRectCallout">
            <a:avLst>
              <a:gd name="adj1" fmla="val 85881"/>
              <a:gd name="adj2" fmla="val -3546"/>
              <a:gd name="adj3" fmla="val 16667"/>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dirty="0">
                <a:solidFill>
                  <a:schemeClr val="tx1"/>
                </a:solidFill>
                <a:latin typeface="Albertus" pitchFamily="18" charset="0"/>
              </a:rPr>
              <a:t>Copy me, please </a:t>
            </a:r>
            <a:r>
              <a:rPr lang="en-US" sz="3600" dirty="0">
                <a:solidFill>
                  <a:schemeClr val="tx1"/>
                </a:solidFill>
                <a:latin typeface="Albertus" pitchFamily="18" charset="0"/>
              </a:rPr>
              <a:t>!!!!</a:t>
            </a:r>
          </a:p>
        </p:txBody>
      </p:sp>
      <p:sp>
        <p:nvSpPr>
          <p:cNvPr id="2" name="Isosceles Triangle 1"/>
          <p:cNvSpPr/>
          <p:nvPr/>
        </p:nvSpPr>
        <p:spPr>
          <a:xfrm>
            <a:off x="3798208" y="4204395"/>
            <a:ext cx="316592" cy="748605"/>
          </a:xfrm>
          <a:prstGeom prst="triangle">
            <a:avLst/>
          </a:prstGeom>
          <a:solidFill>
            <a:schemeClr val="accent4">
              <a:lumMod val="20000"/>
              <a:lumOff val="80000"/>
            </a:schemeClr>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96664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750945891"/>
              </p:ext>
            </p:extLst>
          </p:nvPr>
        </p:nvGraphicFramePr>
        <p:xfrm>
          <a:off x="381000" y="381000"/>
          <a:ext cx="8458200" cy="6123049"/>
        </p:xfrm>
        <a:graphic>
          <a:graphicData uri="http://schemas.openxmlformats.org/drawingml/2006/table">
            <a:tbl>
              <a:tblPr/>
              <a:tblGrid>
                <a:gridCol w="4343400"/>
                <a:gridCol w="4114800"/>
              </a:tblGrid>
              <a:tr h="3428999">
                <a:tc>
                  <a:txBody>
                    <a:bodyPr/>
                    <a:lstStyle/>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indent="0" algn="l" defTabSz="914400" rtl="0" eaLnBrk="1" fontAlgn="auto" latinLnBrk="0" hangingPunct="1">
                        <a:lnSpc>
                          <a:spcPct val="115000"/>
                        </a:lnSpc>
                        <a:spcBef>
                          <a:spcPts val="0"/>
                        </a:spcBef>
                        <a:spcAft>
                          <a:spcPts val="1000"/>
                        </a:spcAft>
                        <a:buClrTx/>
                        <a:buSzTx/>
                        <a:buFontTx/>
                        <a:buNone/>
                        <a:tabLst>
                          <a:tab pos="2372360" algn="l"/>
                        </a:tabLst>
                        <a:defRPr/>
                      </a:pPr>
                      <a:r>
                        <a:rPr lang="en-US" sz="2400" b="0" u="sng" dirty="0" smtClean="0">
                          <a:latin typeface="Times New Roman"/>
                          <a:ea typeface="Calibri"/>
                          <a:cs typeface="Times New Roman"/>
                        </a:rPr>
                        <a:t>DENOTATIVE</a:t>
                      </a:r>
                      <a:r>
                        <a:rPr lang="en-US" sz="2400" b="0" u="sng" baseline="0" dirty="0" smtClean="0">
                          <a:latin typeface="Times New Roman"/>
                          <a:ea typeface="Calibri"/>
                          <a:cs typeface="Times New Roman"/>
                        </a:rPr>
                        <a:t> </a:t>
                      </a:r>
                      <a:r>
                        <a:rPr lang="en-US" sz="2400" b="0" u="sng" dirty="0" smtClean="0">
                          <a:latin typeface="Times New Roman"/>
                          <a:ea typeface="Calibri"/>
                          <a:cs typeface="Times New Roman"/>
                        </a:rPr>
                        <a:t>DEFINTION </a:t>
                      </a:r>
                      <a:r>
                        <a:rPr lang="en-US" sz="2400" b="0" dirty="0" smtClean="0">
                          <a:latin typeface="Times New Roman"/>
                          <a:ea typeface="Calibri"/>
                          <a:cs typeface="Times New Roman"/>
                        </a:rPr>
                        <a:t>:</a:t>
                      </a:r>
                      <a:r>
                        <a:rPr lang="en-US" sz="2400" b="0" baseline="0" dirty="0" smtClean="0">
                          <a:latin typeface="Times New Roman"/>
                          <a:ea typeface="Calibri"/>
                          <a:cs typeface="Times New Roman"/>
                        </a:rPr>
                        <a:t> </a:t>
                      </a:r>
                    </a:p>
                    <a:p>
                      <a:pPr marL="0" marR="0" indent="0" algn="l" defTabSz="914400" rtl="0" eaLnBrk="1" fontAlgn="auto" latinLnBrk="0" hangingPunct="1">
                        <a:lnSpc>
                          <a:spcPct val="115000"/>
                        </a:lnSpc>
                        <a:spcBef>
                          <a:spcPts val="0"/>
                        </a:spcBef>
                        <a:spcAft>
                          <a:spcPts val="1000"/>
                        </a:spcAft>
                        <a:buClrTx/>
                        <a:buSzTx/>
                        <a:buFontTx/>
                        <a:buNone/>
                        <a:tabLst>
                          <a:tab pos="2372360" algn="l"/>
                        </a:tabLst>
                        <a:defRPr/>
                      </a:pPr>
                      <a:r>
                        <a:rPr lang="en-US" sz="2400" b="0" baseline="0" dirty="0" smtClean="0">
                          <a:latin typeface="Times New Roman"/>
                          <a:ea typeface="Calibri"/>
                          <a:cs typeface="Times New Roman"/>
                        </a:rPr>
                        <a:t>Of strong judgment</a:t>
                      </a: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r">
                        <a:lnSpc>
                          <a:spcPct val="115000"/>
                        </a:lnSpc>
                        <a:spcBef>
                          <a:spcPts val="0"/>
                        </a:spcBef>
                        <a:spcAft>
                          <a:spcPts val="1000"/>
                        </a:spcAft>
                        <a:tabLst>
                          <a:tab pos="2372360" algn="l"/>
                        </a:tabLst>
                      </a:pPr>
                      <a:r>
                        <a:rPr lang="en-US" sz="2500" u="sng" dirty="0">
                          <a:latin typeface="Times New Roman"/>
                          <a:ea typeface="Calibri"/>
                          <a:cs typeface="Times New Roman"/>
                        </a:rPr>
                        <a:t>SYNONYM</a:t>
                      </a:r>
                      <a:r>
                        <a:rPr lang="en-US" sz="2500" u="sng" dirty="0" smtClean="0">
                          <a:latin typeface="Times New Roman"/>
                          <a:ea typeface="Calibri"/>
                          <a:cs typeface="Times New Roman"/>
                        </a:rPr>
                        <a:t>:</a:t>
                      </a:r>
                    </a:p>
                    <a:p>
                      <a:pPr marL="0" marR="0" algn="r">
                        <a:lnSpc>
                          <a:spcPct val="115000"/>
                        </a:lnSpc>
                        <a:spcBef>
                          <a:spcPts val="0"/>
                        </a:spcBef>
                        <a:spcAft>
                          <a:spcPts val="1000"/>
                        </a:spcAft>
                        <a:tabLst>
                          <a:tab pos="2372360" algn="l"/>
                        </a:tabLst>
                      </a:pPr>
                      <a:r>
                        <a:rPr lang="en-US" sz="2500" u="none" dirty="0" smtClean="0">
                          <a:latin typeface="Times New Roman"/>
                          <a:ea typeface="Calibri"/>
                          <a:cs typeface="Times New Roman"/>
                        </a:rPr>
                        <a:t>smart</a:t>
                      </a:r>
                    </a:p>
                    <a:p>
                      <a:pPr marL="0" marR="0" algn="r">
                        <a:lnSpc>
                          <a:spcPct val="115000"/>
                        </a:lnSpc>
                        <a:spcBef>
                          <a:spcPts val="0"/>
                        </a:spcBef>
                        <a:spcAft>
                          <a:spcPts val="1000"/>
                        </a:spcAft>
                        <a:tabLst>
                          <a:tab pos="2372360" algn="l"/>
                        </a:tabLst>
                      </a:pPr>
                      <a:r>
                        <a:rPr lang="en-US" sz="2500" u="sng" dirty="0" smtClean="0">
                          <a:latin typeface="Times New Roman"/>
                          <a:ea typeface="Calibri"/>
                          <a:cs typeface="Times New Roman"/>
                        </a:rPr>
                        <a:t>ANTONYM:</a:t>
                      </a:r>
                    </a:p>
                    <a:p>
                      <a:pPr marL="0" marR="0" algn="r">
                        <a:lnSpc>
                          <a:spcPct val="115000"/>
                        </a:lnSpc>
                        <a:spcBef>
                          <a:spcPts val="0"/>
                        </a:spcBef>
                        <a:spcAft>
                          <a:spcPts val="1000"/>
                        </a:spcAft>
                        <a:tabLst>
                          <a:tab pos="2372360" algn="l"/>
                        </a:tabLst>
                      </a:pPr>
                      <a:r>
                        <a:rPr lang="en-US" sz="2500" u="none" dirty="0" smtClean="0">
                          <a:latin typeface="Times New Roman"/>
                          <a:ea typeface="Calibri"/>
                          <a:cs typeface="Times New Roman"/>
                        </a:rPr>
                        <a:t>stupid</a:t>
                      </a:r>
                    </a:p>
                    <a:p>
                      <a:pPr marL="0" marR="0" algn="r">
                        <a:lnSpc>
                          <a:spcPct val="115000"/>
                        </a:lnSpc>
                        <a:spcBef>
                          <a:spcPts val="0"/>
                        </a:spcBef>
                        <a:spcAft>
                          <a:spcPts val="1000"/>
                        </a:spcAft>
                        <a:tabLst>
                          <a:tab pos="2372360" algn="l"/>
                        </a:tabLst>
                      </a:pPr>
                      <a:endParaRPr lang="en-US" sz="1400" b="0" i="0" u="none"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94050">
                <a:tc>
                  <a:txBody>
                    <a:bodyPr/>
                    <a:lstStyle/>
                    <a:p>
                      <a:pPr marL="0" marR="0">
                        <a:lnSpc>
                          <a:spcPct val="115000"/>
                        </a:lnSpc>
                        <a:spcBef>
                          <a:spcPts val="0"/>
                        </a:spcBef>
                        <a:spcAft>
                          <a:spcPts val="1000"/>
                        </a:spcAft>
                        <a:tabLst>
                          <a:tab pos="2372360" algn="l"/>
                        </a:tabLst>
                      </a:pPr>
                      <a:r>
                        <a:rPr lang="en-US" sz="2400" dirty="0" smtClean="0">
                          <a:latin typeface="Times New Roman"/>
                          <a:ea typeface="Calibri"/>
                          <a:cs typeface="Times New Roman"/>
                        </a:rPr>
                        <a:t>MINDSKETCH</a:t>
                      </a:r>
                    </a:p>
                    <a:p>
                      <a:pPr marL="0" marR="0">
                        <a:lnSpc>
                          <a:spcPct val="115000"/>
                        </a:lnSpc>
                        <a:spcBef>
                          <a:spcPts val="0"/>
                        </a:spcBef>
                        <a:spcAft>
                          <a:spcPts val="1000"/>
                        </a:spcAft>
                        <a:tabLst>
                          <a:tab pos="2372360" algn="l"/>
                        </a:tabLst>
                      </a:pPr>
                      <a:endParaRPr lang="en-US" sz="2400"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2400" dirty="0">
                        <a:latin typeface="Calibri"/>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1000"/>
                        </a:spcAft>
                        <a:tabLst>
                          <a:tab pos="2372360" algn="l"/>
                        </a:tabLst>
                      </a:pPr>
                      <a:r>
                        <a:rPr lang="en-US" sz="1400" dirty="0">
                          <a:latin typeface="Times New Roman"/>
                          <a:ea typeface="Calibri"/>
                          <a:cs typeface="Times New Roman"/>
                        </a:rPr>
                        <a:t>CONTEXTUAL </a:t>
                      </a:r>
                      <a:endParaRPr lang="en-US" sz="1400" dirty="0">
                        <a:latin typeface="Calibri"/>
                        <a:ea typeface="Calibri"/>
                        <a:cs typeface="Times New Roman"/>
                      </a:endParaRPr>
                    </a:p>
                    <a:p>
                      <a:pPr marL="0" marR="0" algn="r">
                        <a:lnSpc>
                          <a:spcPct val="115000"/>
                        </a:lnSpc>
                        <a:spcBef>
                          <a:spcPts val="0"/>
                        </a:spcBef>
                        <a:spcAft>
                          <a:spcPts val="1000"/>
                        </a:spcAft>
                        <a:tabLst>
                          <a:tab pos="2372360" algn="l"/>
                        </a:tabLst>
                      </a:pPr>
                      <a:r>
                        <a:rPr lang="en-US" sz="1400" dirty="0" smtClean="0">
                          <a:latin typeface="Times New Roman"/>
                          <a:ea typeface="Calibri"/>
                          <a:cs typeface="Times New Roman"/>
                        </a:rPr>
                        <a:t>SENTENCE</a:t>
                      </a:r>
                    </a:p>
                    <a:p>
                      <a:pPr marL="0" marR="0" algn="r">
                        <a:lnSpc>
                          <a:spcPct val="115000"/>
                        </a:lnSpc>
                        <a:spcBef>
                          <a:spcPts val="0"/>
                        </a:spcBef>
                        <a:spcAft>
                          <a:spcPts val="1000"/>
                        </a:spcAft>
                        <a:tabLst>
                          <a:tab pos="2372360" algn="l"/>
                        </a:tabLst>
                      </a:pPr>
                      <a:endParaRPr lang="en-US" sz="1400" dirty="0" smtClean="0">
                        <a:latin typeface="Times New Roman"/>
                        <a:ea typeface="Calibri"/>
                        <a:cs typeface="Times New Roman"/>
                      </a:endParaRPr>
                    </a:p>
                    <a:p>
                      <a:pPr marL="0" marR="0" algn="r">
                        <a:lnSpc>
                          <a:spcPct val="115000"/>
                        </a:lnSpc>
                        <a:spcBef>
                          <a:spcPts val="0"/>
                        </a:spcBef>
                        <a:spcAft>
                          <a:spcPts val="1000"/>
                        </a:spcAft>
                        <a:tabLst>
                          <a:tab pos="2372360" algn="l"/>
                        </a:tabLst>
                      </a:pPr>
                      <a:r>
                        <a:rPr lang="en-US" sz="1400" dirty="0" smtClean="0">
                          <a:latin typeface="Times New Roman"/>
                          <a:ea typeface="Calibri"/>
                          <a:cs typeface="Times New Roman"/>
                        </a:rPr>
                        <a:t>John,</a:t>
                      </a:r>
                      <a:r>
                        <a:rPr lang="en-US" sz="1400" baseline="0" dirty="0" smtClean="0">
                          <a:latin typeface="Times New Roman"/>
                          <a:ea typeface="Calibri"/>
                          <a:cs typeface="Times New Roman"/>
                        </a:rPr>
                        <a:t> you seem like an astute man. Maybe you can </a:t>
                      </a:r>
                    </a:p>
                    <a:p>
                      <a:pPr marL="0" marR="0" algn="r">
                        <a:lnSpc>
                          <a:spcPct val="115000"/>
                        </a:lnSpc>
                        <a:spcBef>
                          <a:spcPts val="0"/>
                        </a:spcBef>
                        <a:spcAft>
                          <a:spcPts val="1000"/>
                        </a:spcAft>
                        <a:tabLst>
                          <a:tab pos="2372360" algn="l"/>
                        </a:tabLst>
                      </a:pPr>
                      <a:r>
                        <a:rPr lang="en-US" sz="1400" baseline="0" dirty="0" smtClean="0">
                          <a:latin typeface="Times New Roman"/>
                          <a:ea typeface="Calibri"/>
                          <a:cs typeface="Times New Roman"/>
                        </a:rPr>
                        <a:t>help explain something to me. </a:t>
                      </a:r>
                      <a:endParaRPr lang="en-US" sz="1400"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6269" name="AutoShape 2"/>
          <p:cNvSpPr>
            <a:spLocks noChangeArrowheads="1"/>
          </p:cNvSpPr>
          <p:nvPr/>
        </p:nvSpPr>
        <p:spPr bwMode="auto">
          <a:xfrm>
            <a:off x="2819400" y="1905000"/>
            <a:ext cx="3886200" cy="3429000"/>
          </a:xfrm>
          <a:prstGeom prst="sun">
            <a:avLst>
              <a:gd name="adj" fmla="val 25000"/>
            </a:avLst>
          </a:prstGeom>
          <a:solidFill>
            <a:srgbClr val="FFFFFF"/>
          </a:solidFill>
          <a:ln w="9525">
            <a:solidFill>
              <a:srgbClr val="000000"/>
            </a:solidFill>
            <a:miter lim="800000"/>
            <a:headEnd/>
            <a:tailEnd/>
          </a:ln>
        </p:spPr>
        <p:txBody>
          <a:bodyPr/>
          <a:lstStyle/>
          <a:p>
            <a:endParaRPr lang="en-US">
              <a:latin typeface="Calibri" pitchFamily="34" charset="0"/>
            </a:endParaRPr>
          </a:p>
        </p:txBody>
      </p:sp>
      <p:sp>
        <p:nvSpPr>
          <p:cNvPr id="9" name="Rectangle 8"/>
          <p:cNvSpPr/>
          <p:nvPr/>
        </p:nvSpPr>
        <p:spPr>
          <a:xfrm>
            <a:off x="3798208" y="2819400"/>
            <a:ext cx="2401299" cy="923330"/>
          </a:xfrm>
          <a:prstGeom prst="rect">
            <a:avLst/>
          </a:prstGeom>
          <a:noFill/>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astute</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p:txBody>
      </p:sp>
      <p:sp>
        <p:nvSpPr>
          <p:cNvPr id="7" name="TextBox 6"/>
          <p:cNvSpPr txBox="1"/>
          <p:nvPr/>
        </p:nvSpPr>
        <p:spPr>
          <a:xfrm>
            <a:off x="4191000" y="3962400"/>
            <a:ext cx="1066800" cy="369332"/>
          </a:xfrm>
          <a:prstGeom prst="rect">
            <a:avLst/>
          </a:prstGeom>
          <a:noFill/>
        </p:spPr>
        <p:txBody>
          <a:bodyPr wrap="square" rtlCol="0">
            <a:spAutoFit/>
          </a:bodyPr>
          <a:lstStyle/>
          <a:p>
            <a:pPr algn="ctr"/>
            <a:r>
              <a:rPr lang="en-US" dirty="0" smtClean="0"/>
              <a:t>adjective </a:t>
            </a:r>
            <a:endParaRPr lang="en-US" dirty="0"/>
          </a:p>
        </p:txBody>
      </p:sp>
      <p:sp>
        <p:nvSpPr>
          <p:cNvPr id="10" name="Rectangular Callout 9"/>
          <p:cNvSpPr/>
          <p:nvPr/>
        </p:nvSpPr>
        <p:spPr>
          <a:xfrm>
            <a:off x="5012712" y="685800"/>
            <a:ext cx="1447800" cy="1371600"/>
          </a:xfrm>
          <a:prstGeom prst="wedgeRectCallout">
            <a:avLst>
              <a:gd name="adj1" fmla="val -97388"/>
              <a:gd name="adj2" fmla="val -24369"/>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Copy the definition</a:t>
            </a:r>
            <a:endParaRPr lang="en-US" dirty="0"/>
          </a:p>
        </p:txBody>
      </p:sp>
    </p:spTree>
    <p:extLst>
      <p:ext uri="{BB962C8B-B14F-4D97-AF65-F5344CB8AC3E}">
        <p14:creationId xmlns:p14="http://schemas.microsoft.com/office/powerpoint/2010/main" val="17311898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2224790"/>
              </p:ext>
            </p:extLst>
          </p:nvPr>
        </p:nvGraphicFramePr>
        <p:xfrm>
          <a:off x="381000" y="381000"/>
          <a:ext cx="8458200" cy="6123049"/>
        </p:xfrm>
        <a:graphic>
          <a:graphicData uri="http://schemas.openxmlformats.org/drawingml/2006/table">
            <a:tbl>
              <a:tblPr/>
              <a:tblGrid>
                <a:gridCol w="4343400"/>
                <a:gridCol w="4114800"/>
              </a:tblGrid>
              <a:tr h="3428999">
                <a:tc>
                  <a:txBody>
                    <a:bodyPr/>
                    <a:lstStyle/>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indent="0" algn="l" defTabSz="914400" rtl="0" eaLnBrk="1" fontAlgn="auto" latinLnBrk="0" hangingPunct="1">
                        <a:lnSpc>
                          <a:spcPct val="115000"/>
                        </a:lnSpc>
                        <a:spcBef>
                          <a:spcPts val="0"/>
                        </a:spcBef>
                        <a:spcAft>
                          <a:spcPts val="1000"/>
                        </a:spcAft>
                        <a:buClrTx/>
                        <a:buSzTx/>
                        <a:buFontTx/>
                        <a:buNone/>
                        <a:tabLst>
                          <a:tab pos="2372360" algn="l"/>
                        </a:tabLst>
                        <a:defRPr/>
                      </a:pPr>
                      <a:r>
                        <a:rPr lang="en-US" sz="2400" b="0" u="sng" dirty="0" smtClean="0">
                          <a:latin typeface="Times New Roman"/>
                          <a:ea typeface="Calibri"/>
                          <a:cs typeface="Times New Roman"/>
                        </a:rPr>
                        <a:t>DENOTATIVE</a:t>
                      </a:r>
                      <a:r>
                        <a:rPr lang="en-US" sz="2400" b="0" u="sng" baseline="0" dirty="0" smtClean="0">
                          <a:latin typeface="Times New Roman"/>
                          <a:ea typeface="Calibri"/>
                          <a:cs typeface="Times New Roman"/>
                        </a:rPr>
                        <a:t> </a:t>
                      </a:r>
                      <a:r>
                        <a:rPr lang="en-US" sz="2400" b="0" u="sng" dirty="0" smtClean="0">
                          <a:latin typeface="Times New Roman"/>
                          <a:ea typeface="Calibri"/>
                          <a:cs typeface="Times New Roman"/>
                        </a:rPr>
                        <a:t>DEFINTION </a:t>
                      </a:r>
                      <a:r>
                        <a:rPr lang="en-US" sz="2400" b="0" dirty="0" smtClean="0">
                          <a:latin typeface="Times New Roman"/>
                          <a:ea typeface="Calibri"/>
                          <a:cs typeface="Times New Roman"/>
                        </a:rPr>
                        <a:t>:</a:t>
                      </a:r>
                      <a:r>
                        <a:rPr lang="en-US" sz="2400" b="0" baseline="0" dirty="0" smtClean="0">
                          <a:latin typeface="Times New Roman"/>
                          <a:ea typeface="Calibri"/>
                          <a:cs typeface="Times New Roman"/>
                        </a:rPr>
                        <a:t> </a:t>
                      </a:r>
                    </a:p>
                    <a:p>
                      <a:pPr marL="0" marR="0" indent="0" algn="l" defTabSz="914400" rtl="0" eaLnBrk="1" fontAlgn="auto" latinLnBrk="0" hangingPunct="1">
                        <a:lnSpc>
                          <a:spcPct val="115000"/>
                        </a:lnSpc>
                        <a:spcBef>
                          <a:spcPts val="0"/>
                        </a:spcBef>
                        <a:spcAft>
                          <a:spcPts val="1000"/>
                        </a:spcAft>
                        <a:buClrTx/>
                        <a:buSzTx/>
                        <a:buFontTx/>
                        <a:buNone/>
                        <a:tabLst>
                          <a:tab pos="2372360" algn="l"/>
                        </a:tabLst>
                        <a:defRPr/>
                      </a:pPr>
                      <a:r>
                        <a:rPr lang="en-US" sz="2400" b="0" baseline="0" dirty="0" smtClean="0">
                          <a:latin typeface="Times New Roman"/>
                          <a:ea typeface="Calibri"/>
                          <a:cs typeface="Times New Roman"/>
                        </a:rPr>
                        <a:t>Of strong judgment</a:t>
                      </a: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1000"/>
                        </a:spcAft>
                        <a:tabLst>
                          <a:tab pos="2372360" algn="l"/>
                        </a:tabLst>
                      </a:pPr>
                      <a:r>
                        <a:rPr lang="en-US" sz="2500" u="sng" dirty="0">
                          <a:latin typeface="Times New Roman"/>
                          <a:ea typeface="Calibri"/>
                          <a:cs typeface="Times New Roman"/>
                        </a:rPr>
                        <a:t>SYNONYM</a:t>
                      </a:r>
                      <a:r>
                        <a:rPr lang="en-US" sz="2500" u="sng" dirty="0" smtClean="0">
                          <a:latin typeface="Times New Roman"/>
                          <a:ea typeface="Calibri"/>
                          <a:cs typeface="Times New Roman"/>
                        </a:rPr>
                        <a:t>:</a:t>
                      </a:r>
                    </a:p>
                    <a:p>
                      <a:pPr marL="0" marR="0" algn="r">
                        <a:lnSpc>
                          <a:spcPct val="115000"/>
                        </a:lnSpc>
                        <a:spcBef>
                          <a:spcPts val="0"/>
                        </a:spcBef>
                        <a:spcAft>
                          <a:spcPts val="1000"/>
                        </a:spcAft>
                        <a:tabLst>
                          <a:tab pos="2372360" algn="l"/>
                        </a:tabLst>
                      </a:pPr>
                      <a:r>
                        <a:rPr lang="en-US" sz="2500" u="none" dirty="0" smtClean="0">
                          <a:latin typeface="Times New Roman"/>
                          <a:ea typeface="Calibri"/>
                          <a:cs typeface="Times New Roman"/>
                        </a:rPr>
                        <a:t>smart</a:t>
                      </a:r>
                    </a:p>
                    <a:p>
                      <a:pPr marL="0" marR="0" algn="r">
                        <a:lnSpc>
                          <a:spcPct val="115000"/>
                        </a:lnSpc>
                        <a:spcBef>
                          <a:spcPts val="0"/>
                        </a:spcBef>
                        <a:spcAft>
                          <a:spcPts val="1000"/>
                        </a:spcAft>
                        <a:tabLst>
                          <a:tab pos="2372360" algn="l"/>
                        </a:tabLst>
                      </a:pPr>
                      <a:r>
                        <a:rPr lang="en-US" sz="2500" u="sng" dirty="0" smtClean="0">
                          <a:latin typeface="Times New Roman"/>
                          <a:ea typeface="Calibri"/>
                          <a:cs typeface="Times New Roman"/>
                        </a:rPr>
                        <a:t>ANTONYM:</a:t>
                      </a:r>
                    </a:p>
                    <a:p>
                      <a:pPr marL="0" marR="0" algn="r">
                        <a:lnSpc>
                          <a:spcPct val="115000"/>
                        </a:lnSpc>
                        <a:spcBef>
                          <a:spcPts val="0"/>
                        </a:spcBef>
                        <a:spcAft>
                          <a:spcPts val="1000"/>
                        </a:spcAft>
                        <a:tabLst>
                          <a:tab pos="2372360" algn="l"/>
                        </a:tabLst>
                      </a:pPr>
                      <a:r>
                        <a:rPr lang="en-US" sz="2500" u="none" dirty="0" smtClean="0">
                          <a:latin typeface="Times New Roman"/>
                          <a:ea typeface="Calibri"/>
                          <a:cs typeface="Times New Roman"/>
                        </a:rPr>
                        <a:t>stupid</a:t>
                      </a:r>
                    </a:p>
                    <a:p>
                      <a:pPr marL="0" marR="0" algn="r">
                        <a:lnSpc>
                          <a:spcPct val="115000"/>
                        </a:lnSpc>
                        <a:spcBef>
                          <a:spcPts val="0"/>
                        </a:spcBef>
                        <a:spcAft>
                          <a:spcPts val="1000"/>
                        </a:spcAft>
                        <a:tabLst>
                          <a:tab pos="2372360" algn="l"/>
                        </a:tabLst>
                      </a:pPr>
                      <a:endParaRPr lang="en-US" sz="1400" b="0" i="0" u="none"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r>
              <a:tr h="2694050">
                <a:tc>
                  <a:txBody>
                    <a:bodyPr/>
                    <a:lstStyle/>
                    <a:p>
                      <a:pPr marL="0" marR="0">
                        <a:lnSpc>
                          <a:spcPct val="115000"/>
                        </a:lnSpc>
                        <a:spcBef>
                          <a:spcPts val="0"/>
                        </a:spcBef>
                        <a:spcAft>
                          <a:spcPts val="1000"/>
                        </a:spcAft>
                        <a:tabLst>
                          <a:tab pos="2372360" algn="l"/>
                        </a:tabLst>
                      </a:pPr>
                      <a:r>
                        <a:rPr lang="en-US" sz="2400" dirty="0" smtClean="0">
                          <a:latin typeface="Times New Roman"/>
                          <a:ea typeface="Calibri"/>
                          <a:cs typeface="Times New Roman"/>
                        </a:rPr>
                        <a:t>MINDSKETCH</a:t>
                      </a:r>
                    </a:p>
                    <a:p>
                      <a:pPr marL="0" marR="0">
                        <a:lnSpc>
                          <a:spcPct val="115000"/>
                        </a:lnSpc>
                        <a:spcBef>
                          <a:spcPts val="0"/>
                        </a:spcBef>
                        <a:spcAft>
                          <a:spcPts val="1000"/>
                        </a:spcAft>
                        <a:tabLst>
                          <a:tab pos="2372360" algn="l"/>
                        </a:tabLst>
                      </a:pPr>
                      <a:endParaRPr lang="en-US" sz="2400"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2400" dirty="0">
                        <a:latin typeface="Calibri"/>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a:lnSpc>
                          <a:spcPct val="115000"/>
                        </a:lnSpc>
                        <a:spcBef>
                          <a:spcPts val="0"/>
                        </a:spcBef>
                        <a:spcAft>
                          <a:spcPts val="1000"/>
                        </a:spcAft>
                        <a:tabLst>
                          <a:tab pos="2372360" algn="l"/>
                        </a:tabLst>
                      </a:pPr>
                      <a:r>
                        <a:rPr lang="en-US" sz="1400" dirty="0">
                          <a:latin typeface="Times New Roman"/>
                          <a:ea typeface="Calibri"/>
                          <a:cs typeface="Times New Roman"/>
                        </a:rPr>
                        <a:t>CONTEXTUAL </a:t>
                      </a:r>
                      <a:endParaRPr lang="en-US" sz="1400" dirty="0">
                        <a:latin typeface="Calibri"/>
                        <a:ea typeface="Calibri"/>
                        <a:cs typeface="Times New Roman"/>
                      </a:endParaRPr>
                    </a:p>
                    <a:p>
                      <a:pPr marL="0" marR="0" algn="r">
                        <a:lnSpc>
                          <a:spcPct val="115000"/>
                        </a:lnSpc>
                        <a:spcBef>
                          <a:spcPts val="0"/>
                        </a:spcBef>
                        <a:spcAft>
                          <a:spcPts val="1000"/>
                        </a:spcAft>
                        <a:tabLst>
                          <a:tab pos="2372360" algn="l"/>
                        </a:tabLst>
                      </a:pPr>
                      <a:r>
                        <a:rPr lang="en-US" sz="1400" dirty="0" smtClean="0">
                          <a:latin typeface="Times New Roman"/>
                          <a:ea typeface="Calibri"/>
                          <a:cs typeface="Times New Roman"/>
                        </a:rPr>
                        <a:t>SENTENCE</a:t>
                      </a:r>
                    </a:p>
                    <a:p>
                      <a:pPr marL="0" marR="0" algn="r">
                        <a:lnSpc>
                          <a:spcPct val="115000"/>
                        </a:lnSpc>
                        <a:spcBef>
                          <a:spcPts val="0"/>
                        </a:spcBef>
                        <a:spcAft>
                          <a:spcPts val="1000"/>
                        </a:spcAft>
                        <a:tabLst>
                          <a:tab pos="2372360" algn="l"/>
                        </a:tabLst>
                      </a:pPr>
                      <a:endParaRPr lang="en-US" sz="1400" dirty="0" smtClean="0">
                        <a:latin typeface="Times New Roman"/>
                        <a:ea typeface="Calibri"/>
                        <a:cs typeface="Times New Roman"/>
                      </a:endParaRPr>
                    </a:p>
                    <a:p>
                      <a:pPr marL="0" marR="0" algn="r">
                        <a:lnSpc>
                          <a:spcPct val="115000"/>
                        </a:lnSpc>
                        <a:spcBef>
                          <a:spcPts val="0"/>
                        </a:spcBef>
                        <a:spcAft>
                          <a:spcPts val="1000"/>
                        </a:spcAft>
                        <a:tabLst>
                          <a:tab pos="2372360" algn="l"/>
                        </a:tabLst>
                      </a:pPr>
                      <a:r>
                        <a:rPr lang="en-US" sz="1400" dirty="0" smtClean="0">
                          <a:latin typeface="Times New Roman"/>
                          <a:ea typeface="Calibri"/>
                          <a:cs typeface="Times New Roman"/>
                        </a:rPr>
                        <a:t>John,</a:t>
                      </a:r>
                      <a:r>
                        <a:rPr lang="en-US" sz="1400" baseline="0" dirty="0" smtClean="0">
                          <a:latin typeface="Times New Roman"/>
                          <a:ea typeface="Calibri"/>
                          <a:cs typeface="Times New Roman"/>
                        </a:rPr>
                        <a:t> you seem like an astute man. Maybe you can </a:t>
                      </a:r>
                    </a:p>
                    <a:p>
                      <a:pPr marL="0" marR="0" algn="r">
                        <a:lnSpc>
                          <a:spcPct val="115000"/>
                        </a:lnSpc>
                        <a:spcBef>
                          <a:spcPts val="0"/>
                        </a:spcBef>
                        <a:spcAft>
                          <a:spcPts val="1000"/>
                        </a:spcAft>
                        <a:tabLst>
                          <a:tab pos="2372360" algn="l"/>
                        </a:tabLst>
                      </a:pPr>
                      <a:r>
                        <a:rPr lang="en-US" sz="1400" baseline="0" dirty="0" smtClean="0">
                          <a:latin typeface="Times New Roman"/>
                          <a:ea typeface="Calibri"/>
                          <a:cs typeface="Times New Roman"/>
                        </a:rPr>
                        <a:t>help explain something to me. </a:t>
                      </a:r>
                      <a:endParaRPr lang="en-US" sz="1400"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6269" name="AutoShape 2"/>
          <p:cNvSpPr>
            <a:spLocks noChangeArrowheads="1"/>
          </p:cNvSpPr>
          <p:nvPr/>
        </p:nvSpPr>
        <p:spPr bwMode="auto">
          <a:xfrm>
            <a:off x="2819400" y="1905000"/>
            <a:ext cx="3886200" cy="3429000"/>
          </a:xfrm>
          <a:prstGeom prst="sun">
            <a:avLst>
              <a:gd name="adj" fmla="val 25000"/>
            </a:avLst>
          </a:prstGeom>
          <a:solidFill>
            <a:srgbClr val="FFFFFF"/>
          </a:solidFill>
          <a:ln w="9525">
            <a:solidFill>
              <a:srgbClr val="000000"/>
            </a:solidFill>
            <a:miter lim="800000"/>
            <a:headEnd/>
            <a:tailEnd/>
          </a:ln>
        </p:spPr>
        <p:txBody>
          <a:bodyPr/>
          <a:lstStyle/>
          <a:p>
            <a:endParaRPr lang="en-US">
              <a:latin typeface="Calibri" pitchFamily="34" charset="0"/>
            </a:endParaRPr>
          </a:p>
        </p:txBody>
      </p:sp>
      <p:sp>
        <p:nvSpPr>
          <p:cNvPr id="9" name="Rectangle 8"/>
          <p:cNvSpPr/>
          <p:nvPr/>
        </p:nvSpPr>
        <p:spPr>
          <a:xfrm>
            <a:off x="3798208" y="2819400"/>
            <a:ext cx="2401299" cy="923330"/>
          </a:xfrm>
          <a:prstGeom prst="rect">
            <a:avLst/>
          </a:prstGeom>
          <a:noFill/>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astute</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p:txBody>
      </p:sp>
      <p:sp>
        <p:nvSpPr>
          <p:cNvPr id="7" name="TextBox 6"/>
          <p:cNvSpPr txBox="1"/>
          <p:nvPr/>
        </p:nvSpPr>
        <p:spPr>
          <a:xfrm>
            <a:off x="4191000" y="3962400"/>
            <a:ext cx="1066800" cy="369332"/>
          </a:xfrm>
          <a:prstGeom prst="rect">
            <a:avLst/>
          </a:prstGeom>
          <a:noFill/>
        </p:spPr>
        <p:txBody>
          <a:bodyPr wrap="square" rtlCol="0">
            <a:spAutoFit/>
          </a:bodyPr>
          <a:lstStyle/>
          <a:p>
            <a:pPr algn="ctr"/>
            <a:r>
              <a:rPr lang="en-US" dirty="0" smtClean="0"/>
              <a:t>adjective </a:t>
            </a:r>
            <a:endParaRPr lang="en-US" dirty="0"/>
          </a:p>
        </p:txBody>
      </p:sp>
      <p:sp>
        <p:nvSpPr>
          <p:cNvPr id="8" name="Rounded Rectangular Callout 7"/>
          <p:cNvSpPr/>
          <p:nvPr/>
        </p:nvSpPr>
        <p:spPr>
          <a:xfrm>
            <a:off x="4343400" y="665018"/>
            <a:ext cx="1828800" cy="1219200"/>
          </a:xfrm>
          <a:prstGeom prst="wedgeRoundRectCallout">
            <a:avLst>
              <a:gd name="adj1" fmla="val 91437"/>
              <a:gd name="adj2" fmla="val 4157"/>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latin typeface="Albertus" pitchFamily="18" charset="0"/>
              </a:rPr>
              <a:t>Come up with </a:t>
            </a:r>
            <a:r>
              <a:rPr lang="en-US" sz="2400" dirty="0" smtClean="0">
                <a:solidFill>
                  <a:schemeClr val="tx1"/>
                </a:solidFill>
                <a:latin typeface="Albertus" pitchFamily="18" charset="0"/>
              </a:rPr>
              <a:t>1 </a:t>
            </a:r>
            <a:r>
              <a:rPr lang="en-US" sz="2400" dirty="0">
                <a:solidFill>
                  <a:schemeClr val="tx1"/>
                </a:solidFill>
                <a:latin typeface="Albertus" pitchFamily="18" charset="0"/>
              </a:rPr>
              <a:t>more! </a:t>
            </a:r>
          </a:p>
        </p:txBody>
      </p:sp>
    </p:spTree>
    <p:extLst>
      <p:ext uri="{BB962C8B-B14F-4D97-AF65-F5344CB8AC3E}">
        <p14:creationId xmlns:p14="http://schemas.microsoft.com/office/powerpoint/2010/main" val="7869521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51976792"/>
              </p:ext>
            </p:extLst>
          </p:nvPr>
        </p:nvGraphicFramePr>
        <p:xfrm>
          <a:off x="381000" y="381000"/>
          <a:ext cx="8458200" cy="6123049"/>
        </p:xfrm>
        <a:graphic>
          <a:graphicData uri="http://schemas.openxmlformats.org/drawingml/2006/table">
            <a:tbl>
              <a:tblPr/>
              <a:tblGrid>
                <a:gridCol w="4343400"/>
                <a:gridCol w="4114800"/>
              </a:tblGrid>
              <a:tr h="3428999">
                <a:tc>
                  <a:txBody>
                    <a:bodyPr/>
                    <a:lstStyle/>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1200" b="1" u="sng" dirty="0" smtClean="0">
                        <a:latin typeface="Times New Roman"/>
                        <a:ea typeface="Calibri"/>
                        <a:cs typeface="Times New Roman"/>
                      </a:endParaRPr>
                    </a:p>
                    <a:p>
                      <a:pPr marL="0" marR="0" indent="0" algn="l" defTabSz="914400" rtl="0" eaLnBrk="1" fontAlgn="auto" latinLnBrk="0" hangingPunct="1">
                        <a:lnSpc>
                          <a:spcPct val="115000"/>
                        </a:lnSpc>
                        <a:spcBef>
                          <a:spcPts val="0"/>
                        </a:spcBef>
                        <a:spcAft>
                          <a:spcPts val="1000"/>
                        </a:spcAft>
                        <a:buClrTx/>
                        <a:buSzTx/>
                        <a:buFontTx/>
                        <a:buNone/>
                        <a:tabLst>
                          <a:tab pos="2372360" algn="l"/>
                        </a:tabLst>
                        <a:defRPr/>
                      </a:pPr>
                      <a:r>
                        <a:rPr lang="en-US" sz="2400" b="0" u="sng" dirty="0" smtClean="0">
                          <a:latin typeface="Times New Roman"/>
                          <a:ea typeface="Calibri"/>
                          <a:cs typeface="Times New Roman"/>
                        </a:rPr>
                        <a:t>DENOTATIVE</a:t>
                      </a:r>
                      <a:r>
                        <a:rPr lang="en-US" sz="2400" b="0" u="sng" baseline="0" dirty="0" smtClean="0">
                          <a:latin typeface="Times New Roman"/>
                          <a:ea typeface="Calibri"/>
                          <a:cs typeface="Times New Roman"/>
                        </a:rPr>
                        <a:t> </a:t>
                      </a:r>
                      <a:r>
                        <a:rPr lang="en-US" sz="2400" b="0" u="sng" dirty="0" smtClean="0">
                          <a:latin typeface="Times New Roman"/>
                          <a:ea typeface="Calibri"/>
                          <a:cs typeface="Times New Roman"/>
                        </a:rPr>
                        <a:t>DEFINTION </a:t>
                      </a:r>
                      <a:r>
                        <a:rPr lang="en-US" sz="2400" b="0" dirty="0" smtClean="0">
                          <a:latin typeface="Times New Roman"/>
                          <a:ea typeface="Calibri"/>
                          <a:cs typeface="Times New Roman"/>
                        </a:rPr>
                        <a:t>:</a:t>
                      </a:r>
                      <a:r>
                        <a:rPr lang="en-US" sz="2400" b="0" baseline="0" dirty="0" smtClean="0">
                          <a:latin typeface="Times New Roman"/>
                          <a:ea typeface="Calibri"/>
                          <a:cs typeface="Times New Roman"/>
                        </a:rPr>
                        <a:t> </a:t>
                      </a:r>
                    </a:p>
                    <a:p>
                      <a:pPr marL="0" marR="0" indent="0" algn="l" defTabSz="914400" rtl="0" eaLnBrk="1" fontAlgn="auto" latinLnBrk="0" hangingPunct="1">
                        <a:lnSpc>
                          <a:spcPct val="115000"/>
                        </a:lnSpc>
                        <a:spcBef>
                          <a:spcPts val="0"/>
                        </a:spcBef>
                        <a:spcAft>
                          <a:spcPts val="1000"/>
                        </a:spcAft>
                        <a:buClrTx/>
                        <a:buSzTx/>
                        <a:buFontTx/>
                        <a:buNone/>
                        <a:tabLst>
                          <a:tab pos="2372360" algn="l"/>
                        </a:tabLst>
                        <a:defRPr/>
                      </a:pPr>
                      <a:r>
                        <a:rPr lang="en-US" sz="2400" b="0" baseline="0" dirty="0" smtClean="0">
                          <a:latin typeface="Times New Roman"/>
                          <a:ea typeface="Calibri"/>
                          <a:cs typeface="Times New Roman"/>
                        </a:rPr>
                        <a:t>Of strong judgment</a:t>
                      </a: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1000"/>
                        </a:spcAft>
                        <a:tabLst>
                          <a:tab pos="2372360" algn="l"/>
                        </a:tabLst>
                      </a:pPr>
                      <a:r>
                        <a:rPr lang="en-US" sz="2500" u="sng" dirty="0">
                          <a:latin typeface="Times New Roman"/>
                          <a:ea typeface="Calibri"/>
                          <a:cs typeface="Times New Roman"/>
                        </a:rPr>
                        <a:t>SYNONYM</a:t>
                      </a:r>
                      <a:r>
                        <a:rPr lang="en-US" sz="2500" u="sng" dirty="0" smtClean="0">
                          <a:latin typeface="Times New Roman"/>
                          <a:ea typeface="Calibri"/>
                          <a:cs typeface="Times New Roman"/>
                        </a:rPr>
                        <a:t>:</a:t>
                      </a:r>
                    </a:p>
                    <a:p>
                      <a:pPr marL="0" marR="0" algn="r">
                        <a:lnSpc>
                          <a:spcPct val="115000"/>
                        </a:lnSpc>
                        <a:spcBef>
                          <a:spcPts val="0"/>
                        </a:spcBef>
                        <a:spcAft>
                          <a:spcPts val="1000"/>
                        </a:spcAft>
                        <a:tabLst>
                          <a:tab pos="2372360" algn="l"/>
                        </a:tabLst>
                      </a:pPr>
                      <a:r>
                        <a:rPr lang="en-US" sz="2500" u="none" dirty="0" smtClean="0">
                          <a:latin typeface="Times New Roman"/>
                          <a:ea typeface="Calibri"/>
                          <a:cs typeface="Times New Roman"/>
                        </a:rPr>
                        <a:t>smart</a:t>
                      </a:r>
                    </a:p>
                    <a:p>
                      <a:pPr marL="0" marR="0" algn="r">
                        <a:lnSpc>
                          <a:spcPct val="115000"/>
                        </a:lnSpc>
                        <a:spcBef>
                          <a:spcPts val="0"/>
                        </a:spcBef>
                        <a:spcAft>
                          <a:spcPts val="1000"/>
                        </a:spcAft>
                        <a:tabLst>
                          <a:tab pos="2372360" algn="l"/>
                        </a:tabLst>
                      </a:pPr>
                      <a:r>
                        <a:rPr lang="en-US" sz="2500" u="sng" dirty="0" smtClean="0">
                          <a:latin typeface="Times New Roman"/>
                          <a:ea typeface="Calibri"/>
                          <a:cs typeface="Times New Roman"/>
                        </a:rPr>
                        <a:t>ANTONYM:</a:t>
                      </a:r>
                    </a:p>
                    <a:p>
                      <a:pPr marL="0" marR="0" algn="r">
                        <a:lnSpc>
                          <a:spcPct val="115000"/>
                        </a:lnSpc>
                        <a:spcBef>
                          <a:spcPts val="0"/>
                        </a:spcBef>
                        <a:spcAft>
                          <a:spcPts val="1000"/>
                        </a:spcAft>
                        <a:tabLst>
                          <a:tab pos="2372360" algn="l"/>
                        </a:tabLst>
                      </a:pPr>
                      <a:r>
                        <a:rPr lang="en-US" sz="2500" u="none" dirty="0" smtClean="0">
                          <a:latin typeface="Times New Roman"/>
                          <a:ea typeface="Calibri"/>
                          <a:cs typeface="Times New Roman"/>
                        </a:rPr>
                        <a:t>stupid</a:t>
                      </a:r>
                    </a:p>
                    <a:p>
                      <a:pPr marL="0" marR="0" algn="r">
                        <a:lnSpc>
                          <a:spcPct val="115000"/>
                        </a:lnSpc>
                        <a:spcBef>
                          <a:spcPts val="0"/>
                        </a:spcBef>
                        <a:spcAft>
                          <a:spcPts val="1000"/>
                        </a:spcAft>
                        <a:tabLst>
                          <a:tab pos="2372360" algn="l"/>
                        </a:tabLst>
                      </a:pPr>
                      <a:endParaRPr lang="en-US" sz="1400" b="0" i="0" u="none"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94050">
                <a:tc>
                  <a:txBody>
                    <a:bodyPr/>
                    <a:lstStyle/>
                    <a:p>
                      <a:pPr marL="0" marR="0">
                        <a:lnSpc>
                          <a:spcPct val="115000"/>
                        </a:lnSpc>
                        <a:spcBef>
                          <a:spcPts val="0"/>
                        </a:spcBef>
                        <a:spcAft>
                          <a:spcPts val="1000"/>
                        </a:spcAft>
                        <a:tabLst>
                          <a:tab pos="2372360" algn="l"/>
                        </a:tabLst>
                      </a:pPr>
                      <a:r>
                        <a:rPr lang="en-US" sz="2400" dirty="0" smtClean="0">
                          <a:latin typeface="Times New Roman"/>
                          <a:ea typeface="Calibri"/>
                          <a:cs typeface="Times New Roman"/>
                        </a:rPr>
                        <a:t>MINDSKETCH</a:t>
                      </a:r>
                    </a:p>
                    <a:p>
                      <a:pPr marL="0" marR="0">
                        <a:lnSpc>
                          <a:spcPct val="115000"/>
                        </a:lnSpc>
                        <a:spcBef>
                          <a:spcPts val="0"/>
                        </a:spcBef>
                        <a:spcAft>
                          <a:spcPts val="1000"/>
                        </a:spcAft>
                        <a:tabLst>
                          <a:tab pos="2372360" algn="l"/>
                        </a:tabLst>
                      </a:pPr>
                      <a:endParaRPr lang="en-US" sz="2400" dirty="0" smtClean="0">
                        <a:latin typeface="Times New Roman"/>
                        <a:ea typeface="Calibri"/>
                        <a:cs typeface="Times New Roman"/>
                      </a:endParaRPr>
                    </a:p>
                    <a:p>
                      <a:pPr marL="0" marR="0">
                        <a:lnSpc>
                          <a:spcPct val="115000"/>
                        </a:lnSpc>
                        <a:spcBef>
                          <a:spcPts val="0"/>
                        </a:spcBef>
                        <a:spcAft>
                          <a:spcPts val="1000"/>
                        </a:spcAft>
                        <a:tabLst>
                          <a:tab pos="2372360" algn="l"/>
                        </a:tabLst>
                      </a:pPr>
                      <a:endParaRPr lang="en-US" sz="2400" dirty="0">
                        <a:latin typeface="Calibri"/>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marL="0" marR="0" algn="r">
                        <a:lnSpc>
                          <a:spcPct val="115000"/>
                        </a:lnSpc>
                        <a:spcBef>
                          <a:spcPts val="0"/>
                        </a:spcBef>
                        <a:spcAft>
                          <a:spcPts val="1000"/>
                        </a:spcAft>
                        <a:tabLst>
                          <a:tab pos="2372360" algn="l"/>
                        </a:tabLst>
                      </a:pPr>
                      <a:r>
                        <a:rPr lang="en-US" sz="1400" dirty="0">
                          <a:latin typeface="Times New Roman"/>
                          <a:ea typeface="Calibri"/>
                          <a:cs typeface="Times New Roman"/>
                        </a:rPr>
                        <a:t>CONTEXTUAL </a:t>
                      </a:r>
                      <a:endParaRPr lang="en-US" sz="1400" dirty="0">
                        <a:latin typeface="Calibri"/>
                        <a:ea typeface="Calibri"/>
                        <a:cs typeface="Times New Roman"/>
                      </a:endParaRPr>
                    </a:p>
                    <a:p>
                      <a:pPr marL="0" marR="0" algn="r">
                        <a:lnSpc>
                          <a:spcPct val="115000"/>
                        </a:lnSpc>
                        <a:spcBef>
                          <a:spcPts val="0"/>
                        </a:spcBef>
                        <a:spcAft>
                          <a:spcPts val="1000"/>
                        </a:spcAft>
                        <a:tabLst>
                          <a:tab pos="2372360" algn="l"/>
                        </a:tabLst>
                      </a:pPr>
                      <a:r>
                        <a:rPr lang="en-US" sz="1400" dirty="0" smtClean="0">
                          <a:latin typeface="Times New Roman"/>
                          <a:ea typeface="Calibri"/>
                          <a:cs typeface="Times New Roman"/>
                        </a:rPr>
                        <a:t>SENTENCE</a:t>
                      </a:r>
                    </a:p>
                    <a:p>
                      <a:pPr marL="0" marR="0" algn="r">
                        <a:lnSpc>
                          <a:spcPct val="115000"/>
                        </a:lnSpc>
                        <a:spcBef>
                          <a:spcPts val="0"/>
                        </a:spcBef>
                        <a:spcAft>
                          <a:spcPts val="1000"/>
                        </a:spcAft>
                        <a:tabLst>
                          <a:tab pos="2372360" algn="l"/>
                        </a:tabLst>
                      </a:pPr>
                      <a:endParaRPr lang="en-US" sz="1400" dirty="0" smtClean="0">
                        <a:latin typeface="Times New Roman"/>
                        <a:ea typeface="Calibri"/>
                        <a:cs typeface="Times New Roman"/>
                      </a:endParaRPr>
                    </a:p>
                    <a:p>
                      <a:pPr marL="0" marR="0" algn="r">
                        <a:lnSpc>
                          <a:spcPct val="115000"/>
                        </a:lnSpc>
                        <a:spcBef>
                          <a:spcPts val="0"/>
                        </a:spcBef>
                        <a:spcAft>
                          <a:spcPts val="1000"/>
                        </a:spcAft>
                        <a:tabLst>
                          <a:tab pos="2372360" algn="l"/>
                        </a:tabLst>
                      </a:pPr>
                      <a:r>
                        <a:rPr lang="en-US" sz="1400" dirty="0" smtClean="0">
                          <a:latin typeface="Times New Roman"/>
                          <a:ea typeface="Calibri"/>
                          <a:cs typeface="Times New Roman"/>
                        </a:rPr>
                        <a:t>John,</a:t>
                      </a:r>
                      <a:r>
                        <a:rPr lang="en-US" sz="1400" baseline="0" dirty="0" smtClean="0">
                          <a:latin typeface="Times New Roman"/>
                          <a:ea typeface="Calibri"/>
                          <a:cs typeface="Times New Roman"/>
                        </a:rPr>
                        <a:t> you seem like an astute man. Maybe you can </a:t>
                      </a:r>
                    </a:p>
                    <a:p>
                      <a:pPr marL="0" marR="0" algn="r">
                        <a:lnSpc>
                          <a:spcPct val="115000"/>
                        </a:lnSpc>
                        <a:spcBef>
                          <a:spcPts val="0"/>
                        </a:spcBef>
                        <a:spcAft>
                          <a:spcPts val="1000"/>
                        </a:spcAft>
                        <a:tabLst>
                          <a:tab pos="2372360" algn="l"/>
                        </a:tabLst>
                      </a:pPr>
                      <a:r>
                        <a:rPr lang="en-US" sz="1400" baseline="0" dirty="0" smtClean="0">
                          <a:latin typeface="Times New Roman"/>
                          <a:ea typeface="Calibri"/>
                          <a:cs typeface="Times New Roman"/>
                        </a:rPr>
                        <a:t>help explain something to me. </a:t>
                      </a:r>
                      <a:endParaRPr lang="en-US" sz="1400" dirty="0" smtClean="0">
                        <a:latin typeface="Times New Roman"/>
                        <a:ea typeface="Calibri"/>
                        <a:cs typeface="Times New Roman"/>
                      </a:endParaRPr>
                    </a:p>
                  </a:txBody>
                  <a:tcPr marL="33638" marR="336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6269" name="AutoShape 2"/>
          <p:cNvSpPr>
            <a:spLocks noChangeArrowheads="1"/>
          </p:cNvSpPr>
          <p:nvPr/>
        </p:nvSpPr>
        <p:spPr bwMode="auto">
          <a:xfrm>
            <a:off x="2819400" y="1905000"/>
            <a:ext cx="3886200" cy="3429000"/>
          </a:xfrm>
          <a:prstGeom prst="sun">
            <a:avLst>
              <a:gd name="adj" fmla="val 25000"/>
            </a:avLst>
          </a:prstGeom>
          <a:solidFill>
            <a:srgbClr val="FFFFFF"/>
          </a:solidFill>
          <a:ln w="9525">
            <a:solidFill>
              <a:srgbClr val="000000"/>
            </a:solidFill>
            <a:miter lim="800000"/>
            <a:headEnd/>
            <a:tailEnd/>
          </a:ln>
        </p:spPr>
        <p:txBody>
          <a:bodyPr/>
          <a:lstStyle/>
          <a:p>
            <a:endParaRPr lang="en-US">
              <a:latin typeface="Calibri" pitchFamily="34" charset="0"/>
            </a:endParaRPr>
          </a:p>
        </p:txBody>
      </p:sp>
      <p:sp>
        <p:nvSpPr>
          <p:cNvPr id="9" name="Rectangle 8"/>
          <p:cNvSpPr/>
          <p:nvPr/>
        </p:nvSpPr>
        <p:spPr>
          <a:xfrm>
            <a:off x="3798208" y="2819400"/>
            <a:ext cx="2401299" cy="923330"/>
          </a:xfrm>
          <a:prstGeom prst="rect">
            <a:avLst/>
          </a:prstGeom>
          <a:noFill/>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astute</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p:txBody>
      </p:sp>
      <p:sp>
        <p:nvSpPr>
          <p:cNvPr id="7" name="TextBox 6"/>
          <p:cNvSpPr txBox="1"/>
          <p:nvPr/>
        </p:nvSpPr>
        <p:spPr>
          <a:xfrm>
            <a:off x="4191000" y="3962400"/>
            <a:ext cx="1066800" cy="369332"/>
          </a:xfrm>
          <a:prstGeom prst="rect">
            <a:avLst/>
          </a:prstGeom>
          <a:noFill/>
        </p:spPr>
        <p:txBody>
          <a:bodyPr wrap="square" rtlCol="0">
            <a:spAutoFit/>
          </a:bodyPr>
          <a:lstStyle/>
          <a:p>
            <a:pPr algn="ctr"/>
            <a:r>
              <a:rPr lang="en-US" dirty="0" smtClean="0"/>
              <a:t>adjective </a:t>
            </a:r>
            <a:endParaRPr lang="en-US" dirty="0"/>
          </a:p>
        </p:txBody>
      </p:sp>
      <p:sp>
        <p:nvSpPr>
          <p:cNvPr id="10" name="Explosion 2 9"/>
          <p:cNvSpPr/>
          <p:nvPr/>
        </p:nvSpPr>
        <p:spPr>
          <a:xfrm>
            <a:off x="762000" y="4953000"/>
            <a:ext cx="3505200" cy="11430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Draw picture</a:t>
            </a:r>
            <a:endParaRPr lang="en-US" dirty="0"/>
          </a:p>
        </p:txBody>
      </p:sp>
    </p:spTree>
    <p:extLst>
      <p:ext uri="{BB962C8B-B14F-4D97-AF65-F5344CB8AC3E}">
        <p14:creationId xmlns:p14="http://schemas.microsoft.com/office/powerpoint/2010/main" val="19555921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6" name="Content Placeholder 5"/>
          <p:cNvSpPr>
            <a:spLocks noGrp="1"/>
          </p:cNvSpPr>
          <p:nvPr>
            <p:ph idx="1"/>
          </p:nvPr>
        </p:nvSpPr>
        <p:spPr/>
        <p:txBody>
          <a:bodyPr>
            <a:normAutofit fontScale="77500" lnSpcReduction="20000"/>
          </a:bodyPr>
          <a:lstStyle/>
          <a:p>
            <a:r>
              <a:rPr lang="en-US" dirty="0" smtClean="0"/>
              <a:t>Jack: I have every faith in your </a:t>
            </a:r>
            <a:r>
              <a:rPr lang="en-US" b="1" u="sng" dirty="0" smtClean="0"/>
              <a:t>reconciliatory</a:t>
            </a:r>
            <a:r>
              <a:rPr lang="en-US" dirty="0" smtClean="0"/>
              <a:t> navigational skills, Master Gibbs… We have a need to travel upriver.</a:t>
            </a:r>
          </a:p>
          <a:p>
            <a:r>
              <a:rPr lang="en-US" dirty="0" smtClean="0"/>
              <a:t>Gibbs: By need, do you mean a </a:t>
            </a:r>
            <a:r>
              <a:rPr lang="en-US" b="1" u="sng" dirty="0" smtClean="0"/>
              <a:t>trifling</a:t>
            </a:r>
            <a:r>
              <a:rPr lang="en-US" dirty="0" smtClean="0"/>
              <a:t> need, </a:t>
            </a:r>
            <a:r>
              <a:rPr lang="en-US" b="1" u="sng" dirty="0" smtClean="0"/>
              <a:t>fleeting</a:t>
            </a:r>
            <a:r>
              <a:rPr lang="en-US" dirty="0" smtClean="0"/>
              <a:t>, as in, say, a passing fancy?</a:t>
            </a:r>
          </a:p>
          <a:p>
            <a:r>
              <a:rPr lang="en-US" dirty="0" smtClean="0"/>
              <a:t>Jack: No, a </a:t>
            </a:r>
            <a:r>
              <a:rPr lang="en-US" b="1" u="sng" dirty="0" smtClean="0"/>
              <a:t>resolute</a:t>
            </a:r>
            <a:r>
              <a:rPr lang="en-US" dirty="0" smtClean="0"/>
              <a:t> and </a:t>
            </a:r>
            <a:r>
              <a:rPr lang="en-US" b="1" u="sng" dirty="0" smtClean="0"/>
              <a:t>unyielding</a:t>
            </a:r>
            <a:r>
              <a:rPr lang="en-US" dirty="0" smtClean="0"/>
              <a:t> need.</a:t>
            </a:r>
          </a:p>
          <a:p>
            <a:r>
              <a:rPr lang="en-US" dirty="0" smtClean="0"/>
              <a:t>Will: … We need to…. Make sail for Port Royale with all </a:t>
            </a:r>
            <a:r>
              <a:rPr lang="en-US" b="1" u="sng" dirty="0" smtClean="0"/>
              <a:t>haste</a:t>
            </a:r>
            <a:r>
              <a:rPr lang="en-US" dirty="0" smtClean="0"/>
              <a:t>.</a:t>
            </a:r>
          </a:p>
          <a:p>
            <a:r>
              <a:rPr lang="en-US" dirty="0" smtClean="0"/>
              <a:t>Jack: William, I shall trade you the compass if you will help me to find this. (Shows a drawing of a key)</a:t>
            </a:r>
          </a:p>
          <a:p>
            <a:r>
              <a:rPr lang="en-US" dirty="0" smtClean="0"/>
              <a:t>Will: You want me to find this?</a:t>
            </a:r>
          </a:p>
          <a:p>
            <a:r>
              <a:rPr lang="en-US" dirty="0" smtClean="0"/>
              <a:t>Jack: No, you want to find this. Because the finding of this finds you </a:t>
            </a:r>
            <a:r>
              <a:rPr lang="en-US" b="1" u="sng" dirty="0" err="1" smtClean="0"/>
              <a:t>incapacitorially</a:t>
            </a:r>
            <a:r>
              <a:rPr lang="en-US" dirty="0" smtClean="0"/>
              <a:t> finding and or locating, in your discovering, the detecting a way to save your dolly bell…</a:t>
            </a:r>
          </a:p>
          <a:p>
            <a:endParaRPr lang="en-US" dirty="0"/>
          </a:p>
        </p:txBody>
      </p:sp>
    </p:spTree>
    <p:extLst>
      <p:ext uri="{BB962C8B-B14F-4D97-AF65-F5344CB8AC3E}">
        <p14:creationId xmlns:p14="http://schemas.microsoft.com/office/powerpoint/2010/main" val="12170189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lnSpcReduction="10000"/>
          </a:bodyPr>
          <a:lstStyle/>
          <a:p>
            <a:pPr marL="609600" indent="-609600">
              <a:lnSpc>
                <a:spcPct val="80000"/>
              </a:lnSpc>
              <a:buFontTx/>
              <a:buNone/>
            </a:pPr>
            <a:r>
              <a:rPr lang="en-US" sz="1600" dirty="0"/>
              <a:t>Socratic Seminar </a:t>
            </a:r>
            <a:r>
              <a:rPr lang="en-US" sz="1600" dirty="0" smtClean="0"/>
              <a:t>#</a:t>
            </a:r>
            <a:r>
              <a:rPr lang="en-US" sz="1600" dirty="0"/>
              <a:t>6</a:t>
            </a:r>
            <a:r>
              <a:rPr lang="en-US" sz="1600" dirty="0" smtClean="0"/>
              <a:t>   </a:t>
            </a:r>
            <a:r>
              <a:rPr lang="en-US" sz="1600" dirty="0"/>
              <a:t>Title 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200" b="1" dirty="0">
                <a:solidFill>
                  <a:srgbClr val="0070C0"/>
                </a:solidFill>
                <a:latin typeface="Garamond" pitchFamily="18" charset="0"/>
              </a:rPr>
              <a:t>Create 2 character postcards. Write the postcard from your characters point-of-view. Draw a picture of the setting, then write a letter, using the character’s appropriate tone to show the mood of the character. </a:t>
            </a:r>
          </a:p>
          <a:p>
            <a:pPr marL="990600" lvl="1" indent="-533400">
              <a:lnSpc>
                <a:spcPct val="80000"/>
              </a:lnSpc>
              <a:buFontTx/>
              <a:buAutoNum type="arabicPeriod"/>
            </a:pPr>
            <a:r>
              <a:rPr lang="en-US" sz="1200" dirty="0"/>
              <a:t>Create 3 Costa Questions concerning the story to have ready for discussion. </a:t>
            </a:r>
            <a:r>
              <a:rPr lang="en-US" sz="1200" b="1" dirty="0"/>
              <a:t>OPTION 1 KIDS ONLY</a:t>
            </a:r>
          </a:p>
          <a:p>
            <a:pPr marL="990600" lvl="1" indent="-533400">
              <a:lnSpc>
                <a:spcPct val="80000"/>
              </a:lnSpc>
              <a:buFontTx/>
              <a:buAutoNum type="arabicPeriod"/>
            </a:pPr>
            <a:r>
              <a:rPr lang="en-US" sz="1200" dirty="0"/>
              <a:t>Complete 2 quotes/responses. Make sure they are important to the book. </a:t>
            </a:r>
          </a:p>
          <a:p>
            <a:pPr marL="990600" lvl="1" indent="-533400">
              <a:lnSpc>
                <a:spcPct val="80000"/>
              </a:lnSpc>
              <a:buFontTx/>
              <a:buAutoNum type="arabicPeriod"/>
            </a:pPr>
            <a:r>
              <a:rPr lang="en-US" sz="1200" dirty="0">
                <a:latin typeface="Garamond" pitchFamily="18" charset="0"/>
              </a:rPr>
              <a:t>Do in-depth question 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2: (Level 2)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In-depth </a:t>
            </a:r>
            <a:r>
              <a:rPr lang="en-US" sz="1100" b="1" dirty="0">
                <a:latin typeface="Garamond" pitchFamily="18" charset="0"/>
              </a:rPr>
              <a:t>Question: </a:t>
            </a:r>
            <a:r>
              <a:rPr lang="en-US" sz="1200" dirty="0">
                <a:latin typeface="Garamond" pitchFamily="18" charset="0"/>
              </a:rPr>
              <a:t>Pretend you get to create the music soundtrack for </a:t>
            </a:r>
            <a:r>
              <a:rPr lang="en-US" sz="1200" dirty="0" smtClean="0">
                <a:latin typeface="Garamond" pitchFamily="18" charset="0"/>
              </a:rPr>
              <a:t>3 </a:t>
            </a:r>
            <a:r>
              <a:rPr lang="en-US" sz="1200" dirty="0">
                <a:latin typeface="Garamond" pitchFamily="18" charset="0"/>
              </a:rPr>
              <a:t>different entries. What  </a:t>
            </a:r>
            <a:r>
              <a:rPr lang="en-US" sz="1200" dirty="0" smtClean="0">
                <a:latin typeface="Garamond" pitchFamily="18" charset="0"/>
              </a:rPr>
              <a:t>three  songs </a:t>
            </a:r>
            <a:r>
              <a:rPr lang="en-US" sz="1200" dirty="0">
                <a:latin typeface="Garamond" pitchFamily="18" charset="0"/>
              </a:rPr>
              <a:t>would you include? Write an explanation for each song: why would you include it, how does the song connect to events. </a:t>
            </a:r>
            <a:r>
              <a:rPr lang="en-US" sz="1600" dirty="0" smtClean="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9" y="29718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3107930"/>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half" idx="1"/>
          </p:nvPr>
        </p:nvSpPr>
        <p:spPr/>
        <p:txBody>
          <a:bodyPr/>
          <a:lstStyle/>
          <a:p>
            <a:pPr marL="514350" indent="-514350">
              <a:buFont typeface="+mj-lt"/>
              <a:buAutoNum type="arabicPeriod"/>
            </a:pPr>
            <a:r>
              <a:rPr lang="en-US" dirty="0" smtClean="0"/>
              <a:t>Reconciliatory</a:t>
            </a:r>
          </a:p>
          <a:p>
            <a:pPr marL="514350" indent="-514350">
              <a:buFont typeface="+mj-lt"/>
              <a:buAutoNum type="arabicPeriod"/>
            </a:pPr>
            <a:r>
              <a:rPr lang="en-US" dirty="0" smtClean="0"/>
              <a:t>Trifling</a:t>
            </a:r>
          </a:p>
          <a:p>
            <a:pPr marL="514350" indent="-514350">
              <a:buFont typeface="+mj-lt"/>
              <a:buAutoNum type="arabicPeriod"/>
            </a:pPr>
            <a:r>
              <a:rPr lang="en-US" dirty="0" smtClean="0"/>
              <a:t>Fleeting</a:t>
            </a:r>
          </a:p>
          <a:p>
            <a:pPr marL="514350" indent="-514350">
              <a:buFont typeface="+mj-lt"/>
              <a:buAutoNum type="arabicPeriod"/>
            </a:pPr>
            <a:r>
              <a:rPr lang="en-US" dirty="0" smtClean="0"/>
              <a:t>Resolute</a:t>
            </a:r>
          </a:p>
          <a:p>
            <a:pPr marL="514350" indent="-514350">
              <a:buFont typeface="+mj-lt"/>
              <a:buAutoNum type="arabicPeriod"/>
            </a:pPr>
            <a:r>
              <a:rPr lang="en-US" dirty="0" smtClean="0"/>
              <a:t>Unyielding</a:t>
            </a:r>
          </a:p>
          <a:p>
            <a:pPr marL="514350" indent="-514350">
              <a:buFont typeface="+mj-lt"/>
              <a:buAutoNum type="arabicPeriod"/>
            </a:pPr>
            <a:r>
              <a:rPr lang="en-US" dirty="0" smtClean="0"/>
              <a:t>Haste</a:t>
            </a:r>
          </a:p>
          <a:p>
            <a:pPr marL="514350" indent="-514350">
              <a:buFont typeface="+mj-lt"/>
              <a:buAutoNum type="arabicPeriod"/>
            </a:pPr>
            <a:r>
              <a:rPr lang="en-US" dirty="0" err="1" smtClean="0"/>
              <a:t>incapacitorially</a:t>
            </a:r>
            <a:endParaRPr lang="en-US" dirty="0"/>
          </a:p>
        </p:txBody>
      </p:sp>
      <p:sp>
        <p:nvSpPr>
          <p:cNvPr id="6" name="Content Placeholder 5"/>
          <p:cNvSpPr>
            <a:spLocks noGrp="1"/>
          </p:cNvSpPr>
          <p:nvPr>
            <p:ph sz="half" idx="2"/>
          </p:nvPr>
        </p:nvSpPr>
        <p:spPr/>
        <p:txBody>
          <a:bodyPr/>
          <a:lstStyle/>
          <a:p>
            <a:pPr marL="514350" indent="-514350">
              <a:buFont typeface="+mj-lt"/>
              <a:buAutoNum type="arabicPeriod"/>
            </a:pPr>
            <a:r>
              <a:rPr lang="en-US" dirty="0" smtClean="0"/>
              <a:t>Making consistent</a:t>
            </a:r>
          </a:p>
          <a:p>
            <a:pPr marL="514350" indent="-514350">
              <a:buFont typeface="+mj-lt"/>
              <a:buAutoNum type="arabicPeriod"/>
            </a:pPr>
            <a:r>
              <a:rPr lang="en-US" dirty="0" smtClean="0"/>
              <a:t>Unimportant</a:t>
            </a:r>
          </a:p>
          <a:p>
            <a:pPr marL="514350" indent="-514350">
              <a:buFont typeface="+mj-lt"/>
              <a:buAutoNum type="arabicPeriod"/>
            </a:pPr>
            <a:r>
              <a:rPr lang="en-US" dirty="0" smtClean="0"/>
              <a:t>Disappearing quickly</a:t>
            </a:r>
          </a:p>
          <a:p>
            <a:pPr marL="514350" indent="-514350">
              <a:buFont typeface="+mj-lt"/>
              <a:buAutoNum type="arabicPeriod"/>
            </a:pPr>
            <a:r>
              <a:rPr lang="en-US" dirty="0" smtClean="0"/>
              <a:t>Determined</a:t>
            </a:r>
          </a:p>
          <a:p>
            <a:pPr marL="514350" indent="-514350">
              <a:buFont typeface="+mj-lt"/>
              <a:buAutoNum type="arabicPeriod"/>
            </a:pPr>
            <a:r>
              <a:rPr lang="en-US" dirty="0" smtClean="0"/>
              <a:t>Stubborn</a:t>
            </a:r>
          </a:p>
          <a:p>
            <a:pPr marL="514350" indent="-514350">
              <a:buFont typeface="+mj-lt"/>
              <a:buAutoNum type="arabicPeriod"/>
            </a:pPr>
            <a:r>
              <a:rPr lang="en-US" dirty="0" smtClean="0"/>
              <a:t>Speed</a:t>
            </a:r>
          </a:p>
          <a:p>
            <a:pPr marL="514350" indent="-514350">
              <a:buFont typeface="+mj-lt"/>
              <a:buAutoNum type="arabicPeriod"/>
            </a:pPr>
            <a:r>
              <a:rPr lang="en-US" dirty="0" smtClean="0"/>
              <a:t>Made up word, meaning, doing so</a:t>
            </a:r>
            <a:endParaRPr lang="en-US" dirty="0"/>
          </a:p>
        </p:txBody>
      </p:sp>
    </p:spTree>
    <p:extLst>
      <p:ext uri="{BB962C8B-B14F-4D97-AF65-F5344CB8AC3E}">
        <p14:creationId xmlns:p14="http://schemas.microsoft.com/office/powerpoint/2010/main" val="315971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ead man's chest.jpg"/>
          <p:cNvPicPr>
            <a:picLocks noGrp="1" noChangeAspect="1"/>
          </p:cNvPicPr>
          <p:nvPr>
            <p:ph idx="1"/>
          </p:nvPr>
        </p:nvPicPr>
        <p:blipFill>
          <a:blip r:embed="rId2" cstate="print"/>
          <a:stretch>
            <a:fillRect/>
          </a:stretch>
        </p:blipFill>
        <p:spPr>
          <a:xfrm>
            <a:off x="457200" y="304800"/>
            <a:ext cx="8153400" cy="6248400"/>
          </a:xfrm>
        </p:spPr>
      </p:pic>
      <p:sp>
        <p:nvSpPr>
          <p:cNvPr id="5" name="Cloud Callout 4"/>
          <p:cNvSpPr/>
          <p:nvPr/>
        </p:nvSpPr>
        <p:spPr>
          <a:xfrm>
            <a:off x="838200" y="1066800"/>
            <a:ext cx="1828800" cy="1524000"/>
          </a:xfrm>
          <a:prstGeom prst="cloudCallout">
            <a:avLst>
              <a:gd name="adj1" fmla="val 64378"/>
              <a:gd name="adj2" fmla="val 5996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Were you right? </a:t>
            </a:r>
            <a:endParaRPr lang="en-US" dirty="0">
              <a:solidFill>
                <a:schemeClr val="tx1"/>
              </a:solidFill>
            </a:endParaRPr>
          </a:p>
        </p:txBody>
      </p:sp>
    </p:spTree>
    <p:extLst>
      <p:ext uri="{BB962C8B-B14F-4D97-AF65-F5344CB8AC3E}">
        <p14:creationId xmlns:p14="http://schemas.microsoft.com/office/powerpoint/2010/main" val="117474168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body" sz="half" idx="1"/>
          </p:nvPr>
        </p:nvSpPr>
        <p:spPr>
          <a:xfrm>
            <a:off x="228601" y="2209800"/>
            <a:ext cx="4343400" cy="4038600"/>
          </a:xfrm>
        </p:spPr>
        <p:txBody>
          <a:bodyPr>
            <a:normAutofit/>
          </a:bodyPr>
          <a:lstStyle/>
          <a:p>
            <a:pPr marL="533400" indent="-533400">
              <a:buFont typeface="+mj-lt"/>
              <a:buAutoNum type="arabicPeriod"/>
            </a:pPr>
            <a:r>
              <a:rPr lang="en-US" sz="2400" dirty="0" smtClean="0"/>
              <a:t>What type of </a:t>
            </a:r>
            <a:r>
              <a:rPr lang="en-US" sz="2400" b="1" dirty="0" smtClean="0">
                <a:solidFill>
                  <a:srgbClr val="0070C0"/>
                </a:solidFill>
              </a:rPr>
              <a:t>figurative language i</a:t>
            </a:r>
            <a:r>
              <a:rPr lang="en-US" sz="2400" dirty="0" smtClean="0"/>
              <a:t>s used in the box</a:t>
            </a:r>
            <a:r>
              <a:rPr lang="en-US" sz="2400" b="1" dirty="0" smtClean="0">
                <a:solidFill>
                  <a:srgbClr val="0070C0"/>
                </a:solidFill>
              </a:rPr>
              <a:t>?</a:t>
            </a:r>
          </a:p>
          <a:p>
            <a:pPr marL="533400" indent="-533400">
              <a:buFont typeface="+mj-lt"/>
              <a:buAutoNum type="arabicPeriod"/>
            </a:pPr>
            <a:r>
              <a:rPr lang="en-US" sz="2400" b="1" dirty="0" smtClean="0"/>
              <a:t>What does it </a:t>
            </a:r>
            <a:r>
              <a:rPr lang="en-US" sz="2400" b="1" dirty="0" smtClean="0">
                <a:solidFill>
                  <a:srgbClr val="0070C0"/>
                </a:solidFill>
              </a:rPr>
              <a:t>mean</a:t>
            </a:r>
            <a:r>
              <a:rPr lang="en-US" sz="2400" b="1" dirty="0" smtClean="0"/>
              <a:t>?</a:t>
            </a:r>
          </a:p>
          <a:p>
            <a:pPr marL="533400" indent="-533400">
              <a:buFontTx/>
              <a:buNone/>
            </a:pPr>
            <a:endParaRPr lang="en-US" sz="2400" b="1" dirty="0">
              <a:solidFill>
                <a:srgbClr val="0070C0"/>
              </a:solidFill>
            </a:endParaRPr>
          </a:p>
          <a:p>
            <a:pPr marL="533400" indent="-533400">
              <a:buFontTx/>
              <a:buNone/>
            </a:pPr>
            <a:endParaRPr lang="en-US" sz="2400" b="1" dirty="0">
              <a:solidFill>
                <a:srgbClr val="0070C0"/>
              </a:solidFill>
            </a:endParaRPr>
          </a:p>
        </p:txBody>
      </p:sp>
      <p:sp>
        <p:nvSpPr>
          <p:cNvPr id="5125" name="Rectangle 5"/>
          <p:cNvSpPr>
            <a:spLocks noChangeArrowheads="1"/>
          </p:cNvSpPr>
          <p:nvPr/>
        </p:nvSpPr>
        <p:spPr bwMode="auto">
          <a:xfrm>
            <a:off x="4343400" y="6248400"/>
            <a:ext cx="3810000" cy="609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7" name="Line 7"/>
          <p:cNvSpPr>
            <a:spLocks noChangeShapeType="1"/>
          </p:cNvSpPr>
          <p:nvPr/>
        </p:nvSpPr>
        <p:spPr bwMode="auto">
          <a:xfrm>
            <a:off x="0" y="1981200"/>
            <a:ext cx="91440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Content Placeholder 2"/>
          <p:cNvSpPr>
            <a:spLocks noGrp="1"/>
          </p:cNvSpPr>
          <p:nvPr>
            <p:ph sz="half" idx="2"/>
          </p:nvPr>
        </p:nvSpPr>
        <p:spPr>
          <a:xfrm>
            <a:off x="4953000" y="2332037"/>
            <a:ext cx="3733800" cy="3916363"/>
          </a:xfrm>
        </p:spPr>
        <p:txBody>
          <a:bodyPr/>
          <a:lstStyle/>
          <a:p>
            <a:pPr marL="0" indent="0">
              <a:buNone/>
            </a:pPr>
            <a:r>
              <a:rPr lang="en-US" dirty="0" smtClean="0"/>
              <a:t>1) </a:t>
            </a:r>
          </a:p>
          <a:p>
            <a:pPr marL="0" indent="0">
              <a:buNone/>
            </a:pPr>
            <a:endParaRPr lang="en-US" dirty="0"/>
          </a:p>
          <a:p>
            <a:pPr marL="0" indent="0">
              <a:buNone/>
            </a:pPr>
            <a:endParaRPr lang="en-US" dirty="0" smtClean="0"/>
          </a:p>
          <a:p>
            <a:pPr marL="0" indent="0">
              <a:buNone/>
            </a:pPr>
            <a:r>
              <a:rPr lang="en-US" dirty="0" smtClean="0"/>
              <a:t>2) </a:t>
            </a:r>
            <a:endParaRPr lang="en-US" dirty="0"/>
          </a:p>
        </p:txBody>
      </p:sp>
      <p:sp>
        <p:nvSpPr>
          <p:cNvPr id="9" name="WordArt 8"/>
          <p:cNvSpPr>
            <a:spLocks noChangeArrowheads="1" noChangeShapeType="1" noTextEdit="1"/>
          </p:cNvSpPr>
          <p:nvPr/>
        </p:nvSpPr>
        <p:spPr bwMode="auto">
          <a:xfrm>
            <a:off x="3962400" y="228600"/>
            <a:ext cx="4953000" cy="1524000"/>
          </a:xfrm>
          <a:prstGeom prst="rect">
            <a:avLst/>
          </a:prstGeom>
        </p:spPr>
        <p:txBody>
          <a:bodyPr wrap="none" fromWordArt="1">
            <a:prstTxWarp prst="textPlain">
              <a:avLst>
                <a:gd name="adj" fmla="val 50000"/>
              </a:avLst>
            </a:prstTxWarp>
          </a:bodyPr>
          <a:lstStyle/>
          <a:p>
            <a:r>
              <a:rPr lang="en-US" kern="10" dirty="0" smtClean="0">
                <a:ln w="9525">
                  <a:solidFill>
                    <a:srgbClr val="000000"/>
                  </a:solidFill>
                  <a:round/>
                  <a:headEnd/>
                  <a:tailEnd/>
                </a:ln>
                <a:solidFill>
                  <a:srgbClr val="FF0000"/>
                </a:solidFill>
                <a:latin typeface="Arial Black"/>
              </a:rPr>
              <a:t>Wednes</a:t>
            </a:r>
            <a:r>
              <a:rPr lang="en-US" kern="10" dirty="0" smtClean="0">
                <a:ln w="9525">
                  <a:solidFill>
                    <a:srgbClr val="000000"/>
                  </a:solidFill>
                  <a:round/>
                  <a:headEnd/>
                  <a:tailEnd/>
                </a:ln>
                <a:solidFill>
                  <a:srgbClr val="FF0000"/>
                </a:solidFill>
                <a:latin typeface="Arial Black"/>
              </a:rPr>
              <a:t>day</a:t>
            </a:r>
            <a:r>
              <a:rPr lang="en-US" kern="10" dirty="0">
                <a:ln w="9525">
                  <a:solidFill>
                    <a:srgbClr val="000000"/>
                  </a:solidFill>
                  <a:round/>
                  <a:headEnd/>
                  <a:tailEnd/>
                </a:ln>
                <a:solidFill>
                  <a:srgbClr val="FF0000"/>
                </a:solidFill>
                <a:latin typeface="Arial Black"/>
              </a:rPr>
              <a:t>: </a:t>
            </a:r>
            <a:r>
              <a:rPr lang="en-US" kern="10" dirty="0" smtClean="0">
                <a:ln w="9525">
                  <a:solidFill>
                    <a:srgbClr val="000000"/>
                  </a:solidFill>
                  <a:round/>
                  <a:headEnd/>
                  <a:tailEnd/>
                </a:ln>
                <a:solidFill>
                  <a:srgbClr val="FF0000"/>
                </a:solidFill>
                <a:latin typeface="Arial Black"/>
              </a:rPr>
              <a:t>5/23/2012</a:t>
            </a:r>
            <a:endParaRPr lang="en-US" kern="10" dirty="0">
              <a:ln w="9525">
                <a:solidFill>
                  <a:srgbClr val="000000"/>
                </a:solidFill>
                <a:round/>
                <a:headEnd/>
                <a:tailEnd/>
              </a:ln>
              <a:solidFill>
                <a:srgbClr val="FF0000"/>
              </a:solidFill>
              <a:latin typeface="Arial Black"/>
            </a:endParaRPr>
          </a:p>
          <a:p>
            <a:r>
              <a:rPr lang="en-US" kern="10" dirty="0">
                <a:ln w="9525">
                  <a:solidFill>
                    <a:srgbClr val="000000"/>
                  </a:solidFill>
                  <a:round/>
                  <a:headEnd/>
                  <a:tailEnd/>
                </a:ln>
                <a:solidFill>
                  <a:srgbClr val="FF0000"/>
                </a:solidFill>
                <a:latin typeface="Arial Black"/>
              </a:rPr>
              <a:t>GIIG </a:t>
            </a:r>
            <a:r>
              <a:rPr lang="en-US" kern="10" dirty="0" smtClean="0">
                <a:ln w="9525">
                  <a:solidFill>
                    <a:srgbClr val="000000"/>
                  </a:solidFill>
                  <a:round/>
                  <a:headEnd/>
                  <a:tailEnd/>
                </a:ln>
                <a:solidFill>
                  <a:srgbClr val="FF0000"/>
                </a:solidFill>
                <a:latin typeface="Arial Black"/>
              </a:rPr>
              <a:t>– contextual </a:t>
            </a:r>
          </a:p>
          <a:p>
            <a:r>
              <a:rPr lang="en-US" kern="10" dirty="0" smtClean="0">
                <a:ln w="9525">
                  <a:solidFill>
                    <a:srgbClr val="000000"/>
                  </a:solidFill>
                  <a:round/>
                  <a:headEnd/>
                  <a:tailEnd/>
                </a:ln>
                <a:solidFill>
                  <a:srgbClr val="FF0000"/>
                </a:solidFill>
                <a:latin typeface="Arial Black"/>
              </a:rPr>
              <a:t>sentences</a:t>
            </a:r>
          </a:p>
          <a:p>
            <a:r>
              <a:rPr lang="en-US" kern="10" dirty="0" smtClean="0">
                <a:ln w="9525">
                  <a:solidFill>
                    <a:srgbClr val="000000"/>
                  </a:solidFill>
                  <a:round/>
                  <a:headEnd/>
                  <a:tailEnd/>
                </a:ln>
                <a:solidFill>
                  <a:srgbClr val="FF0000"/>
                </a:solidFill>
                <a:latin typeface="Arial Black"/>
              </a:rPr>
              <a:t>CW: essay </a:t>
            </a:r>
            <a:r>
              <a:rPr lang="en-US" kern="10" dirty="0" smtClean="0">
                <a:ln w="9525">
                  <a:solidFill>
                    <a:srgbClr val="000000"/>
                  </a:solidFill>
                  <a:round/>
                  <a:headEnd/>
                  <a:tailEnd/>
                </a:ln>
                <a:solidFill>
                  <a:srgbClr val="FF0000"/>
                </a:solidFill>
                <a:latin typeface="Arial Black"/>
              </a:rPr>
              <a:t>and writing project</a:t>
            </a:r>
            <a:endParaRPr lang="en-US" kern="10" dirty="0">
              <a:ln w="9525">
                <a:solidFill>
                  <a:srgbClr val="000000"/>
                </a:solidFill>
                <a:round/>
                <a:headEnd/>
                <a:tailEnd/>
              </a:ln>
              <a:solidFill>
                <a:srgbClr val="FF0000"/>
              </a:solidFill>
              <a:latin typeface="Arial Black"/>
            </a:endParaRPr>
          </a:p>
          <a:p>
            <a:r>
              <a:rPr lang="en-US" kern="10" dirty="0" smtClean="0">
                <a:ln w="9525">
                  <a:solidFill>
                    <a:srgbClr val="000000"/>
                  </a:solidFill>
                  <a:round/>
                  <a:headEnd/>
                  <a:tailEnd/>
                </a:ln>
                <a:solidFill>
                  <a:srgbClr val="FF0000"/>
                </a:solidFill>
                <a:latin typeface="Arial Black"/>
              </a:rPr>
              <a:t>HW: Writing Project</a:t>
            </a:r>
          </a:p>
          <a:p>
            <a:r>
              <a:rPr lang="en-US" kern="10" dirty="0" smtClean="0">
                <a:ln w="9525">
                  <a:solidFill>
                    <a:srgbClr val="000000"/>
                  </a:solidFill>
                  <a:round/>
                  <a:headEnd/>
                  <a:tailEnd/>
                </a:ln>
                <a:solidFill>
                  <a:srgbClr val="FF0000"/>
                </a:solidFill>
                <a:latin typeface="Arial Black"/>
              </a:rPr>
              <a:t>LOF: Read to page 184</a:t>
            </a:r>
          </a:p>
        </p:txBody>
      </p:sp>
      <p:sp>
        <p:nvSpPr>
          <p:cNvPr id="5" name="Rectangle 1"/>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926070833"/>
              </p:ext>
            </p:extLst>
          </p:nvPr>
        </p:nvGraphicFramePr>
        <p:xfrm>
          <a:off x="457200" y="3733800"/>
          <a:ext cx="3886200" cy="3017520"/>
        </p:xfrm>
        <a:graphic>
          <a:graphicData uri="http://schemas.openxmlformats.org/drawingml/2006/table">
            <a:tbl>
              <a:tblPr/>
              <a:tblGrid>
                <a:gridCol w="3886200"/>
              </a:tblGrid>
              <a:tr h="2275768">
                <a:tc>
                  <a:txBody>
                    <a:bodyPr/>
                    <a:lstStyle/>
                    <a:p>
                      <a:r>
                        <a:rPr lang="en-US" sz="2400" dirty="0" smtClean="0"/>
                        <a:t>After a long, cold winter, Beth was really </a:t>
                      </a:r>
                      <a:r>
                        <a:rPr lang="en-US" sz="2400" b="1" i="1" u="sng" dirty="0" smtClean="0">
                          <a:solidFill>
                            <a:srgbClr val="0070C0"/>
                          </a:solidFill>
                        </a:rPr>
                        <a:t>down in the dumps, </a:t>
                      </a:r>
                      <a:r>
                        <a:rPr lang="en-US" sz="2400" dirty="0" smtClean="0"/>
                        <a:t>so Josh decided to turn her mood around with a surprise trip to the beach. (20) </a:t>
                      </a:r>
                      <a:br>
                        <a:rPr lang="en-US" sz="2400" dirty="0" smtClean="0"/>
                      </a:br>
                      <a:r>
                        <a:rPr lang="en-US" sz="2400" dirty="0" smtClean="0"/>
                        <a:t/>
                      </a:r>
                      <a:br>
                        <a:rPr lang="en-US" sz="2400" dirty="0" smtClean="0"/>
                      </a:br>
                      <a:endParaRPr lang="en-US" sz="2400" b="1" dirty="0">
                        <a:solidFill>
                          <a:srgbClr val="0070C0"/>
                        </a:solidFill>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7" name="Rectangle 2"/>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3"/>
          <p:cNvSpPr>
            <a:spLocks noGrp="1" noChangeArrowheads="1"/>
          </p:cNvSpPr>
          <p:nvPr>
            <p:ph type="title"/>
          </p:nvPr>
        </p:nvSpPr>
        <p:spPr>
          <a:xfrm>
            <a:off x="76200" y="228600"/>
            <a:ext cx="3352800" cy="1524000"/>
          </a:xfrm>
          <a:solidFill>
            <a:schemeClr val="folHlink"/>
          </a:solidFill>
        </p:spPr>
        <p:txBody>
          <a:bodyPr>
            <a:normAutofit/>
          </a:bodyPr>
          <a:lstStyle/>
          <a:p>
            <a:r>
              <a:rPr lang="en-US" sz="2800" dirty="0">
                <a:solidFill>
                  <a:schemeClr val="bg1"/>
                </a:solidFill>
                <a:latin typeface="Ravie" pitchFamily="82" charset="0"/>
              </a:rPr>
              <a:t>GIIG</a:t>
            </a:r>
            <a:br>
              <a:rPr lang="en-US" sz="2800" dirty="0">
                <a:solidFill>
                  <a:schemeClr val="bg1"/>
                </a:solidFill>
                <a:latin typeface="Ravie" pitchFamily="82" charset="0"/>
              </a:rPr>
            </a:br>
            <a:r>
              <a:rPr lang="en-US" sz="2800" dirty="0" smtClean="0">
                <a:solidFill>
                  <a:schemeClr val="bg1"/>
                </a:solidFill>
                <a:latin typeface="Ravie" pitchFamily="82" charset="0"/>
              </a:rPr>
              <a:t>Figurative</a:t>
            </a:r>
            <a:br>
              <a:rPr lang="en-US" sz="2800" dirty="0" smtClean="0">
                <a:solidFill>
                  <a:schemeClr val="bg1"/>
                </a:solidFill>
                <a:latin typeface="Ravie" pitchFamily="82" charset="0"/>
              </a:rPr>
            </a:br>
            <a:r>
              <a:rPr lang="en-US" sz="2800" dirty="0" smtClean="0">
                <a:solidFill>
                  <a:schemeClr val="bg1"/>
                </a:solidFill>
                <a:latin typeface="Ravie" pitchFamily="82" charset="0"/>
              </a:rPr>
              <a:t>Language</a:t>
            </a:r>
            <a:endParaRPr lang="en-US" sz="2800" dirty="0">
              <a:solidFill>
                <a:schemeClr val="bg1"/>
              </a:solidFill>
              <a:latin typeface="Ravie" pitchFamily="82" charset="0"/>
            </a:endParaRPr>
          </a:p>
        </p:txBody>
      </p:sp>
    </p:spTree>
    <p:extLst>
      <p:ext uri="{BB962C8B-B14F-4D97-AF65-F5344CB8AC3E}">
        <p14:creationId xmlns:p14="http://schemas.microsoft.com/office/powerpoint/2010/main" val="39224292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body" sz="half" idx="1"/>
          </p:nvPr>
        </p:nvSpPr>
        <p:spPr>
          <a:xfrm>
            <a:off x="228601" y="2209800"/>
            <a:ext cx="4343400" cy="4038600"/>
          </a:xfrm>
        </p:spPr>
        <p:txBody>
          <a:bodyPr>
            <a:normAutofit/>
          </a:bodyPr>
          <a:lstStyle/>
          <a:p>
            <a:pPr marL="533400" indent="-533400">
              <a:buFont typeface="+mj-lt"/>
              <a:buAutoNum type="arabicPeriod"/>
            </a:pPr>
            <a:r>
              <a:rPr lang="en-US" sz="2400" dirty="0" smtClean="0"/>
              <a:t>What type of </a:t>
            </a:r>
            <a:r>
              <a:rPr lang="en-US" sz="2400" b="1" dirty="0" smtClean="0">
                <a:solidFill>
                  <a:srgbClr val="0070C0"/>
                </a:solidFill>
              </a:rPr>
              <a:t>figurative language i</a:t>
            </a:r>
            <a:r>
              <a:rPr lang="en-US" sz="2400" dirty="0" smtClean="0"/>
              <a:t>s used in the box</a:t>
            </a:r>
            <a:r>
              <a:rPr lang="en-US" sz="2400" b="1" dirty="0" smtClean="0">
                <a:solidFill>
                  <a:srgbClr val="0070C0"/>
                </a:solidFill>
              </a:rPr>
              <a:t>?</a:t>
            </a:r>
          </a:p>
          <a:p>
            <a:pPr marL="533400" indent="-533400">
              <a:buFont typeface="+mj-lt"/>
              <a:buAutoNum type="arabicPeriod"/>
            </a:pPr>
            <a:r>
              <a:rPr lang="en-US" sz="2400" b="1" dirty="0" smtClean="0"/>
              <a:t>What does it mean?</a:t>
            </a:r>
          </a:p>
          <a:p>
            <a:pPr marL="533400" indent="-533400">
              <a:buFontTx/>
              <a:buNone/>
            </a:pPr>
            <a:endParaRPr lang="en-US" sz="2400" b="1" dirty="0">
              <a:solidFill>
                <a:srgbClr val="0070C0"/>
              </a:solidFill>
            </a:endParaRPr>
          </a:p>
          <a:p>
            <a:pPr marL="533400" indent="-533400">
              <a:buFontTx/>
              <a:buNone/>
            </a:pPr>
            <a:endParaRPr lang="en-US" sz="2400" b="1" dirty="0">
              <a:solidFill>
                <a:srgbClr val="0070C0"/>
              </a:solidFill>
            </a:endParaRPr>
          </a:p>
        </p:txBody>
      </p:sp>
      <p:sp>
        <p:nvSpPr>
          <p:cNvPr id="5125" name="Rectangle 5"/>
          <p:cNvSpPr>
            <a:spLocks noChangeArrowheads="1"/>
          </p:cNvSpPr>
          <p:nvPr/>
        </p:nvSpPr>
        <p:spPr bwMode="auto">
          <a:xfrm>
            <a:off x="4343400" y="6248400"/>
            <a:ext cx="3810000" cy="609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7" name="Line 7"/>
          <p:cNvSpPr>
            <a:spLocks noChangeShapeType="1"/>
          </p:cNvSpPr>
          <p:nvPr/>
        </p:nvSpPr>
        <p:spPr bwMode="auto">
          <a:xfrm>
            <a:off x="0" y="1981200"/>
            <a:ext cx="91440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Content Placeholder 2"/>
          <p:cNvSpPr>
            <a:spLocks noGrp="1"/>
          </p:cNvSpPr>
          <p:nvPr>
            <p:ph sz="half" idx="2"/>
          </p:nvPr>
        </p:nvSpPr>
        <p:spPr>
          <a:xfrm>
            <a:off x="4953000" y="2332037"/>
            <a:ext cx="3733800" cy="3916363"/>
          </a:xfrm>
        </p:spPr>
        <p:txBody>
          <a:bodyPr/>
          <a:lstStyle/>
          <a:p>
            <a:pPr marL="0" indent="0">
              <a:buNone/>
            </a:pPr>
            <a:r>
              <a:rPr lang="en-US" dirty="0" smtClean="0"/>
              <a:t>1</a:t>
            </a:r>
            <a:r>
              <a:rPr lang="en-US" dirty="0" smtClean="0"/>
              <a:t>) idiom </a:t>
            </a:r>
            <a:endParaRPr lang="en-US" dirty="0" smtClean="0"/>
          </a:p>
          <a:p>
            <a:pPr marL="0" indent="0">
              <a:buNone/>
            </a:pPr>
            <a:endParaRPr lang="en-US" dirty="0"/>
          </a:p>
          <a:p>
            <a:pPr marL="0" indent="0">
              <a:buNone/>
            </a:pPr>
            <a:endParaRPr lang="en-US" dirty="0" smtClean="0"/>
          </a:p>
          <a:p>
            <a:pPr marL="0" indent="0">
              <a:buNone/>
            </a:pPr>
            <a:r>
              <a:rPr lang="en-US" dirty="0" smtClean="0"/>
              <a:t>2</a:t>
            </a:r>
            <a:r>
              <a:rPr lang="en-US" smtClean="0"/>
              <a:t>) </a:t>
            </a:r>
            <a:r>
              <a:rPr lang="en-US" smtClean="0"/>
              <a:t>depressed</a:t>
            </a:r>
            <a:endParaRPr lang="en-US" dirty="0"/>
          </a:p>
        </p:txBody>
      </p:sp>
      <p:sp>
        <p:nvSpPr>
          <p:cNvPr id="5" name="Rectangle 1"/>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546286020"/>
              </p:ext>
            </p:extLst>
          </p:nvPr>
        </p:nvGraphicFramePr>
        <p:xfrm>
          <a:off x="457200" y="3733800"/>
          <a:ext cx="3886200" cy="2651760"/>
        </p:xfrm>
        <a:graphic>
          <a:graphicData uri="http://schemas.openxmlformats.org/drawingml/2006/table">
            <a:tbl>
              <a:tblPr/>
              <a:tblGrid>
                <a:gridCol w="3886200"/>
              </a:tblGrid>
              <a:tr h="2275768">
                <a:tc>
                  <a:txBody>
                    <a:bodyPr/>
                    <a:lstStyle/>
                    <a:p>
                      <a:r>
                        <a:rPr lang="en-US" sz="2400" dirty="0" smtClean="0"/>
                        <a:t>After a long, cold winter, Beth was really </a:t>
                      </a:r>
                      <a:r>
                        <a:rPr lang="en-US" sz="2400" b="1" i="1" u="sng" dirty="0" smtClean="0">
                          <a:solidFill>
                            <a:srgbClr val="0070C0"/>
                          </a:solidFill>
                        </a:rPr>
                        <a:t>down in the dumps, </a:t>
                      </a:r>
                      <a:r>
                        <a:rPr lang="en-US" sz="2400" dirty="0" smtClean="0"/>
                        <a:t>so Josh decided to turn her mood around with a surprise trip to the beach.</a:t>
                      </a:r>
                      <a:br>
                        <a:rPr lang="en-US" sz="2400" dirty="0" smtClean="0"/>
                      </a:br>
                      <a:r>
                        <a:rPr lang="en-US" sz="2400" dirty="0" smtClean="0"/>
                        <a:t/>
                      </a:r>
                      <a:br>
                        <a:rPr lang="en-US" sz="2400" dirty="0" smtClean="0"/>
                      </a:br>
                      <a:endParaRPr lang="en-US" sz="2400" b="1" dirty="0">
                        <a:solidFill>
                          <a:srgbClr val="0070C0"/>
                        </a:solidFill>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7" name="Rectangle 2"/>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 name="Rectangle 1"/>
          <p:cNvSpPr/>
          <p:nvPr/>
        </p:nvSpPr>
        <p:spPr>
          <a:xfrm>
            <a:off x="3810000" y="152400"/>
            <a:ext cx="4572000" cy="1477328"/>
          </a:xfrm>
          <a:prstGeom prst="rect">
            <a:avLst/>
          </a:prstGeom>
        </p:spPr>
        <p:txBody>
          <a:bodyPr>
            <a:spAutoFit/>
          </a:bodyPr>
          <a:lstStyle/>
          <a:p>
            <a:r>
              <a:rPr lang="en-US" b="1" dirty="0"/>
              <a:t>SWBAT </a:t>
            </a:r>
            <a:r>
              <a:rPr lang="en-US" i="1" dirty="0"/>
              <a:t>Establish coherence within and among paragraphs through effective transitions, parallel structures, and similar writing techniques </a:t>
            </a:r>
            <a:r>
              <a:rPr lang="en-US" dirty="0"/>
              <a:t>by filling in the transitions and commentaries of the essay </a:t>
            </a:r>
            <a:r>
              <a:rPr lang="en-US" dirty="0" smtClean="0"/>
              <a:t>outline. WS 1.2</a:t>
            </a:r>
            <a:endParaRPr lang="en-US" dirty="0"/>
          </a:p>
        </p:txBody>
      </p:sp>
      <p:sp>
        <p:nvSpPr>
          <p:cNvPr id="13" name="Rectangle 3"/>
          <p:cNvSpPr>
            <a:spLocks noGrp="1" noChangeArrowheads="1"/>
          </p:cNvSpPr>
          <p:nvPr>
            <p:ph type="title"/>
          </p:nvPr>
        </p:nvSpPr>
        <p:spPr>
          <a:xfrm>
            <a:off x="0" y="152400"/>
            <a:ext cx="3581400" cy="1600200"/>
          </a:xfrm>
          <a:solidFill>
            <a:schemeClr val="folHlink"/>
          </a:solidFill>
        </p:spPr>
        <p:txBody>
          <a:bodyPr>
            <a:normAutofit/>
          </a:bodyPr>
          <a:lstStyle/>
          <a:p>
            <a:r>
              <a:rPr lang="en-US" sz="2800" dirty="0">
                <a:solidFill>
                  <a:schemeClr val="bg1"/>
                </a:solidFill>
                <a:latin typeface="Ravie" pitchFamily="82" charset="0"/>
              </a:rPr>
              <a:t>GIIG</a:t>
            </a:r>
            <a:br>
              <a:rPr lang="en-US" sz="2800" dirty="0">
                <a:solidFill>
                  <a:schemeClr val="bg1"/>
                </a:solidFill>
                <a:latin typeface="Ravie" pitchFamily="82" charset="0"/>
              </a:rPr>
            </a:br>
            <a:r>
              <a:rPr lang="en-US" sz="2800" dirty="0" smtClean="0">
                <a:solidFill>
                  <a:schemeClr val="bg1"/>
                </a:solidFill>
                <a:latin typeface="Ravie" pitchFamily="82" charset="0"/>
              </a:rPr>
              <a:t>Figurative</a:t>
            </a:r>
            <a:br>
              <a:rPr lang="en-US" sz="2800" dirty="0" smtClean="0">
                <a:solidFill>
                  <a:schemeClr val="bg1"/>
                </a:solidFill>
                <a:latin typeface="Ravie" pitchFamily="82" charset="0"/>
              </a:rPr>
            </a:br>
            <a:r>
              <a:rPr lang="en-US" sz="2800" dirty="0" smtClean="0">
                <a:solidFill>
                  <a:schemeClr val="bg1"/>
                </a:solidFill>
                <a:latin typeface="Ravie" pitchFamily="82" charset="0"/>
              </a:rPr>
              <a:t>Language</a:t>
            </a:r>
            <a:endParaRPr lang="en-US" sz="2800" dirty="0">
              <a:solidFill>
                <a:schemeClr val="bg1"/>
              </a:solidFill>
              <a:latin typeface="Ravie" pitchFamily="82" charset="0"/>
            </a:endParaRPr>
          </a:p>
        </p:txBody>
      </p:sp>
    </p:spTree>
    <p:extLst>
      <p:ext uri="{BB962C8B-B14F-4D97-AF65-F5344CB8AC3E}">
        <p14:creationId xmlns:p14="http://schemas.microsoft.com/office/powerpoint/2010/main" val="1656663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body" sz="half" idx="1"/>
          </p:nvPr>
        </p:nvSpPr>
        <p:spPr>
          <a:xfrm>
            <a:off x="228601" y="2209800"/>
            <a:ext cx="4343400" cy="4038600"/>
          </a:xfrm>
        </p:spPr>
        <p:txBody>
          <a:bodyPr>
            <a:normAutofit/>
          </a:bodyPr>
          <a:lstStyle/>
          <a:p>
            <a:pPr marL="533400" indent="-533400">
              <a:buFont typeface="+mj-lt"/>
              <a:buAutoNum type="arabicPeriod"/>
            </a:pPr>
            <a:r>
              <a:rPr lang="en-US" sz="2400" dirty="0" smtClean="0"/>
              <a:t>What type of </a:t>
            </a:r>
            <a:r>
              <a:rPr lang="en-US" sz="2400" b="1" dirty="0" smtClean="0">
                <a:solidFill>
                  <a:srgbClr val="0070C0"/>
                </a:solidFill>
              </a:rPr>
              <a:t>figurative language i</a:t>
            </a:r>
            <a:r>
              <a:rPr lang="en-US" sz="2400" dirty="0" smtClean="0"/>
              <a:t>s used in the box</a:t>
            </a:r>
            <a:r>
              <a:rPr lang="en-US" sz="2400" b="1" dirty="0" smtClean="0">
                <a:solidFill>
                  <a:srgbClr val="0070C0"/>
                </a:solidFill>
              </a:rPr>
              <a:t>?</a:t>
            </a:r>
          </a:p>
          <a:p>
            <a:pPr marL="533400" indent="-533400">
              <a:buFont typeface="+mj-lt"/>
              <a:buAutoNum type="arabicPeriod"/>
            </a:pPr>
            <a:r>
              <a:rPr lang="en-US" sz="2400" b="1" dirty="0" smtClean="0"/>
              <a:t>What does it mean?</a:t>
            </a:r>
          </a:p>
          <a:p>
            <a:pPr marL="533400" indent="-533400">
              <a:buFontTx/>
              <a:buNone/>
            </a:pPr>
            <a:endParaRPr lang="en-US" sz="2400" b="1" dirty="0">
              <a:solidFill>
                <a:srgbClr val="0070C0"/>
              </a:solidFill>
            </a:endParaRPr>
          </a:p>
          <a:p>
            <a:pPr marL="533400" indent="-533400">
              <a:buFontTx/>
              <a:buNone/>
            </a:pPr>
            <a:endParaRPr lang="en-US" sz="2400" b="1" dirty="0">
              <a:solidFill>
                <a:srgbClr val="0070C0"/>
              </a:solidFill>
            </a:endParaRPr>
          </a:p>
        </p:txBody>
      </p:sp>
      <p:sp>
        <p:nvSpPr>
          <p:cNvPr id="5125" name="Rectangle 5"/>
          <p:cNvSpPr>
            <a:spLocks noChangeArrowheads="1"/>
          </p:cNvSpPr>
          <p:nvPr/>
        </p:nvSpPr>
        <p:spPr bwMode="auto">
          <a:xfrm>
            <a:off x="4343400" y="6248400"/>
            <a:ext cx="3810000" cy="609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5127" name="Line 7"/>
          <p:cNvSpPr>
            <a:spLocks noChangeShapeType="1"/>
          </p:cNvSpPr>
          <p:nvPr/>
        </p:nvSpPr>
        <p:spPr bwMode="auto">
          <a:xfrm>
            <a:off x="0" y="1981200"/>
            <a:ext cx="91440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3" name="Content Placeholder 2"/>
          <p:cNvSpPr>
            <a:spLocks noGrp="1"/>
          </p:cNvSpPr>
          <p:nvPr>
            <p:ph sz="half" idx="2"/>
          </p:nvPr>
        </p:nvSpPr>
        <p:spPr>
          <a:xfrm>
            <a:off x="4953000" y="2332037"/>
            <a:ext cx="3733800" cy="3916363"/>
          </a:xfrm>
        </p:spPr>
        <p:txBody>
          <a:bodyPr/>
          <a:lstStyle/>
          <a:p>
            <a:pPr marL="0" indent="0">
              <a:buNone/>
            </a:pPr>
            <a:r>
              <a:rPr lang="en-US" dirty="0" smtClean="0"/>
              <a:t>1) </a:t>
            </a:r>
          </a:p>
          <a:p>
            <a:pPr marL="0" indent="0">
              <a:buNone/>
            </a:pPr>
            <a:endParaRPr lang="en-US" dirty="0"/>
          </a:p>
          <a:p>
            <a:pPr marL="0" indent="0">
              <a:buNone/>
            </a:pPr>
            <a:endParaRPr lang="en-US" dirty="0" smtClean="0"/>
          </a:p>
          <a:p>
            <a:pPr marL="0" indent="0">
              <a:buNone/>
            </a:pPr>
            <a:r>
              <a:rPr lang="en-US" dirty="0" smtClean="0"/>
              <a:t>2) </a:t>
            </a:r>
            <a:endParaRPr lang="en-US" dirty="0"/>
          </a:p>
        </p:txBody>
      </p:sp>
      <p:sp>
        <p:nvSpPr>
          <p:cNvPr id="9" name="WordArt 8"/>
          <p:cNvSpPr>
            <a:spLocks noChangeArrowheads="1" noChangeShapeType="1" noTextEdit="1"/>
          </p:cNvSpPr>
          <p:nvPr/>
        </p:nvSpPr>
        <p:spPr bwMode="auto">
          <a:xfrm>
            <a:off x="3962400" y="228600"/>
            <a:ext cx="4953000" cy="1524000"/>
          </a:xfrm>
          <a:prstGeom prst="rect">
            <a:avLst/>
          </a:prstGeom>
        </p:spPr>
        <p:txBody>
          <a:bodyPr wrap="none" fromWordArt="1">
            <a:prstTxWarp prst="textPlain">
              <a:avLst>
                <a:gd name="adj" fmla="val 50000"/>
              </a:avLst>
            </a:prstTxWarp>
          </a:bodyPr>
          <a:lstStyle/>
          <a:p>
            <a:r>
              <a:rPr lang="en-US" kern="10" dirty="0" smtClean="0">
                <a:ln w="9525">
                  <a:solidFill>
                    <a:srgbClr val="000000"/>
                  </a:solidFill>
                  <a:round/>
                  <a:headEnd/>
                  <a:tailEnd/>
                </a:ln>
                <a:solidFill>
                  <a:srgbClr val="FF0000"/>
                </a:solidFill>
                <a:latin typeface="Arial Black"/>
              </a:rPr>
              <a:t>Friday</a:t>
            </a:r>
            <a:r>
              <a:rPr lang="en-US" kern="10" dirty="0">
                <a:ln w="9525">
                  <a:solidFill>
                    <a:srgbClr val="000000"/>
                  </a:solidFill>
                  <a:round/>
                  <a:headEnd/>
                  <a:tailEnd/>
                </a:ln>
                <a:solidFill>
                  <a:srgbClr val="FF0000"/>
                </a:solidFill>
                <a:latin typeface="Arial Black"/>
              </a:rPr>
              <a:t>: </a:t>
            </a:r>
            <a:r>
              <a:rPr lang="en-US" kern="10" dirty="0" smtClean="0">
                <a:ln w="9525">
                  <a:solidFill>
                    <a:srgbClr val="000000"/>
                  </a:solidFill>
                  <a:round/>
                  <a:headEnd/>
                  <a:tailEnd/>
                </a:ln>
                <a:solidFill>
                  <a:srgbClr val="FF0000"/>
                </a:solidFill>
                <a:latin typeface="Arial Black"/>
              </a:rPr>
              <a:t>5/25/2012</a:t>
            </a:r>
            <a:endParaRPr lang="en-US" kern="10" dirty="0">
              <a:ln w="9525">
                <a:solidFill>
                  <a:srgbClr val="000000"/>
                </a:solidFill>
                <a:round/>
                <a:headEnd/>
                <a:tailEnd/>
              </a:ln>
              <a:solidFill>
                <a:srgbClr val="FF0000"/>
              </a:solidFill>
              <a:latin typeface="Arial Black"/>
            </a:endParaRPr>
          </a:p>
          <a:p>
            <a:r>
              <a:rPr lang="en-US" kern="10" dirty="0">
                <a:ln w="9525">
                  <a:solidFill>
                    <a:srgbClr val="000000"/>
                  </a:solidFill>
                  <a:round/>
                  <a:headEnd/>
                  <a:tailEnd/>
                </a:ln>
                <a:solidFill>
                  <a:srgbClr val="FF0000"/>
                </a:solidFill>
                <a:latin typeface="Arial Black"/>
              </a:rPr>
              <a:t>GIIG – contextual </a:t>
            </a:r>
          </a:p>
          <a:p>
            <a:r>
              <a:rPr lang="en-US" kern="10" dirty="0">
                <a:ln w="9525">
                  <a:solidFill>
                    <a:srgbClr val="000000"/>
                  </a:solidFill>
                  <a:round/>
                  <a:headEnd/>
                  <a:tailEnd/>
                </a:ln>
                <a:solidFill>
                  <a:srgbClr val="FF0000"/>
                </a:solidFill>
                <a:latin typeface="Arial Black"/>
              </a:rPr>
              <a:t>sentences</a:t>
            </a:r>
          </a:p>
          <a:p>
            <a:r>
              <a:rPr lang="en-US" kern="10" dirty="0">
                <a:ln w="9525">
                  <a:solidFill>
                    <a:srgbClr val="000000"/>
                  </a:solidFill>
                  <a:round/>
                  <a:headEnd/>
                  <a:tailEnd/>
                </a:ln>
                <a:solidFill>
                  <a:srgbClr val="FF0000"/>
                </a:solidFill>
                <a:latin typeface="Arial Black"/>
              </a:rPr>
              <a:t>CW: SS 7 – acting scene</a:t>
            </a:r>
          </a:p>
          <a:p>
            <a:r>
              <a:rPr lang="en-US" kern="10" dirty="0">
                <a:ln w="9525">
                  <a:solidFill>
                    <a:srgbClr val="000000"/>
                  </a:solidFill>
                  <a:round/>
                  <a:headEnd/>
                  <a:tailEnd/>
                </a:ln>
                <a:solidFill>
                  <a:srgbClr val="FF0000"/>
                </a:solidFill>
                <a:latin typeface="Arial Black"/>
              </a:rPr>
              <a:t>HW: Writing Project</a:t>
            </a:r>
          </a:p>
          <a:p>
            <a:r>
              <a:rPr lang="en-US" kern="10" dirty="0">
                <a:ln w="9525">
                  <a:solidFill>
                    <a:srgbClr val="000000"/>
                  </a:solidFill>
                  <a:round/>
                  <a:headEnd/>
                  <a:tailEnd/>
                </a:ln>
                <a:solidFill>
                  <a:srgbClr val="FF0000"/>
                </a:solidFill>
                <a:latin typeface="Arial Black"/>
              </a:rPr>
              <a:t>LOF: Read to page </a:t>
            </a:r>
            <a:r>
              <a:rPr lang="en-US" kern="10" dirty="0" smtClean="0">
                <a:ln w="9525">
                  <a:solidFill>
                    <a:srgbClr val="000000"/>
                  </a:solidFill>
                  <a:round/>
                  <a:headEnd/>
                  <a:tailEnd/>
                </a:ln>
                <a:solidFill>
                  <a:srgbClr val="FF0000"/>
                </a:solidFill>
                <a:latin typeface="Arial Black"/>
              </a:rPr>
              <a:t>191</a:t>
            </a:r>
            <a:endParaRPr lang="en-US" kern="10" dirty="0">
              <a:ln w="9525">
                <a:solidFill>
                  <a:srgbClr val="000000"/>
                </a:solidFill>
                <a:round/>
                <a:headEnd/>
                <a:tailEnd/>
              </a:ln>
              <a:solidFill>
                <a:srgbClr val="FF0000"/>
              </a:solidFill>
              <a:latin typeface="Arial Black"/>
            </a:endParaRPr>
          </a:p>
        </p:txBody>
      </p:sp>
      <p:sp>
        <p:nvSpPr>
          <p:cNvPr id="5" name="Rectangle 1"/>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a:solidFill>
                  <a:prstClr val="black"/>
                </a:solidFill>
                <a:latin typeface="Arial" pitchFamily="34" charset="0"/>
                <a:cs typeface="Arial" pitchFamily="34" charset="0"/>
              </a:rPr>
              <a:t/>
            </a:r>
            <a:br>
              <a:rPr lang="en-US">
                <a:solidFill>
                  <a:prstClr val="black"/>
                </a:solidFill>
                <a:latin typeface="Arial" pitchFamily="34" charset="0"/>
                <a:cs typeface="Arial" pitchFamily="34" charset="0"/>
              </a:rPr>
            </a:br>
            <a:endParaRPr lang="en-US">
              <a:solidFill>
                <a:prstClr val="black"/>
              </a:solidFill>
              <a:latin typeface="Arial" pitchFamily="34" charset="0"/>
              <a:cs typeface="Aria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613906168"/>
              </p:ext>
            </p:extLst>
          </p:nvPr>
        </p:nvGraphicFramePr>
        <p:xfrm>
          <a:off x="457200" y="3733800"/>
          <a:ext cx="3886200" cy="2529840"/>
        </p:xfrm>
        <a:graphic>
          <a:graphicData uri="http://schemas.openxmlformats.org/drawingml/2006/table">
            <a:tbl>
              <a:tblPr/>
              <a:tblGrid>
                <a:gridCol w="3886200"/>
              </a:tblGrid>
              <a:tr h="2275768">
                <a:tc>
                  <a:txBody>
                    <a:bodyPr/>
                    <a:lstStyle/>
                    <a:p>
                      <a:r>
                        <a:rPr lang="en-US" sz="2800" dirty="0" smtClean="0">
                          <a:effectLst/>
                        </a:rPr>
                        <a:t>Beth was so surprised that Josh could have </a:t>
                      </a:r>
                      <a:r>
                        <a:rPr lang="en-US" sz="2800" b="1" dirty="0" smtClean="0">
                          <a:solidFill>
                            <a:srgbClr val="0070C0"/>
                          </a:solidFill>
                          <a:effectLst/>
                        </a:rPr>
                        <a:t>knocked her over with a feather!</a:t>
                      </a:r>
                      <a:r>
                        <a:rPr lang="en-US" sz="2400" dirty="0" smtClean="0"/>
                        <a:t/>
                      </a:r>
                      <a:br>
                        <a:rPr lang="en-US" sz="2400" dirty="0" smtClean="0"/>
                      </a:br>
                      <a:r>
                        <a:rPr lang="en-US" sz="2400" dirty="0" smtClean="0"/>
                        <a:t/>
                      </a:r>
                      <a:br>
                        <a:rPr lang="en-US" sz="2400" dirty="0" smtClean="0"/>
                      </a:br>
                      <a:endParaRPr lang="en-US" sz="2400" b="1" dirty="0">
                        <a:solidFill>
                          <a:srgbClr val="0070C0"/>
                        </a:solidFill>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7" name="Rectangle 2"/>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a:solidFill>
                  <a:prstClr val="black"/>
                </a:solidFill>
                <a:latin typeface="Arial" pitchFamily="34" charset="0"/>
                <a:cs typeface="Arial" pitchFamily="34" charset="0"/>
              </a:rPr>
              <a:t/>
            </a:r>
            <a:br>
              <a:rPr lang="en-US">
                <a:solidFill>
                  <a:prstClr val="black"/>
                </a:solidFill>
                <a:latin typeface="Arial" pitchFamily="34" charset="0"/>
                <a:cs typeface="Arial" pitchFamily="34" charset="0"/>
              </a:rPr>
            </a:br>
            <a:endParaRPr lang="en-US">
              <a:solidFill>
                <a:prstClr val="black"/>
              </a:solidFill>
              <a:latin typeface="Arial" pitchFamily="34" charset="0"/>
              <a:cs typeface="Arial" pitchFamily="34" charset="0"/>
            </a:endParaRPr>
          </a:p>
        </p:txBody>
      </p:sp>
      <p:sp>
        <p:nvSpPr>
          <p:cNvPr id="12" name="Rectangle 3"/>
          <p:cNvSpPr>
            <a:spLocks noGrp="1" noChangeArrowheads="1"/>
          </p:cNvSpPr>
          <p:nvPr>
            <p:ph type="title"/>
          </p:nvPr>
        </p:nvSpPr>
        <p:spPr>
          <a:xfrm>
            <a:off x="0" y="228600"/>
            <a:ext cx="3733800" cy="1524000"/>
          </a:xfrm>
          <a:solidFill>
            <a:schemeClr val="folHlink"/>
          </a:solidFill>
        </p:spPr>
        <p:txBody>
          <a:bodyPr>
            <a:normAutofit/>
          </a:bodyPr>
          <a:lstStyle/>
          <a:p>
            <a:r>
              <a:rPr lang="en-US" sz="2800" dirty="0">
                <a:solidFill>
                  <a:schemeClr val="bg1"/>
                </a:solidFill>
                <a:latin typeface="Ravie" pitchFamily="82" charset="0"/>
              </a:rPr>
              <a:t>GIIG</a:t>
            </a:r>
            <a:br>
              <a:rPr lang="en-US" sz="2800" dirty="0">
                <a:solidFill>
                  <a:schemeClr val="bg1"/>
                </a:solidFill>
                <a:latin typeface="Ravie" pitchFamily="82" charset="0"/>
              </a:rPr>
            </a:br>
            <a:r>
              <a:rPr lang="en-US" sz="2800" dirty="0" smtClean="0">
                <a:solidFill>
                  <a:schemeClr val="bg1"/>
                </a:solidFill>
                <a:latin typeface="Ravie" pitchFamily="82" charset="0"/>
              </a:rPr>
              <a:t>Figurative</a:t>
            </a:r>
            <a:br>
              <a:rPr lang="en-US" sz="2800" dirty="0" smtClean="0">
                <a:solidFill>
                  <a:schemeClr val="bg1"/>
                </a:solidFill>
                <a:latin typeface="Ravie" pitchFamily="82" charset="0"/>
              </a:rPr>
            </a:br>
            <a:r>
              <a:rPr lang="en-US" sz="2800" dirty="0" smtClean="0">
                <a:solidFill>
                  <a:schemeClr val="bg1"/>
                </a:solidFill>
                <a:latin typeface="Ravie" pitchFamily="82" charset="0"/>
              </a:rPr>
              <a:t>Language</a:t>
            </a:r>
            <a:endParaRPr lang="en-US" sz="2800" dirty="0">
              <a:solidFill>
                <a:schemeClr val="bg1"/>
              </a:solidFill>
              <a:latin typeface="Ravie" pitchFamily="82" charset="0"/>
            </a:endParaRPr>
          </a:p>
        </p:txBody>
      </p:sp>
    </p:spTree>
    <p:extLst>
      <p:ext uri="{BB962C8B-B14F-4D97-AF65-F5344CB8AC3E}">
        <p14:creationId xmlns:p14="http://schemas.microsoft.com/office/powerpoint/2010/main" val="2403676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body" sz="half" idx="1"/>
          </p:nvPr>
        </p:nvSpPr>
        <p:spPr>
          <a:xfrm>
            <a:off x="228601" y="2209800"/>
            <a:ext cx="4343400" cy="4038600"/>
          </a:xfrm>
        </p:spPr>
        <p:txBody>
          <a:bodyPr>
            <a:normAutofit/>
          </a:bodyPr>
          <a:lstStyle/>
          <a:p>
            <a:pPr marL="533400" indent="-533400">
              <a:buFont typeface="+mj-lt"/>
              <a:buAutoNum type="arabicPeriod"/>
            </a:pPr>
            <a:r>
              <a:rPr lang="en-US" sz="2400" dirty="0" smtClean="0"/>
              <a:t>What type of </a:t>
            </a:r>
            <a:r>
              <a:rPr lang="en-US" sz="2400" b="1" dirty="0" smtClean="0">
                <a:solidFill>
                  <a:srgbClr val="0070C0"/>
                </a:solidFill>
              </a:rPr>
              <a:t>figurative language i</a:t>
            </a:r>
            <a:r>
              <a:rPr lang="en-US" sz="2400" dirty="0" smtClean="0"/>
              <a:t>s used in the box</a:t>
            </a:r>
            <a:r>
              <a:rPr lang="en-US" sz="2400" b="1" dirty="0" smtClean="0">
                <a:solidFill>
                  <a:srgbClr val="0070C0"/>
                </a:solidFill>
              </a:rPr>
              <a:t>?</a:t>
            </a:r>
          </a:p>
          <a:p>
            <a:pPr marL="533400" indent="-533400">
              <a:buFont typeface="+mj-lt"/>
              <a:buAutoNum type="arabicPeriod"/>
            </a:pPr>
            <a:r>
              <a:rPr lang="en-US" sz="2400" b="1" dirty="0" smtClean="0"/>
              <a:t>What does it mean?</a:t>
            </a:r>
          </a:p>
          <a:p>
            <a:pPr marL="533400" indent="-533400">
              <a:buFontTx/>
              <a:buNone/>
            </a:pPr>
            <a:endParaRPr lang="en-US" sz="2400" b="1" dirty="0">
              <a:solidFill>
                <a:srgbClr val="0070C0"/>
              </a:solidFill>
            </a:endParaRPr>
          </a:p>
          <a:p>
            <a:pPr marL="533400" indent="-533400">
              <a:buFontTx/>
              <a:buNone/>
            </a:pPr>
            <a:endParaRPr lang="en-US" sz="2400" b="1" dirty="0">
              <a:solidFill>
                <a:srgbClr val="0070C0"/>
              </a:solidFill>
            </a:endParaRPr>
          </a:p>
        </p:txBody>
      </p:sp>
      <p:sp>
        <p:nvSpPr>
          <p:cNvPr id="5125" name="Rectangle 5"/>
          <p:cNvSpPr>
            <a:spLocks noChangeArrowheads="1"/>
          </p:cNvSpPr>
          <p:nvPr/>
        </p:nvSpPr>
        <p:spPr bwMode="auto">
          <a:xfrm>
            <a:off x="4343400" y="6248400"/>
            <a:ext cx="3810000" cy="609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5127" name="Line 7"/>
          <p:cNvSpPr>
            <a:spLocks noChangeShapeType="1"/>
          </p:cNvSpPr>
          <p:nvPr/>
        </p:nvSpPr>
        <p:spPr bwMode="auto">
          <a:xfrm>
            <a:off x="0" y="1981200"/>
            <a:ext cx="91440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3" name="Content Placeholder 2"/>
          <p:cNvSpPr>
            <a:spLocks noGrp="1"/>
          </p:cNvSpPr>
          <p:nvPr>
            <p:ph sz="half" idx="2"/>
          </p:nvPr>
        </p:nvSpPr>
        <p:spPr>
          <a:xfrm>
            <a:off x="4953000" y="2332037"/>
            <a:ext cx="3733800" cy="3916363"/>
          </a:xfrm>
        </p:spPr>
        <p:txBody>
          <a:bodyPr/>
          <a:lstStyle/>
          <a:p>
            <a:pPr marL="0" indent="0">
              <a:buNone/>
            </a:pPr>
            <a:r>
              <a:rPr lang="en-US" dirty="0" smtClean="0"/>
              <a:t>1) </a:t>
            </a:r>
          </a:p>
          <a:p>
            <a:pPr marL="0" indent="0">
              <a:buNone/>
            </a:pPr>
            <a:endParaRPr lang="en-US" dirty="0"/>
          </a:p>
          <a:p>
            <a:pPr marL="0" indent="0">
              <a:buNone/>
            </a:pPr>
            <a:endParaRPr lang="en-US" dirty="0" smtClean="0"/>
          </a:p>
          <a:p>
            <a:pPr marL="0" indent="0">
              <a:buNone/>
            </a:pPr>
            <a:r>
              <a:rPr lang="en-US" dirty="0" smtClean="0"/>
              <a:t>2) </a:t>
            </a:r>
            <a:endParaRPr lang="en-US" dirty="0"/>
          </a:p>
        </p:txBody>
      </p:sp>
      <p:sp>
        <p:nvSpPr>
          <p:cNvPr id="5" name="Rectangle 1"/>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a:solidFill>
                  <a:prstClr val="black"/>
                </a:solidFill>
                <a:latin typeface="Arial" pitchFamily="34" charset="0"/>
                <a:cs typeface="Arial" pitchFamily="34" charset="0"/>
              </a:rPr>
              <a:t/>
            </a:r>
            <a:br>
              <a:rPr lang="en-US">
                <a:solidFill>
                  <a:prstClr val="black"/>
                </a:solidFill>
                <a:latin typeface="Arial" pitchFamily="34" charset="0"/>
                <a:cs typeface="Arial" pitchFamily="34" charset="0"/>
              </a:rPr>
            </a:br>
            <a:endParaRPr lang="en-US">
              <a:solidFill>
                <a:prstClr val="black"/>
              </a:solidFill>
              <a:latin typeface="Arial" pitchFamily="34" charset="0"/>
              <a:cs typeface="Aria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714887104"/>
              </p:ext>
            </p:extLst>
          </p:nvPr>
        </p:nvGraphicFramePr>
        <p:xfrm>
          <a:off x="457200" y="3733800"/>
          <a:ext cx="3886200" cy="2529840"/>
        </p:xfrm>
        <a:graphic>
          <a:graphicData uri="http://schemas.openxmlformats.org/drawingml/2006/table">
            <a:tbl>
              <a:tblPr/>
              <a:tblGrid>
                <a:gridCol w="3886200"/>
              </a:tblGrid>
              <a:tr h="2275768">
                <a:tc>
                  <a:txBody>
                    <a:bodyPr/>
                    <a:lstStyle/>
                    <a:p>
                      <a:r>
                        <a:rPr lang="en-US" sz="2800" dirty="0" smtClean="0">
                          <a:effectLst/>
                        </a:rPr>
                        <a:t>Beth was so surprised that Josh could have </a:t>
                      </a:r>
                      <a:r>
                        <a:rPr lang="en-US" sz="2800" b="1" dirty="0" smtClean="0">
                          <a:solidFill>
                            <a:srgbClr val="0070C0"/>
                          </a:solidFill>
                          <a:effectLst/>
                        </a:rPr>
                        <a:t>knocked her over with a feather!</a:t>
                      </a:r>
                      <a:r>
                        <a:rPr lang="en-US" sz="2400" dirty="0" smtClean="0"/>
                        <a:t/>
                      </a:r>
                      <a:br>
                        <a:rPr lang="en-US" sz="2400" dirty="0" smtClean="0"/>
                      </a:br>
                      <a:r>
                        <a:rPr lang="en-US" sz="2400" dirty="0" smtClean="0"/>
                        <a:t/>
                      </a:r>
                      <a:br>
                        <a:rPr lang="en-US" sz="2400" dirty="0" smtClean="0"/>
                      </a:br>
                      <a:endParaRPr lang="en-US" sz="2400" b="1" dirty="0">
                        <a:solidFill>
                          <a:srgbClr val="0070C0"/>
                        </a:solidFill>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7" name="Rectangle 2"/>
          <p:cNvSpPr>
            <a:spLocks noChangeArrowheads="1"/>
          </p:cNvSpPr>
          <p:nvPr/>
        </p:nvSpPr>
        <p:spPr bwMode="auto">
          <a:xfrm>
            <a:off x="457200" y="3543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a:solidFill>
                  <a:prstClr val="black"/>
                </a:solidFill>
                <a:latin typeface="Arial" pitchFamily="34" charset="0"/>
                <a:cs typeface="Arial" pitchFamily="34" charset="0"/>
              </a:rPr>
              <a:t/>
            </a:r>
            <a:br>
              <a:rPr lang="en-US">
                <a:solidFill>
                  <a:prstClr val="black"/>
                </a:solidFill>
                <a:latin typeface="Arial" pitchFamily="34" charset="0"/>
                <a:cs typeface="Arial" pitchFamily="34" charset="0"/>
              </a:rPr>
            </a:br>
            <a:endParaRPr lang="en-US">
              <a:solidFill>
                <a:prstClr val="black"/>
              </a:solidFill>
              <a:latin typeface="Arial" pitchFamily="34" charset="0"/>
              <a:cs typeface="Arial" pitchFamily="34" charset="0"/>
            </a:endParaRPr>
          </a:p>
        </p:txBody>
      </p:sp>
      <p:sp>
        <p:nvSpPr>
          <p:cNvPr id="2" name="Rectangle 1"/>
          <p:cNvSpPr/>
          <p:nvPr/>
        </p:nvSpPr>
        <p:spPr>
          <a:xfrm>
            <a:off x="3962400" y="228600"/>
            <a:ext cx="4572000" cy="1200329"/>
          </a:xfrm>
          <a:prstGeom prst="rect">
            <a:avLst/>
          </a:prstGeom>
        </p:spPr>
        <p:txBody>
          <a:bodyPr>
            <a:spAutoFit/>
          </a:bodyPr>
          <a:lstStyle/>
          <a:p>
            <a:r>
              <a:rPr lang="en-US" b="1" dirty="0"/>
              <a:t>SWBAT</a:t>
            </a:r>
            <a:r>
              <a:rPr lang="en-US" dirty="0"/>
              <a:t> </a:t>
            </a:r>
            <a:r>
              <a:rPr lang="en-US" i="1" dirty="0"/>
              <a:t>Create compositions that establish a controlling impression, have a coherent thesis, and end with a clear and well-supported conclusion </a:t>
            </a:r>
            <a:r>
              <a:rPr lang="en-US" dirty="0"/>
              <a:t>on essay outline</a:t>
            </a:r>
            <a:r>
              <a:rPr lang="en-US" i="1" dirty="0" smtClean="0"/>
              <a:t>. WS 1.1</a:t>
            </a:r>
            <a:endParaRPr lang="en-US" dirty="0"/>
          </a:p>
        </p:txBody>
      </p:sp>
      <p:sp>
        <p:nvSpPr>
          <p:cNvPr id="4" name="Title 3"/>
          <p:cNvSpPr>
            <a:spLocks noGrp="1"/>
          </p:cNvSpPr>
          <p:nvPr>
            <p:ph type="title"/>
          </p:nvPr>
        </p:nvSpPr>
        <p:spPr/>
        <p:txBody>
          <a:bodyPr/>
          <a:lstStyle/>
          <a:p>
            <a:endParaRPr lang="en-US"/>
          </a:p>
        </p:txBody>
      </p:sp>
      <p:sp>
        <p:nvSpPr>
          <p:cNvPr id="13" name="Rectangle 3"/>
          <p:cNvSpPr txBox="1">
            <a:spLocks noChangeArrowheads="1"/>
          </p:cNvSpPr>
          <p:nvPr/>
        </p:nvSpPr>
        <p:spPr>
          <a:xfrm>
            <a:off x="0" y="228600"/>
            <a:ext cx="3810000" cy="1600200"/>
          </a:xfrm>
          <a:prstGeom prst="rect">
            <a:avLst/>
          </a:prstGeom>
          <a:solidFill>
            <a:schemeClr val="folHlink"/>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smtClean="0">
                <a:solidFill>
                  <a:schemeClr val="bg1"/>
                </a:solidFill>
                <a:latin typeface="Ravie" pitchFamily="82" charset="0"/>
              </a:rPr>
              <a:t>GIIG</a:t>
            </a:r>
            <a:br>
              <a:rPr lang="en-US" sz="2800" smtClean="0">
                <a:solidFill>
                  <a:schemeClr val="bg1"/>
                </a:solidFill>
                <a:latin typeface="Ravie" pitchFamily="82" charset="0"/>
              </a:rPr>
            </a:br>
            <a:r>
              <a:rPr lang="en-US" sz="2800" smtClean="0">
                <a:solidFill>
                  <a:schemeClr val="bg1"/>
                </a:solidFill>
                <a:latin typeface="Ravie" pitchFamily="82" charset="0"/>
              </a:rPr>
              <a:t>Figurative</a:t>
            </a:r>
            <a:br>
              <a:rPr lang="en-US" sz="2800" smtClean="0">
                <a:solidFill>
                  <a:schemeClr val="bg1"/>
                </a:solidFill>
                <a:latin typeface="Ravie" pitchFamily="82" charset="0"/>
              </a:rPr>
            </a:br>
            <a:r>
              <a:rPr lang="en-US" sz="2800" smtClean="0">
                <a:solidFill>
                  <a:schemeClr val="bg1"/>
                </a:solidFill>
                <a:latin typeface="Ravie" pitchFamily="82" charset="0"/>
              </a:rPr>
              <a:t>Language</a:t>
            </a:r>
            <a:endParaRPr lang="en-US" sz="2800" dirty="0">
              <a:solidFill>
                <a:schemeClr val="bg1"/>
              </a:solidFill>
              <a:latin typeface="Ravie" pitchFamily="82" charset="0"/>
            </a:endParaRPr>
          </a:p>
        </p:txBody>
      </p:sp>
    </p:spTree>
    <p:extLst>
      <p:ext uri="{BB962C8B-B14F-4D97-AF65-F5344CB8AC3E}">
        <p14:creationId xmlns:p14="http://schemas.microsoft.com/office/powerpoint/2010/main" val="13009782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Before next Tuesday…</a:t>
            </a:r>
            <a:endParaRPr lang="en-US" dirty="0"/>
          </a:p>
        </p:txBody>
      </p:sp>
      <p:sp>
        <p:nvSpPr>
          <p:cNvPr id="6" name="Content Placeholder 5"/>
          <p:cNvSpPr>
            <a:spLocks noGrp="1"/>
          </p:cNvSpPr>
          <p:nvPr>
            <p:ph idx="1"/>
          </p:nvPr>
        </p:nvSpPr>
        <p:spPr/>
        <p:txBody>
          <a:bodyPr>
            <a:normAutofit fontScale="92500" lnSpcReduction="20000"/>
          </a:bodyPr>
          <a:lstStyle/>
          <a:p>
            <a:pPr marL="990600" lvl="1" indent="-533400">
              <a:lnSpc>
                <a:spcPct val="80000"/>
              </a:lnSpc>
              <a:buFontTx/>
              <a:buAutoNum type="arabicPeriod"/>
            </a:pPr>
            <a:r>
              <a:rPr lang="en-US" sz="3600" b="1" dirty="0" smtClean="0">
                <a:solidFill>
                  <a:srgbClr val="0070C0"/>
                </a:solidFill>
                <a:latin typeface="Garamond" pitchFamily="18" charset="0"/>
              </a:rPr>
              <a:t>Create 2 character postcards. Write the postcard from your characters point-of-view. Draw a picture of the setting, then write a letter, using the character’s appropriate tone to show the mood of the character. </a:t>
            </a:r>
          </a:p>
          <a:p>
            <a:pPr marL="990600" lvl="1" indent="-533400">
              <a:lnSpc>
                <a:spcPct val="80000"/>
              </a:lnSpc>
              <a:buFontTx/>
              <a:buAutoNum type="arabicPeriod"/>
            </a:pPr>
            <a:r>
              <a:rPr lang="en-US" sz="3600" dirty="0"/>
              <a:t>Create 3 Costa Questions concerning the story to have ready for discussion. </a:t>
            </a:r>
            <a:r>
              <a:rPr lang="en-US" sz="3600" b="1" dirty="0"/>
              <a:t>OPTION 1 KIDS ONLY</a:t>
            </a:r>
          </a:p>
          <a:p>
            <a:pPr marL="990600" lvl="1" indent="-533400">
              <a:lnSpc>
                <a:spcPct val="80000"/>
              </a:lnSpc>
              <a:buFontTx/>
              <a:buAutoNum type="arabicPeriod"/>
            </a:pPr>
            <a:r>
              <a:rPr lang="en-US" sz="3600" dirty="0" smtClean="0"/>
              <a:t>Complete </a:t>
            </a:r>
            <a:r>
              <a:rPr lang="en-US" sz="3600" dirty="0"/>
              <a:t>2 quotes/responses. Make sure they are important to the book. </a:t>
            </a:r>
            <a:endParaRPr lang="en-US" sz="3600" dirty="0" smtClean="0"/>
          </a:p>
          <a:p>
            <a:pPr marL="990600" lvl="1" indent="-533400">
              <a:lnSpc>
                <a:spcPct val="80000"/>
              </a:lnSpc>
              <a:buFontTx/>
              <a:buAutoNum type="arabicPeriod"/>
            </a:pPr>
            <a:r>
              <a:rPr lang="en-US" sz="3600" dirty="0" smtClean="0">
                <a:latin typeface="Garamond" pitchFamily="18" charset="0"/>
              </a:rPr>
              <a:t>Do in-depth question listed below.</a:t>
            </a:r>
          </a:p>
          <a:p>
            <a:endParaRPr lang="en-US" dirty="0"/>
          </a:p>
        </p:txBody>
      </p:sp>
    </p:spTree>
    <p:extLst>
      <p:ext uri="{BB962C8B-B14F-4D97-AF65-F5344CB8AC3E}">
        <p14:creationId xmlns:p14="http://schemas.microsoft.com/office/powerpoint/2010/main" val="6575760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646473581"/>
              </p:ext>
            </p:extLst>
          </p:nvPr>
        </p:nvGraphicFramePr>
        <p:xfrm>
          <a:off x="304800" y="152400"/>
          <a:ext cx="8610600" cy="6249195"/>
        </p:xfrm>
        <a:graphic>
          <a:graphicData uri="http://schemas.openxmlformats.org/drawingml/2006/table">
            <a:tbl>
              <a:tblPr firstRow="1" bandRow="1">
                <a:tableStyleId>{5940675A-B579-460E-94D1-54222C63F5DA}</a:tableStyleId>
              </a:tblPr>
              <a:tblGrid>
                <a:gridCol w="3029656"/>
                <a:gridCol w="5580944"/>
              </a:tblGrid>
              <a:tr h="892624">
                <a:tc>
                  <a:txBody>
                    <a:bodyPr/>
                    <a:lstStyle/>
                    <a:p>
                      <a:r>
                        <a:rPr lang="en-US" dirty="0" smtClean="0"/>
                        <a:t>Post Card</a:t>
                      </a:r>
                      <a:r>
                        <a:rPr lang="en-US" baseline="0" dirty="0" smtClean="0"/>
                        <a:t> Front: </a:t>
                      </a:r>
                    </a:p>
                    <a:p>
                      <a:r>
                        <a:rPr lang="en-US" sz="1200" baseline="0" dirty="0" smtClean="0"/>
                        <a:t>Draw the key scene/setting from three different entries. </a:t>
                      </a:r>
                      <a:endParaRPr lang="en-US" sz="1200" dirty="0"/>
                    </a:p>
                  </a:txBody>
                  <a:tcPr/>
                </a:tc>
                <a:tc>
                  <a:txBody>
                    <a:bodyPr/>
                    <a:lstStyle/>
                    <a:p>
                      <a:r>
                        <a:rPr lang="en-US" dirty="0" smtClean="0"/>
                        <a:t>Post Card Back:</a:t>
                      </a:r>
                    </a:p>
                    <a:p>
                      <a:r>
                        <a:rPr lang="en-US" sz="1050" dirty="0" smtClean="0"/>
                        <a:t>Write</a:t>
                      </a:r>
                      <a:r>
                        <a:rPr lang="en-US" sz="1050" baseline="0" dirty="0" smtClean="0"/>
                        <a:t> from the character’s perspective. Who are they writing to? What would they tell that person? Remember the setting, mood and tone should all make sense together. </a:t>
                      </a:r>
                      <a:endParaRPr lang="en-US" sz="1050" dirty="0"/>
                    </a:p>
                  </a:txBody>
                  <a:tcPr/>
                </a:tc>
              </a:tr>
              <a:tr h="2523834">
                <a:tc>
                  <a:txBody>
                    <a:bodyPr/>
                    <a:lstStyle/>
                    <a:p>
                      <a:endParaRPr lang="en-US" dirty="0"/>
                    </a:p>
                  </a:txBody>
                  <a:tcPr/>
                </a:tc>
                <a:tc>
                  <a:txBody>
                    <a:bodyPr/>
                    <a:lstStyle/>
                    <a:p>
                      <a:endParaRPr lang="en-US" dirty="0"/>
                    </a:p>
                  </a:txBody>
                  <a:tcPr/>
                </a:tc>
              </a:tr>
              <a:tr h="2832737">
                <a:tc>
                  <a:txBody>
                    <a:bodyPr/>
                    <a:lstStyle/>
                    <a:p>
                      <a:endParaRPr lang="en-US" dirty="0"/>
                    </a:p>
                  </a:txBody>
                  <a:tcPr/>
                </a:tc>
                <a:tc>
                  <a:txBody>
                    <a:bodyPr/>
                    <a:lstStyle/>
                    <a:p>
                      <a:endParaRPr lang="en-US" dirty="0"/>
                    </a:p>
                  </a:txBody>
                  <a:tcPr/>
                </a:tc>
              </a:tr>
            </a:tbl>
          </a:graphicData>
        </a:graphic>
      </p:graphicFrame>
      <p:pic>
        <p:nvPicPr>
          <p:cNvPr id="5" name="Picture 4" descr="postcard template.jpg"/>
          <p:cNvPicPr>
            <a:picLocks noChangeAspect="1"/>
          </p:cNvPicPr>
          <p:nvPr/>
        </p:nvPicPr>
        <p:blipFill>
          <a:blip r:embed="rId2" cstate="print"/>
          <a:stretch>
            <a:fillRect/>
          </a:stretch>
        </p:blipFill>
        <p:spPr>
          <a:xfrm>
            <a:off x="3352800" y="1219200"/>
            <a:ext cx="5562600" cy="2286000"/>
          </a:xfrm>
          <a:prstGeom prst="rect">
            <a:avLst/>
          </a:prstGeom>
        </p:spPr>
      </p:pic>
      <p:pic>
        <p:nvPicPr>
          <p:cNvPr id="8" name="Picture 7" descr="postcard template.jpg"/>
          <p:cNvPicPr>
            <a:picLocks noChangeAspect="1"/>
          </p:cNvPicPr>
          <p:nvPr/>
        </p:nvPicPr>
        <p:blipFill>
          <a:blip r:embed="rId3" cstate="print"/>
          <a:stretch>
            <a:fillRect/>
          </a:stretch>
        </p:blipFill>
        <p:spPr>
          <a:xfrm>
            <a:off x="3352800" y="3505200"/>
            <a:ext cx="5562600" cy="2819400"/>
          </a:xfrm>
          <a:prstGeom prst="rect">
            <a:avLst/>
          </a:prstGeom>
        </p:spPr>
      </p:pic>
      <p:cxnSp>
        <p:nvCxnSpPr>
          <p:cNvPr id="13" name="Straight Connector 12"/>
          <p:cNvCxnSpPr/>
          <p:nvPr/>
        </p:nvCxnSpPr>
        <p:spPr>
          <a:xfrm>
            <a:off x="4800600" y="3564369"/>
            <a:ext cx="4114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571500" y="3619500"/>
            <a:ext cx="5562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52006" y="3562781"/>
            <a:ext cx="2057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8913812" y="838994"/>
            <a:ext cx="1588" cy="5485606"/>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505200" y="1676400"/>
            <a:ext cx="3657600" cy="1448594"/>
          </a:xfrm>
          <a:prstGeom prst="rect">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477490" y="4114800"/>
            <a:ext cx="3685309" cy="1752600"/>
          </a:xfrm>
          <a:prstGeom prst="rect">
            <a:avLst/>
          </a:prstGeom>
          <a:solidFill>
            <a:schemeClr val="bg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31787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000" dirty="0" smtClean="0"/>
              <a:t>Post Card Sample: </a:t>
            </a:r>
            <a:endParaRPr lang="en-US" sz="2000" dirty="0"/>
          </a:p>
        </p:txBody>
      </p:sp>
      <p:sp>
        <p:nvSpPr>
          <p:cNvPr id="3" name="Content Placeholder 2"/>
          <p:cNvSpPr>
            <a:spLocks noGrp="1"/>
          </p:cNvSpPr>
          <p:nvPr>
            <p:ph idx="1"/>
          </p:nvPr>
        </p:nvSpPr>
        <p:spPr/>
        <p:txBody>
          <a:bodyPr>
            <a:normAutofit/>
          </a:bodyPr>
          <a:lstStyle/>
          <a:p>
            <a:pPr fontAlgn="t"/>
            <a:endParaRPr lang="en-US" dirty="0" smtClean="0"/>
          </a:p>
          <a:p>
            <a:pPr fontAlgn="t"/>
            <a:endParaRPr lang="en-US" dirty="0" smtClean="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420930805"/>
              </p:ext>
            </p:extLst>
          </p:nvPr>
        </p:nvGraphicFramePr>
        <p:xfrm>
          <a:off x="457200" y="990600"/>
          <a:ext cx="8305801" cy="5500229"/>
        </p:xfrm>
        <a:graphic>
          <a:graphicData uri="http://schemas.openxmlformats.org/drawingml/2006/table">
            <a:tbl>
              <a:tblPr firstRow="1" bandRow="1">
                <a:tableStyleId>{5940675A-B579-460E-94D1-54222C63F5DA}</a:tableStyleId>
              </a:tblPr>
              <a:tblGrid>
                <a:gridCol w="2438400"/>
                <a:gridCol w="5867401"/>
              </a:tblGrid>
              <a:tr h="2073442">
                <a:tc>
                  <a:txBody>
                    <a:bodyPr/>
                    <a:lstStyle/>
                    <a:p>
                      <a:r>
                        <a:rPr lang="en-US" sz="2400" dirty="0" smtClean="0"/>
                        <a:t>Post Card</a:t>
                      </a:r>
                      <a:r>
                        <a:rPr lang="en-US" sz="2400" baseline="0" dirty="0" smtClean="0"/>
                        <a:t> Front: </a:t>
                      </a:r>
                    </a:p>
                    <a:p>
                      <a:r>
                        <a:rPr lang="en-US" sz="2400" baseline="0" dirty="0" smtClean="0"/>
                        <a:t>Draw the key scene/setting from two important scenes.</a:t>
                      </a:r>
                      <a:endParaRPr lang="en-US" sz="2400" dirty="0"/>
                    </a:p>
                  </a:txBody>
                  <a:tcPr/>
                </a:tc>
                <a:tc>
                  <a:txBody>
                    <a:bodyPr/>
                    <a:lstStyle/>
                    <a:p>
                      <a:r>
                        <a:rPr lang="en-US" dirty="0" smtClean="0"/>
                        <a:t>Post Card Back:</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Times New Roman" pitchFamily="18" charset="0"/>
                          <a:cs typeface="Times New Roman" pitchFamily="18" charset="0"/>
                        </a:rPr>
                        <a:t>Write</a:t>
                      </a:r>
                      <a:r>
                        <a:rPr lang="en-US" sz="1800" baseline="0" dirty="0" smtClean="0">
                          <a:latin typeface="Times New Roman" pitchFamily="18" charset="0"/>
                          <a:cs typeface="Times New Roman" pitchFamily="18" charset="0"/>
                        </a:rPr>
                        <a:t> from the character’s perspective. Who are they writing to? What would they tell that person</a:t>
                      </a:r>
                      <a:r>
                        <a:rPr lang="en-US" sz="1800" baseline="0" dirty="0" smtClean="0">
                          <a:solidFill>
                            <a:schemeClr val="tx1"/>
                          </a:solidFill>
                          <a:latin typeface="Times New Roman" pitchFamily="18" charset="0"/>
                          <a:cs typeface="Times New Roman" pitchFamily="18" charset="0"/>
                        </a:rPr>
                        <a:t>? </a:t>
                      </a:r>
                      <a:r>
                        <a:rPr lang="en-US" sz="1800" b="1" dirty="0" smtClean="0">
                          <a:solidFill>
                            <a:schemeClr val="tx1"/>
                          </a:solidFill>
                          <a:latin typeface="Times New Roman" pitchFamily="18" charset="0"/>
                          <a:cs typeface="Times New Roman" pitchFamily="18" charset="0"/>
                        </a:rPr>
                        <a:t>using the character’s appropriate tone to show the mood of the character. </a:t>
                      </a:r>
                    </a:p>
                    <a:p>
                      <a:r>
                        <a:rPr lang="en-US" sz="1800" baseline="0" dirty="0" smtClean="0">
                          <a:latin typeface="Times New Roman" pitchFamily="18" charset="0"/>
                          <a:cs typeface="Times New Roman" pitchFamily="18" charset="0"/>
                        </a:rPr>
                        <a:t>Attach message to another piece of paper, if necessary.  You should have 5 sentences. </a:t>
                      </a:r>
                      <a:endParaRPr lang="en-US" sz="1800" dirty="0" smtClean="0">
                        <a:latin typeface="Times New Roman" pitchFamily="18" charset="0"/>
                        <a:cs typeface="Times New Roman" pitchFamily="18" charset="0"/>
                      </a:endParaRPr>
                    </a:p>
                    <a:p>
                      <a:endParaRPr lang="en-US" dirty="0"/>
                    </a:p>
                  </a:txBody>
                  <a:tcPr/>
                </a:tc>
              </a:tr>
              <a:tr h="3426787">
                <a:tc>
                  <a:txBody>
                    <a:bodyPr/>
                    <a:lstStyle/>
                    <a:p>
                      <a:endParaRPr lang="en-US" dirty="0"/>
                    </a:p>
                  </a:txBody>
                  <a:tcPr/>
                </a:tc>
                <a:tc>
                  <a:txBody>
                    <a:bodyPr/>
                    <a:lstStyle/>
                    <a:p>
                      <a:endParaRPr lang="en-US" dirty="0"/>
                    </a:p>
                  </a:txBody>
                  <a:tcPr/>
                </a:tc>
              </a:tr>
            </a:tbl>
          </a:graphicData>
        </a:graphic>
      </p:graphicFrame>
      <p:pic>
        <p:nvPicPr>
          <p:cNvPr id="5" name="Picture 4" descr="postcard template.jpg"/>
          <p:cNvPicPr>
            <a:picLocks noChangeAspect="1"/>
          </p:cNvPicPr>
          <p:nvPr/>
        </p:nvPicPr>
        <p:blipFill>
          <a:blip r:embed="rId2" cstate="print"/>
          <a:stretch>
            <a:fillRect/>
          </a:stretch>
        </p:blipFill>
        <p:spPr>
          <a:xfrm>
            <a:off x="2895600" y="3047999"/>
            <a:ext cx="5867400" cy="3429001"/>
          </a:xfrm>
          <a:prstGeom prst="rect">
            <a:avLst/>
          </a:prstGeom>
        </p:spPr>
      </p:pic>
      <p:cxnSp>
        <p:nvCxnSpPr>
          <p:cNvPr id="7" name="Straight Connector 6"/>
          <p:cNvCxnSpPr/>
          <p:nvPr/>
        </p:nvCxnSpPr>
        <p:spPr>
          <a:xfrm rot="5400000">
            <a:off x="990600" y="4572000"/>
            <a:ext cx="3810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895600" y="3048000"/>
            <a:ext cx="5943600"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Picture 10" descr="freedom writers class.jpg"/>
          <p:cNvPicPr>
            <a:picLocks noChangeAspect="1"/>
          </p:cNvPicPr>
          <p:nvPr/>
        </p:nvPicPr>
        <p:blipFill>
          <a:blip r:embed="rId3" cstate="print"/>
          <a:stretch>
            <a:fillRect/>
          </a:stretch>
        </p:blipFill>
        <p:spPr>
          <a:xfrm>
            <a:off x="381000" y="3124200"/>
            <a:ext cx="2514600" cy="3352800"/>
          </a:xfrm>
          <a:prstGeom prst="rect">
            <a:avLst/>
          </a:prstGeom>
        </p:spPr>
      </p:pic>
    </p:spTree>
    <p:extLst>
      <p:ext uri="{BB962C8B-B14F-4D97-AF65-F5344CB8AC3E}">
        <p14:creationId xmlns:p14="http://schemas.microsoft.com/office/powerpoint/2010/main" val="19997812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Before Friday’s Discussion…</a:t>
            </a:r>
            <a:endParaRPr lang="en-US" dirty="0"/>
          </a:p>
        </p:txBody>
      </p:sp>
      <p:sp>
        <p:nvSpPr>
          <p:cNvPr id="6" name="Content Placeholder 5"/>
          <p:cNvSpPr>
            <a:spLocks noGrp="1"/>
          </p:cNvSpPr>
          <p:nvPr>
            <p:ph idx="1"/>
          </p:nvPr>
        </p:nvSpPr>
        <p:spPr/>
        <p:txBody>
          <a:bodyPr>
            <a:normAutofit fontScale="92500" lnSpcReduction="10000"/>
          </a:bodyPr>
          <a:lstStyle/>
          <a:p>
            <a:pPr marL="990600" lvl="1" indent="-533400">
              <a:lnSpc>
                <a:spcPct val="80000"/>
              </a:lnSpc>
              <a:buFontTx/>
              <a:buAutoNum type="arabicPeriod"/>
            </a:pPr>
            <a:r>
              <a:rPr lang="en-US" sz="3600" dirty="0" smtClean="0">
                <a:latin typeface="Garamond" pitchFamily="18" charset="0"/>
              </a:rPr>
              <a:t>Create 2 character postcards. Write the postcard from your characters point-of-view. Draw a picture of the setting, then write a letter, using the character’s appropriate tone to show the mood of the character. </a:t>
            </a:r>
          </a:p>
          <a:p>
            <a:pPr marL="990600" lvl="1" indent="-533400">
              <a:lnSpc>
                <a:spcPct val="80000"/>
              </a:lnSpc>
              <a:buFontTx/>
              <a:buAutoNum type="arabicPeriod"/>
            </a:pPr>
            <a:r>
              <a:rPr lang="en-US" sz="3600" b="1" dirty="0" smtClean="0">
                <a:solidFill>
                  <a:srgbClr val="0070C0"/>
                </a:solidFill>
                <a:latin typeface="Garamond" pitchFamily="18" charset="0"/>
              </a:rPr>
              <a:t>Create 3 Costa Questions concerning the story to have ready for discussion.</a:t>
            </a:r>
          </a:p>
          <a:p>
            <a:pPr marL="990600" lvl="1" indent="-533400">
              <a:lnSpc>
                <a:spcPct val="80000"/>
              </a:lnSpc>
              <a:buFontTx/>
              <a:buAutoNum type="arabicPeriod"/>
            </a:pPr>
            <a:r>
              <a:rPr lang="en-US" sz="3600" dirty="0"/>
              <a:t>Complete 2 quotes/responses. Make sure they are important to the book. </a:t>
            </a:r>
            <a:endParaRPr lang="en-US" sz="3600" dirty="0" smtClean="0"/>
          </a:p>
          <a:p>
            <a:pPr marL="990600" lvl="1" indent="-533400">
              <a:lnSpc>
                <a:spcPct val="80000"/>
              </a:lnSpc>
              <a:buFontTx/>
              <a:buAutoNum type="arabicPeriod"/>
            </a:pPr>
            <a:r>
              <a:rPr lang="en-US" sz="3600" dirty="0" smtClean="0">
                <a:latin typeface="Garamond" pitchFamily="18" charset="0"/>
              </a:rPr>
              <a:t>Do in-depth question listed below.</a:t>
            </a:r>
          </a:p>
          <a:p>
            <a:endParaRPr lang="en-US" dirty="0"/>
          </a:p>
        </p:txBody>
      </p:sp>
    </p:spTree>
    <p:extLst>
      <p:ext uri="{BB962C8B-B14F-4D97-AF65-F5344CB8AC3E}">
        <p14:creationId xmlns:p14="http://schemas.microsoft.com/office/powerpoint/2010/main" val="27070809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lnSpcReduction="10000"/>
          </a:bodyPr>
          <a:lstStyle/>
          <a:p>
            <a:pPr marL="609600" indent="-609600">
              <a:lnSpc>
                <a:spcPct val="80000"/>
              </a:lnSpc>
              <a:buFontTx/>
              <a:buNone/>
            </a:pPr>
            <a:r>
              <a:rPr lang="en-US" sz="1600" dirty="0"/>
              <a:t>Socratic Seminar </a:t>
            </a:r>
            <a:r>
              <a:rPr lang="en-US" sz="1600" dirty="0" smtClean="0"/>
              <a:t>#</a:t>
            </a:r>
            <a:r>
              <a:rPr lang="en-US" sz="1600" dirty="0"/>
              <a:t>6</a:t>
            </a:r>
            <a:r>
              <a:rPr lang="en-US" sz="1600" dirty="0" smtClean="0"/>
              <a:t>   </a:t>
            </a:r>
            <a:r>
              <a:rPr lang="en-US" sz="1600" dirty="0"/>
              <a:t>Title 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200" b="1" dirty="0">
                <a:solidFill>
                  <a:srgbClr val="0070C0"/>
                </a:solidFill>
                <a:latin typeface="Garamond" pitchFamily="18" charset="0"/>
              </a:rPr>
              <a:t>Create 2 character postcards. Write the postcard from your characters point-of-view. Draw a picture of the setting, then write a letter, using the character’s appropriate tone to show the mood of the character. </a:t>
            </a:r>
          </a:p>
          <a:p>
            <a:pPr marL="990600" lvl="1" indent="-533400">
              <a:lnSpc>
                <a:spcPct val="80000"/>
              </a:lnSpc>
              <a:buFontTx/>
              <a:buAutoNum type="arabicPeriod"/>
            </a:pPr>
            <a:r>
              <a:rPr lang="en-US" sz="1200" dirty="0"/>
              <a:t>Create 3 Costa Questions concerning the story to have ready for discussion. </a:t>
            </a:r>
            <a:r>
              <a:rPr lang="en-US" sz="1200" b="1" dirty="0"/>
              <a:t>OPTION 1 KIDS ONLY</a:t>
            </a:r>
          </a:p>
          <a:p>
            <a:pPr marL="990600" lvl="1" indent="-533400">
              <a:lnSpc>
                <a:spcPct val="80000"/>
              </a:lnSpc>
              <a:buFontTx/>
              <a:buAutoNum type="arabicPeriod"/>
            </a:pPr>
            <a:r>
              <a:rPr lang="en-US" sz="1200" dirty="0"/>
              <a:t>Complete 2 quotes/responses. Make sure they are important to the book. </a:t>
            </a:r>
          </a:p>
          <a:p>
            <a:pPr marL="990600" lvl="1" indent="-533400">
              <a:lnSpc>
                <a:spcPct val="80000"/>
              </a:lnSpc>
              <a:buFontTx/>
              <a:buAutoNum type="arabicPeriod"/>
            </a:pPr>
            <a:r>
              <a:rPr lang="en-US" sz="1200" dirty="0">
                <a:latin typeface="Garamond" pitchFamily="18" charset="0"/>
              </a:rPr>
              <a:t>Do in-depth question 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2: (Level 2)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endParaRPr lang="en-US" sz="1100" b="1" dirty="0" smtClean="0">
              <a:latin typeface="Garamond" pitchFamily="18" charset="0"/>
            </a:endParaRPr>
          </a:p>
          <a:p>
            <a:pPr>
              <a:buNone/>
            </a:pPr>
            <a:endParaRPr lang="en-US" sz="1100" b="1" dirty="0">
              <a:latin typeface="Garamond" pitchFamily="18" charset="0"/>
            </a:endParaRPr>
          </a:p>
          <a:p>
            <a:pPr>
              <a:buNone/>
            </a:pPr>
            <a:r>
              <a:rPr lang="en-US" sz="1100" b="1" dirty="0" smtClean="0">
                <a:latin typeface="Garamond" pitchFamily="18" charset="0"/>
              </a:rPr>
              <a:t>In-depth </a:t>
            </a:r>
            <a:r>
              <a:rPr lang="en-US" sz="1100" b="1" dirty="0">
                <a:latin typeface="Garamond" pitchFamily="18" charset="0"/>
              </a:rPr>
              <a:t>Question: </a:t>
            </a:r>
            <a:r>
              <a:rPr lang="en-US" sz="1200" dirty="0">
                <a:latin typeface="Garamond" pitchFamily="18" charset="0"/>
              </a:rPr>
              <a:t>Pretend you get to create the music soundtrack for 5 different entries. What  </a:t>
            </a:r>
            <a:r>
              <a:rPr lang="en-US" sz="1200" dirty="0" smtClean="0">
                <a:latin typeface="Garamond" pitchFamily="18" charset="0"/>
              </a:rPr>
              <a:t>three  songs </a:t>
            </a:r>
            <a:r>
              <a:rPr lang="en-US" sz="1200" dirty="0">
                <a:latin typeface="Garamond" pitchFamily="18" charset="0"/>
              </a:rPr>
              <a:t>would you include? Write an explanation for each song: why would you include it, how does the song connect to events. </a:t>
            </a:r>
            <a:r>
              <a:rPr lang="en-US" sz="1600" dirty="0" smtClean="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9" y="29718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1470949" y="1752600"/>
            <a:ext cx="7380225" cy="923330"/>
          </a:xfrm>
          <a:prstGeom prst="rect">
            <a:avLst/>
          </a:prstGeom>
          <a:noFill/>
        </p:spPr>
        <p:txBody>
          <a:bodyPr wrap="none" lIns="91440" tIns="45720" rIns="91440" bIns="45720">
            <a:spAutoFit/>
          </a:bodyPr>
          <a:lstStyle/>
          <a:p>
            <a:pPr algn="ctr"/>
            <a:r>
              <a:rPr lang="en-US" sz="5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Option 1 Kids for a 10/10</a:t>
            </a:r>
            <a:endParaRPr lang="en-US"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extLst>
      <p:ext uri="{BB962C8B-B14F-4D97-AF65-F5344CB8AC3E}">
        <p14:creationId xmlns:p14="http://schemas.microsoft.com/office/powerpoint/2010/main" val="326543714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751</TotalTime>
  <Words>3218</Words>
  <Application>Microsoft Office PowerPoint</Application>
  <PresentationFormat>On-screen Show (4:3)</PresentationFormat>
  <Paragraphs>717</Paragraphs>
  <Slides>45</Slides>
  <Notes>0</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GIIG Figurative Language</vt:lpstr>
      <vt:lpstr>GIIG Figurative Language</vt:lpstr>
      <vt:lpstr>Name: ____________________              Period: ___</vt:lpstr>
      <vt:lpstr>Name: ____________________              Period: ___</vt:lpstr>
      <vt:lpstr>Before next Tuesday…</vt:lpstr>
      <vt:lpstr>PowerPoint Presentation</vt:lpstr>
      <vt:lpstr>Post Card Sample: </vt:lpstr>
      <vt:lpstr>Before Friday’s Discussion…</vt:lpstr>
      <vt:lpstr>Name: ____________________              Period: ___</vt:lpstr>
      <vt:lpstr>Name: ____________________              Period: ___</vt:lpstr>
      <vt:lpstr>Before Friday’s Discussion…</vt:lpstr>
      <vt:lpstr>Name: ____________________              Period: ___</vt:lpstr>
      <vt:lpstr>PowerPoint Presentation</vt:lpstr>
      <vt:lpstr>Name: ____________________              Period: ___</vt:lpstr>
      <vt:lpstr>GIIG Figurative Language</vt:lpstr>
      <vt:lpstr>PowerPoint Presentation</vt:lpstr>
      <vt:lpstr>PowerPoint Presentation</vt:lpstr>
      <vt:lpstr>What’s Due When?</vt:lpstr>
      <vt:lpstr>PowerPoint Presentation</vt:lpstr>
      <vt:lpstr>PowerPoint Presentation</vt:lpstr>
      <vt:lpstr>PowerPoint Presentation</vt:lpstr>
      <vt:lpstr>PowerPoint Presentation</vt:lpstr>
      <vt:lpstr>Name: ____________________              Period: ___</vt:lpstr>
      <vt:lpstr>Name: ____________________              Period: ___</vt:lpstr>
      <vt:lpstr>Name: ____________________              Period: ___</vt:lpstr>
      <vt:lpstr>Title of Story: ________________________________</vt:lpstr>
      <vt:lpstr>Before this seminar, you need to have read your assigned reading, and complete the task listed below.</vt:lpstr>
      <vt:lpstr>Name: ____________________              Period: ___</vt:lpstr>
      <vt:lpstr>Name: ____________________              Period: ___</vt:lpstr>
      <vt:lpstr>Before this seminar, you need to have read your assigned reading, and complete the task listed below.</vt:lpstr>
      <vt:lpstr>Name: ____________________              Period: ___</vt:lpstr>
      <vt:lpstr>Before this seminar, you need to have read your assigned reading, and complete the task listed below.</vt:lpstr>
      <vt:lpstr>In-depth Question: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GIIG Figurative Language</vt:lpstr>
      <vt:lpstr>GIIG Figurative Language</vt:lpstr>
      <vt:lpstr>GIIG Figurative Language</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GIIG ~QW</dc:title>
  <dc:creator>DSwank</dc:creator>
  <cp:lastModifiedBy>DSwank</cp:lastModifiedBy>
  <cp:revision>16</cp:revision>
  <dcterms:created xsi:type="dcterms:W3CDTF">2012-05-17T17:49:19Z</dcterms:created>
  <dcterms:modified xsi:type="dcterms:W3CDTF">2012-05-23T20:53:40Z</dcterms:modified>
</cp:coreProperties>
</file>