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84" r:id="rId3"/>
    <p:sldId id="292" r:id="rId4"/>
    <p:sldId id="293" r:id="rId5"/>
    <p:sldId id="294" r:id="rId6"/>
    <p:sldId id="288" r:id="rId7"/>
    <p:sldId id="290" r:id="rId8"/>
    <p:sldId id="295" r:id="rId9"/>
    <p:sldId id="297" r:id="rId10"/>
    <p:sldId id="298" r:id="rId11"/>
    <p:sldId id="296" r:id="rId12"/>
    <p:sldId id="299" r:id="rId13"/>
    <p:sldId id="291" r:id="rId14"/>
    <p:sldId id="257" r:id="rId15"/>
    <p:sldId id="258" r:id="rId16"/>
    <p:sldId id="259" r:id="rId17"/>
    <p:sldId id="260" r:id="rId18"/>
    <p:sldId id="261" r:id="rId19"/>
    <p:sldId id="262" r:id="rId20"/>
    <p:sldId id="263" r:id="rId21"/>
    <p:sldId id="264" r:id="rId22"/>
    <p:sldId id="300" r:id="rId23"/>
    <p:sldId id="301" r:id="rId24"/>
    <p:sldId id="302" r:id="rId25"/>
    <p:sldId id="303"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0" y="-96"/>
      </p:cViewPr>
      <p:guideLst>
        <p:guide orient="horz" pos="2160"/>
        <p:guide pos="2880"/>
      </p:guideLst>
    </p:cSldViewPr>
  </p:slideViewPr>
  <p:notesTextViewPr>
    <p:cViewPr>
      <p:scale>
        <a:sx n="1" d="1"/>
        <a:sy n="1" d="1"/>
      </p:scale>
      <p:origin x="0" y="0"/>
    </p:cViewPr>
  </p:notesTextViewPr>
  <p:sorterViewPr>
    <p:cViewPr>
      <p:scale>
        <a:sx n="100" d="100"/>
        <a:sy n="100" d="100"/>
      </p:scale>
      <p:origin x="0" y="44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DB785D-CBA3-4ACB-86DD-89449E8DE8A7}"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727625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B785D-CBA3-4ACB-86DD-89449E8DE8A7}"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2683356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B785D-CBA3-4ACB-86DD-89449E8DE8A7}"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2148522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6D5EC892-5DFA-4422-B0F5-C18D84AAB786}" type="slidenum">
              <a:rPr lang="en-US"/>
              <a:pPr/>
              <a:t>‹#›</a:t>
            </a:fld>
            <a:endParaRPr lang="en-US"/>
          </a:p>
        </p:txBody>
      </p:sp>
    </p:spTree>
    <p:extLst>
      <p:ext uri="{BB962C8B-B14F-4D97-AF65-F5344CB8AC3E}">
        <p14:creationId xmlns:p14="http://schemas.microsoft.com/office/powerpoint/2010/main" val="371445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B785D-CBA3-4ACB-86DD-89449E8DE8A7}"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2032843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DB785D-CBA3-4ACB-86DD-89449E8DE8A7}"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625070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DB785D-CBA3-4ACB-86DD-89449E8DE8A7}" type="datetimeFigureOut">
              <a:rPr lang="en-US" smtClean="0"/>
              <a:t>5/31/2012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1845478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DB785D-CBA3-4ACB-86DD-89449E8DE8A7}" type="datetimeFigureOut">
              <a:rPr lang="en-US" smtClean="0"/>
              <a:t>5/31/2012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661271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DB785D-CBA3-4ACB-86DD-89449E8DE8A7}" type="datetimeFigureOut">
              <a:rPr lang="en-US" smtClean="0"/>
              <a:t>5/31/2012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883450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DB785D-CBA3-4ACB-86DD-89449E8DE8A7}" type="datetimeFigureOut">
              <a:rPr lang="en-US" smtClean="0"/>
              <a:t>5/31/2012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158838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B785D-CBA3-4ACB-86DD-89449E8DE8A7}" type="datetimeFigureOut">
              <a:rPr lang="en-US" smtClean="0"/>
              <a:t>5/31/2012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403138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B785D-CBA3-4ACB-86DD-89449E8DE8A7}" type="datetimeFigureOut">
              <a:rPr lang="en-US" smtClean="0"/>
              <a:t>5/31/2012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1600449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B785D-CBA3-4ACB-86DD-89449E8DE8A7}" type="datetimeFigureOut">
              <a:rPr lang="en-US" smtClean="0"/>
              <a:t>5/31/2012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0D7BF9-D34B-448E-A5DA-29FEB12D2178}" type="slidenum">
              <a:rPr lang="en-US" smtClean="0"/>
              <a:t>‹#›</a:t>
            </a:fld>
            <a:endParaRPr lang="en-US"/>
          </a:p>
        </p:txBody>
      </p:sp>
    </p:spTree>
    <p:extLst>
      <p:ext uri="{BB962C8B-B14F-4D97-AF65-F5344CB8AC3E}">
        <p14:creationId xmlns:p14="http://schemas.microsoft.com/office/powerpoint/2010/main" val="3589630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mean?</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3" name="Content Placeholder 2"/>
          <p:cNvSpPr>
            <a:spLocks noGrp="1"/>
          </p:cNvSpPr>
          <p:nvPr>
            <p:ph sz="half" idx="2"/>
          </p:nvPr>
        </p:nvSpPr>
        <p:spPr>
          <a:xfrm>
            <a:off x="4953000" y="2332037"/>
            <a:ext cx="3733800" cy="3916363"/>
          </a:xfrm>
        </p:spPr>
        <p:txBody>
          <a:bodyPr>
            <a:normAutofit lnSpcReduction="10000"/>
          </a:bodyPr>
          <a:lstStyle/>
          <a:p>
            <a:pPr marL="0" indent="0">
              <a:buNone/>
            </a:pPr>
            <a:r>
              <a:rPr lang="en-US" dirty="0" smtClean="0"/>
              <a:t>1) Hyperbole  </a:t>
            </a:r>
          </a:p>
          <a:p>
            <a:r>
              <a:rPr lang="en-US" dirty="0" smtClean="0"/>
              <a:t>idiom</a:t>
            </a:r>
          </a:p>
          <a:p>
            <a:pPr marL="0" indent="0">
              <a:buNone/>
            </a:pPr>
            <a:r>
              <a:rPr lang="en-US" dirty="0" smtClean="0"/>
              <a:t>2) Because it is an extreme exaggeration. No one can be knocked over with a feather. </a:t>
            </a:r>
          </a:p>
          <a:p>
            <a:r>
              <a:rPr lang="en-US" dirty="0" smtClean="0"/>
              <a:t>In American culture, it means she was really surprised</a:t>
            </a:r>
            <a:endParaRPr lang="en-US" dirty="0"/>
          </a:p>
        </p:txBody>
      </p:sp>
      <p:sp>
        <p:nvSpPr>
          <p:cNvPr id="9" name="WordArt 8"/>
          <p:cNvSpPr>
            <a:spLocks noChangeArrowheads="1" noChangeShapeType="1" noTextEdit="1"/>
          </p:cNvSpPr>
          <p:nvPr/>
        </p:nvSpPr>
        <p:spPr bwMode="auto">
          <a:xfrm>
            <a:off x="3962400" y="228600"/>
            <a:ext cx="4953000" cy="1524000"/>
          </a:xfrm>
          <a:prstGeom prst="rect">
            <a:avLst/>
          </a:prstGeom>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0000"/>
                </a:solidFill>
                <a:latin typeface="Arial Black"/>
              </a:rPr>
              <a:t>Tuesday</a:t>
            </a:r>
            <a:r>
              <a:rPr lang="en-US" kern="10" dirty="0">
                <a:ln w="9525">
                  <a:solidFill>
                    <a:srgbClr val="000000"/>
                  </a:solidFill>
                  <a:round/>
                  <a:headEnd/>
                  <a:tailEnd/>
                </a:ln>
                <a:solidFill>
                  <a:srgbClr val="FF0000"/>
                </a:solidFill>
                <a:latin typeface="Arial Black"/>
              </a:rPr>
              <a:t>: </a:t>
            </a:r>
            <a:r>
              <a:rPr lang="en-US" kern="10" dirty="0" smtClean="0">
                <a:ln w="9525">
                  <a:solidFill>
                    <a:srgbClr val="000000"/>
                  </a:solidFill>
                  <a:round/>
                  <a:headEnd/>
                  <a:tailEnd/>
                </a:ln>
                <a:solidFill>
                  <a:srgbClr val="FF0000"/>
                </a:solidFill>
                <a:latin typeface="Arial Black"/>
              </a:rPr>
              <a:t>5/29/2012</a:t>
            </a:r>
            <a:endParaRPr lang="en-US" kern="10" dirty="0">
              <a:ln w="9525">
                <a:solidFill>
                  <a:srgbClr val="000000"/>
                </a:solidFill>
                <a:round/>
                <a:headEnd/>
                <a:tailEnd/>
              </a:ln>
              <a:solidFill>
                <a:srgbClr val="FF0000"/>
              </a:solidFill>
              <a:latin typeface="Arial Black"/>
            </a:endParaRPr>
          </a:p>
          <a:p>
            <a:r>
              <a:rPr lang="en-US" kern="10" dirty="0">
                <a:ln w="9525">
                  <a:solidFill>
                    <a:srgbClr val="000000"/>
                  </a:solidFill>
                  <a:round/>
                  <a:headEnd/>
                  <a:tailEnd/>
                </a:ln>
                <a:solidFill>
                  <a:srgbClr val="FF0000"/>
                </a:solidFill>
                <a:latin typeface="Arial Black"/>
              </a:rPr>
              <a:t>GIIG – contextual </a:t>
            </a:r>
          </a:p>
          <a:p>
            <a:r>
              <a:rPr lang="en-US" kern="10" dirty="0">
                <a:ln w="9525">
                  <a:solidFill>
                    <a:srgbClr val="000000"/>
                  </a:solidFill>
                  <a:round/>
                  <a:headEnd/>
                  <a:tailEnd/>
                </a:ln>
                <a:solidFill>
                  <a:srgbClr val="FF0000"/>
                </a:solidFill>
                <a:latin typeface="Arial Black"/>
              </a:rPr>
              <a:t>sentences</a:t>
            </a:r>
          </a:p>
          <a:p>
            <a:r>
              <a:rPr lang="en-US" kern="10" dirty="0">
                <a:ln w="9525">
                  <a:solidFill>
                    <a:srgbClr val="000000"/>
                  </a:solidFill>
                  <a:round/>
                  <a:headEnd/>
                  <a:tailEnd/>
                </a:ln>
                <a:solidFill>
                  <a:srgbClr val="FF0000"/>
                </a:solidFill>
                <a:latin typeface="Arial Black"/>
              </a:rPr>
              <a:t>CW: SS 7 – acting scene</a:t>
            </a:r>
          </a:p>
          <a:p>
            <a:r>
              <a:rPr lang="en-US" kern="10" dirty="0">
                <a:ln w="9525">
                  <a:solidFill>
                    <a:srgbClr val="000000"/>
                  </a:solidFill>
                  <a:round/>
                  <a:headEnd/>
                  <a:tailEnd/>
                </a:ln>
                <a:solidFill>
                  <a:srgbClr val="FF0000"/>
                </a:solidFill>
                <a:latin typeface="Arial Black"/>
              </a:rPr>
              <a:t>HW: Writing Project</a:t>
            </a:r>
          </a:p>
          <a:p>
            <a:r>
              <a:rPr lang="en-US" kern="10" dirty="0" smtClean="0">
                <a:ln w="9525">
                  <a:solidFill>
                    <a:srgbClr val="000000"/>
                  </a:solidFill>
                  <a:round/>
                  <a:headEnd/>
                  <a:tailEnd/>
                </a:ln>
                <a:solidFill>
                  <a:srgbClr val="FF0000"/>
                </a:solidFill>
                <a:latin typeface="Arial Black"/>
              </a:rPr>
              <a:t>LOF: Finish! </a:t>
            </a:r>
            <a:endParaRPr lang="en-US" kern="10" dirty="0">
              <a:ln w="9525">
                <a:solidFill>
                  <a:srgbClr val="000000"/>
                </a:solidFill>
                <a:round/>
                <a:headEnd/>
                <a:tailEnd/>
              </a:ln>
              <a:solidFill>
                <a:srgbClr val="FF0000"/>
              </a:solidFill>
              <a:latin typeface="Arial Black"/>
            </a:endParaRPr>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solidFill>
                  <a:prstClr val="black"/>
                </a:solidFill>
                <a:latin typeface="Arial" pitchFamily="34" charset="0"/>
                <a:cs typeface="Arial" pitchFamily="34" charset="0"/>
              </a:rPr>
              <a:t/>
            </a:r>
            <a:br>
              <a:rPr lang="en-US">
                <a:solidFill>
                  <a:prstClr val="black"/>
                </a:solidFill>
                <a:latin typeface="Arial" pitchFamily="34" charset="0"/>
                <a:cs typeface="Arial" pitchFamily="34" charset="0"/>
              </a:rPr>
            </a:br>
            <a:endParaRPr lang="en-US">
              <a:solidFill>
                <a:prstClr val="black"/>
              </a:solidFill>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613906168"/>
              </p:ext>
            </p:extLst>
          </p:nvPr>
        </p:nvGraphicFramePr>
        <p:xfrm>
          <a:off x="457200" y="3733800"/>
          <a:ext cx="3886200" cy="2529840"/>
        </p:xfrm>
        <a:graphic>
          <a:graphicData uri="http://schemas.openxmlformats.org/drawingml/2006/table">
            <a:tbl>
              <a:tblPr/>
              <a:tblGrid>
                <a:gridCol w="3886200"/>
              </a:tblGrid>
              <a:tr h="2275768">
                <a:tc>
                  <a:txBody>
                    <a:bodyPr/>
                    <a:lstStyle/>
                    <a:p>
                      <a:r>
                        <a:rPr lang="en-US" sz="2800" dirty="0" smtClean="0">
                          <a:effectLst/>
                        </a:rPr>
                        <a:t>Beth was so surprised that Josh could have </a:t>
                      </a:r>
                      <a:r>
                        <a:rPr lang="en-US" sz="2800" b="1" dirty="0" smtClean="0">
                          <a:solidFill>
                            <a:srgbClr val="0070C0"/>
                          </a:solidFill>
                          <a:effectLst/>
                        </a:rPr>
                        <a:t>knocked her over with a feather!</a:t>
                      </a:r>
                      <a:r>
                        <a:rPr lang="en-US" sz="2400" dirty="0" smtClean="0"/>
                        <a:t/>
                      </a:r>
                      <a:br>
                        <a:rPr lang="en-US" sz="2400" dirty="0" smtClean="0"/>
                      </a:br>
                      <a:r>
                        <a:rPr lang="en-US" sz="2400" dirty="0" smtClean="0"/>
                        <a:t/>
                      </a:r>
                      <a:br>
                        <a:rPr lang="en-US" sz="2400" dirty="0" smtClean="0"/>
                      </a:br>
                      <a:endParaRPr lang="en-US" sz="2400" b="1" dirty="0">
                        <a:solidFill>
                          <a:srgbClr val="0070C0"/>
                        </a:solidFill>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solidFill>
                  <a:prstClr val="black"/>
                </a:solidFill>
                <a:latin typeface="Arial" pitchFamily="34" charset="0"/>
                <a:cs typeface="Arial" pitchFamily="34" charset="0"/>
              </a:rPr>
              <a:t/>
            </a:r>
            <a:br>
              <a:rPr lang="en-US">
                <a:solidFill>
                  <a:prstClr val="black"/>
                </a:solidFill>
                <a:latin typeface="Arial" pitchFamily="34" charset="0"/>
                <a:cs typeface="Arial" pitchFamily="34" charset="0"/>
              </a:rPr>
            </a:br>
            <a:endParaRPr lang="en-US">
              <a:solidFill>
                <a:prstClr val="black"/>
              </a:solidFill>
              <a:latin typeface="Arial" pitchFamily="34" charset="0"/>
              <a:cs typeface="Arial" pitchFamily="34" charset="0"/>
            </a:endParaRPr>
          </a:p>
        </p:txBody>
      </p:sp>
      <p:sp>
        <p:nvSpPr>
          <p:cNvPr id="12" name="Rectangle 3"/>
          <p:cNvSpPr>
            <a:spLocks noGrp="1" noChangeArrowheads="1"/>
          </p:cNvSpPr>
          <p:nvPr>
            <p:ph type="title"/>
          </p:nvPr>
        </p:nvSpPr>
        <p:spPr>
          <a:xfrm>
            <a:off x="0" y="228600"/>
            <a:ext cx="3733800" cy="1524000"/>
          </a:xfrm>
          <a:solidFill>
            <a:schemeClr val="folHlink"/>
          </a:solidFill>
        </p:spPr>
        <p:txBody>
          <a:bodyPr>
            <a:normAutofit/>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240367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sz="2400"/>
              <a:t>Before this seminar, you need to have read your assigned reading, and complete the task listed below.</a:t>
            </a:r>
          </a:p>
        </p:txBody>
      </p:sp>
      <p:sp>
        <p:nvSpPr>
          <p:cNvPr id="216067" name="Rectangle 3"/>
          <p:cNvSpPr>
            <a:spLocks noGrp="1" noChangeArrowheads="1"/>
          </p:cNvSpPr>
          <p:nvPr>
            <p:ph type="body" idx="1"/>
          </p:nvPr>
        </p:nvSpPr>
        <p:spPr/>
        <p:txBody>
          <a:bodyPr/>
          <a:lstStyle/>
          <a:p>
            <a:pPr marL="990600" lvl="1" indent="-533400">
              <a:buFontTx/>
              <a:buAutoNum type="arabicPeriod"/>
            </a:pPr>
            <a:r>
              <a:rPr lang="en-US" sz="24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2400" b="1" dirty="0"/>
              <a:t>Create 3 Costa Questions concerning the story to have ready for discussion. OPTION 1 KIDS ONLY</a:t>
            </a:r>
          </a:p>
          <a:p>
            <a:pPr marL="990600" lvl="1" indent="-533400">
              <a:lnSpc>
                <a:spcPct val="80000"/>
              </a:lnSpc>
              <a:buFontTx/>
              <a:buAutoNum type="arabicPeriod"/>
            </a:pPr>
            <a:r>
              <a:rPr lang="en-US" sz="2400" b="1" dirty="0">
                <a:solidFill>
                  <a:srgbClr val="0070C0"/>
                </a:solidFill>
              </a:rPr>
              <a:t>Complete 2 quotes/responses. Make sure they are important to the book. </a:t>
            </a:r>
          </a:p>
          <a:p>
            <a:pPr marL="990600" lvl="1" indent="-533400">
              <a:lnSpc>
                <a:spcPct val="80000"/>
              </a:lnSpc>
              <a:buFontTx/>
              <a:buAutoNum type="arabicPeriod"/>
            </a:pPr>
            <a:r>
              <a:rPr lang="en-US" sz="2400" dirty="0">
                <a:latin typeface="Garamond" pitchFamily="18" charset="0"/>
              </a:rPr>
              <a:t>Do in-depth question listed below.</a:t>
            </a:r>
          </a:p>
          <a:p>
            <a:pPr marL="609600" indent="-609600"/>
            <a:endParaRPr lang="en-US" sz="2800" dirty="0"/>
          </a:p>
        </p:txBody>
      </p:sp>
    </p:spTree>
    <p:extLst>
      <p:ext uri="{BB962C8B-B14F-4D97-AF65-F5344CB8AC3E}">
        <p14:creationId xmlns:p14="http://schemas.microsoft.com/office/powerpoint/2010/main" val="7484032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b="1" dirty="0"/>
              <a:t>Create 3 Costa Questions concerning the story to have ready for discussion. 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solidFill>
            <a:schemeClr val="accent5">
              <a:lumMod val="40000"/>
              <a:lumOff val="60000"/>
            </a:schemeClr>
          </a:solidFill>
          <a:ln>
            <a:noFill/>
          </a:ln>
          <a:effectLst/>
          <a:extLst/>
        </p:spPr>
      </p:pic>
    </p:spTree>
    <p:extLst>
      <p:ext uri="{BB962C8B-B14F-4D97-AF65-F5344CB8AC3E}">
        <p14:creationId xmlns:p14="http://schemas.microsoft.com/office/powerpoint/2010/main" val="128903917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sz="2400"/>
              <a:t>Before this seminar, you need to have read your assigned reading, and complete the task listed below.</a:t>
            </a:r>
          </a:p>
        </p:txBody>
      </p:sp>
      <p:sp>
        <p:nvSpPr>
          <p:cNvPr id="216067" name="Rectangle 3"/>
          <p:cNvSpPr>
            <a:spLocks noGrp="1" noChangeArrowheads="1"/>
          </p:cNvSpPr>
          <p:nvPr>
            <p:ph type="body" idx="1"/>
          </p:nvPr>
        </p:nvSpPr>
        <p:spPr/>
        <p:txBody>
          <a:bodyPr/>
          <a:lstStyle/>
          <a:p>
            <a:pPr marL="990600" lvl="1" indent="-533400">
              <a:buFontTx/>
              <a:buAutoNum type="arabicPeriod"/>
            </a:pPr>
            <a:r>
              <a:rPr lang="en-US" sz="24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2400" b="1" dirty="0"/>
              <a:t>Create 3 Costa Questions concerning the story to have ready for discussion. OPTION 1 KIDS ONLY</a:t>
            </a:r>
          </a:p>
          <a:p>
            <a:pPr marL="990600" lvl="1" indent="-533400">
              <a:lnSpc>
                <a:spcPct val="80000"/>
              </a:lnSpc>
              <a:buFontTx/>
              <a:buAutoNum type="arabicPeriod"/>
            </a:pPr>
            <a:r>
              <a:rPr lang="en-US" sz="2400" b="1" dirty="0"/>
              <a:t>Complete 2 quotes/responses. Make sure they are important to the book. </a:t>
            </a:r>
          </a:p>
          <a:p>
            <a:pPr marL="990600" lvl="1" indent="-533400">
              <a:lnSpc>
                <a:spcPct val="80000"/>
              </a:lnSpc>
              <a:buFontTx/>
              <a:buAutoNum type="arabicPeriod"/>
            </a:pPr>
            <a:r>
              <a:rPr lang="en-US" sz="2400" dirty="0">
                <a:solidFill>
                  <a:srgbClr val="0070C0"/>
                </a:solidFill>
                <a:latin typeface="Garamond" pitchFamily="18" charset="0"/>
              </a:rPr>
              <a:t>Do in-depth question listed below.</a:t>
            </a:r>
          </a:p>
          <a:p>
            <a:pPr marL="609600" indent="-609600"/>
            <a:endParaRPr lang="en-US" sz="2800" dirty="0"/>
          </a:p>
        </p:txBody>
      </p:sp>
    </p:spTree>
    <p:extLst>
      <p:ext uri="{BB962C8B-B14F-4D97-AF65-F5344CB8AC3E}">
        <p14:creationId xmlns:p14="http://schemas.microsoft.com/office/powerpoint/2010/main" val="3481065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r>
              <a:rPr lang="en-US" sz="4000" b="1" dirty="0" smtClean="0"/>
              <a:t>In-depth Question</a:t>
            </a:r>
            <a:r>
              <a:rPr lang="en-US" sz="4000" b="1" dirty="0"/>
              <a:t>:</a:t>
            </a:r>
          </a:p>
        </p:txBody>
      </p:sp>
      <p:sp>
        <p:nvSpPr>
          <p:cNvPr id="217091" name="Rectangle 3"/>
          <p:cNvSpPr>
            <a:spLocks noGrp="1" noChangeArrowheads="1"/>
          </p:cNvSpPr>
          <p:nvPr>
            <p:ph type="body" idx="1"/>
          </p:nvPr>
        </p:nvSpPr>
        <p:spPr/>
        <p:txBody>
          <a:bodyPr/>
          <a:lstStyle/>
          <a:p>
            <a:pPr>
              <a:buFontTx/>
              <a:buNone/>
            </a:pPr>
            <a:r>
              <a:rPr lang="en-US" sz="2800" b="1"/>
              <a:t>   </a:t>
            </a:r>
            <a:r>
              <a:rPr lang="en-US" sz="280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endParaRPr lang="en-US"/>
          </a:p>
        </p:txBody>
      </p:sp>
    </p:spTree>
    <p:extLst>
      <p:ext uri="{BB962C8B-B14F-4D97-AF65-F5344CB8AC3E}">
        <p14:creationId xmlns:p14="http://schemas.microsoft.com/office/powerpoint/2010/main" val="34440721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92032024"/>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endParaRPr lang="en-US" sz="2500" u="sng"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endParaRPr lang="en-US" sz="2500" u="none" dirty="0" smtClean="0">
                        <a:latin typeface="Times New Roman"/>
                        <a:ea typeface="Calibri"/>
                        <a:cs typeface="Times New Roman"/>
                      </a:endParaRP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2400" dirty="0" smtClean="0">
                          <a:latin typeface="Times New Roman"/>
                          <a:ea typeface="Calibri"/>
                          <a:cs typeface="Times New Roman"/>
                        </a:rPr>
                        <a:t>John,</a:t>
                      </a:r>
                      <a:r>
                        <a:rPr lang="en-US" sz="2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2400" baseline="0" dirty="0" smtClean="0">
                          <a:latin typeface="Times New Roman"/>
                          <a:ea typeface="Calibri"/>
                          <a:cs typeface="Times New Roman"/>
                        </a:rPr>
                        <a:t>help explain something to me. </a:t>
                      </a:r>
                      <a:endParaRPr lang="en-US" sz="2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3798208" y="3742730"/>
            <a:ext cx="2008507" cy="461665"/>
          </a:xfrm>
          <a:prstGeom prst="rect">
            <a:avLst/>
          </a:prstGeom>
          <a:noFill/>
        </p:spPr>
        <p:txBody>
          <a:bodyPr wrap="square" rtlCol="0">
            <a:spAutoFit/>
          </a:bodyPr>
          <a:lstStyle/>
          <a:p>
            <a:pPr algn="ctr"/>
            <a:r>
              <a:rPr lang="en-US" sz="2400" dirty="0" smtClean="0"/>
              <a:t>adjective</a:t>
            </a:r>
            <a:r>
              <a:rPr lang="en-US" dirty="0" smtClean="0"/>
              <a:t> </a:t>
            </a:r>
            <a:endParaRPr lang="en-US" dirty="0"/>
          </a:p>
        </p:txBody>
      </p:sp>
      <p:sp>
        <p:nvSpPr>
          <p:cNvPr id="8" name="Rounded Rectangular Callout 7"/>
          <p:cNvSpPr/>
          <p:nvPr/>
        </p:nvSpPr>
        <p:spPr>
          <a:xfrm>
            <a:off x="2693308" y="4953000"/>
            <a:ext cx="2209800" cy="1447800"/>
          </a:xfrm>
          <a:prstGeom prst="wedgeRoundRectCallout">
            <a:avLst>
              <a:gd name="adj1" fmla="val 85881"/>
              <a:gd name="adj2" fmla="val -3546"/>
              <a:gd name="adj3" fmla="val 16667"/>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chemeClr val="tx1"/>
                </a:solidFill>
                <a:latin typeface="Albertus" pitchFamily="18" charset="0"/>
              </a:rPr>
              <a:t>Absent: </a:t>
            </a:r>
          </a:p>
          <a:p>
            <a:pPr algn="ctr" fontAlgn="auto">
              <a:spcBef>
                <a:spcPts val="0"/>
              </a:spcBef>
              <a:spcAft>
                <a:spcPts val="0"/>
              </a:spcAft>
              <a:defRPr/>
            </a:pPr>
            <a:r>
              <a:rPr lang="en-US" dirty="0" smtClean="0">
                <a:solidFill>
                  <a:schemeClr val="tx1"/>
                </a:solidFill>
                <a:latin typeface="Albertus" pitchFamily="18" charset="0"/>
              </a:rPr>
              <a:t>Fill in the rest. Use a dictionary to look up the meaning.</a:t>
            </a:r>
            <a:endParaRPr lang="en-US" dirty="0">
              <a:solidFill>
                <a:schemeClr val="tx1"/>
              </a:solidFill>
              <a:latin typeface="Albertus" pitchFamily="18" charset="0"/>
            </a:endParaRPr>
          </a:p>
        </p:txBody>
      </p:sp>
      <p:sp>
        <p:nvSpPr>
          <p:cNvPr id="2" name="Isosceles Triangle 1"/>
          <p:cNvSpPr/>
          <p:nvPr/>
        </p:nvSpPr>
        <p:spPr>
          <a:xfrm>
            <a:off x="3798208" y="4204395"/>
            <a:ext cx="316592" cy="748605"/>
          </a:xfrm>
          <a:prstGeom prst="triangle">
            <a:avLst/>
          </a:prstGeom>
          <a:solidFill>
            <a:schemeClr val="accent4">
              <a:lumMod val="20000"/>
              <a:lumOff val="80000"/>
            </a:schemeClr>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85920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73687853"/>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endParaRPr lang="en-US" sz="2500" u="sng"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endParaRPr lang="en-US" sz="2500" u="none" dirty="0" smtClean="0">
                        <a:latin typeface="Times New Roman"/>
                        <a:ea typeface="Calibri"/>
                        <a:cs typeface="Times New Roman"/>
                      </a:endParaRP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2400" dirty="0" smtClean="0">
                          <a:latin typeface="Times New Roman"/>
                          <a:ea typeface="Calibri"/>
                          <a:cs typeface="Times New Roman"/>
                        </a:rPr>
                        <a:t>John,</a:t>
                      </a:r>
                      <a:r>
                        <a:rPr lang="en-US" sz="2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2400" baseline="0" dirty="0" smtClean="0">
                          <a:latin typeface="Times New Roman"/>
                          <a:ea typeface="Calibri"/>
                          <a:cs typeface="Times New Roman"/>
                        </a:rPr>
                        <a:t>help explain something to me. </a:t>
                      </a:r>
                      <a:endParaRPr lang="en-US" sz="2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3798208" y="3742730"/>
            <a:ext cx="2008507" cy="461665"/>
          </a:xfrm>
          <a:prstGeom prst="rect">
            <a:avLst/>
          </a:prstGeom>
          <a:noFill/>
        </p:spPr>
        <p:txBody>
          <a:bodyPr wrap="square" rtlCol="0">
            <a:spAutoFit/>
          </a:bodyPr>
          <a:lstStyle/>
          <a:p>
            <a:pPr algn="ctr"/>
            <a:r>
              <a:rPr lang="en-US" sz="2400" dirty="0" smtClean="0"/>
              <a:t>adjective</a:t>
            </a:r>
            <a:r>
              <a:rPr lang="en-US" dirty="0" smtClean="0"/>
              <a:t> </a:t>
            </a:r>
            <a:endParaRPr lang="en-US" dirty="0"/>
          </a:p>
        </p:txBody>
      </p:sp>
      <p:sp>
        <p:nvSpPr>
          <p:cNvPr id="8" name="Rounded Rectangular Callout 7"/>
          <p:cNvSpPr/>
          <p:nvPr/>
        </p:nvSpPr>
        <p:spPr>
          <a:xfrm>
            <a:off x="2693308" y="4953000"/>
            <a:ext cx="2209800" cy="1447800"/>
          </a:xfrm>
          <a:prstGeom prst="wedgeRoundRectCallout">
            <a:avLst>
              <a:gd name="adj1" fmla="val 85881"/>
              <a:gd name="adj2" fmla="val -3546"/>
              <a:gd name="adj3" fmla="val 16667"/>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tx1"/>
                </a:solidFill>
                <a:latin typeface="Albertus" pitchFamily="18" charset="0"/>
              </a:rPr>
              <a:t>Copy me, please </a:t>
            </a:r>
            <a:r>
              <a:rPr lang="en-US" sz="3600" dirty="0">
                <a:solidFill>
                  <a:schemeClr val="tx1"/>
                </a:solidFill>
                <a:latin typeface="Albertus" pitchFamily="18" charset="0"/>
              </a:rPr>
              <a:t>!!!!</a:t>
            </a:r>
          </a:p>
        </p:txBody>
      </p:sp>
      <p:sp>
        <p:nvSpPr>
          <p:cNvPr id="2" name="Isosceles Triangle 1"/>
          <p:cNvSpPr/>
          <p:nvPr/>
        </p:nvSpPr>
        <p:spPr>
          <a:xfrm>
            <a:off x="3798208" y="4204395"/>
            <a:ext cx="316592" cy="748605"/>
          </a:xfrm>
          <a:prstGeom prst="triangle">
            <a:avLst/>
          </a:prstGeom>
          <a:solidFill>
            <a:schemeClr val="accent4">
              <a:lumMod val="20000"/>
              <a:lumOff val="80000"/>
            </a:schemeClr>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96664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50945891"/>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baseline="0" dirty="0" smtClean="0">
                          <a:latin typeface="Times New Roman"/>
                          <a:ea typeface="Calibri"/>
                          <a:cs typeface="Times New Roman"/>
                        </a:rPr>
                        <a:t>Of strong judgment</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smart</a:t>
                      </a: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stupid</a:t>
                      </a: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John,</a:t>
                      </a:r>
                      <a:r>
                        <a:rPr lang="en-US" sz="1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1400" baseline="0" dirty="0" smtClean="0">
                          <a:latin typeface="Times New Roman"/>
                          <a:ea typeface="Calibri"/>
                          <a:cs typeface="Times New Roman"/>
                        </a:rPr>
                        <a:t>help explain something to me. </a:t>
                      </a:r>
                      <a:endParaRPr lang="en-US" sz="1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4191000" y="3962400"/>
            <a:ext cx="1066800" cy="369332"/>
          </a:xfrm>
          <a:prstGeom prst="rect">
            <a:avLst/>
          </a:prstGeom>
          <a:noFill/>
        </p:spPr>
        <p:txBody>
          <a:bodyPr wrap="square" rtlCol="0">
            <a:spAutoFit/>
          </a:bodyPr>
          <a:lstStyle/>
          <a:p>
            <a:pPr algn="ctr"/>
            <a:r>
              <a:rPr lang="en-US" dirty="0" smtClean="0"/>
              <a:t>adjective </a:t>
            </a:r>
            <a:endParaRPr lang="en-US" dirty="0"/>
          </a:p>
        </p:txBody>
      </p:sp>
      <p:sp>
        <p:nvSpPr>
          <p:cNvPr id="10" name="Rectangular Callout 9"/>
          <p:cNvSpPr/>
          <p:nvPr/>
        </p:nvSpPr>
        <p:spPr>
          <a:xfrm>
            <a:off x="5012712" y="685800"/>
            <a:ext cx="1447800" cy="1371600"/>
          </a:xfrm>
          <a:prstGeom prst="wedgeRectCallout">
            <a:avLst>
              <a:gd name="adj1" fmla="val -97388"/>
              <a:gd name="adj2" fmla="val -24369"/>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Copy the definition</a:t>
            </a:r>
            <a:endParaRPr lang="en-US" dirty="0"/>
          </a:p>
        </p:txBody>
      </p:sp>
    </p:spTree>
    <p:extLst>
      <p:ext uri="{BB962C8B-B14F-4D97-AF65-F5344CB8AC3E}">
        <p14:creationId xmlns:p14="http://schemas.microsoft.com/office/powerpoint/2010/main" val="17311898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2224790"/>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baseline="0" dirty="0" smtClean="0">
                          <a:latin typeface="Times New Roman"/>
                          <a:ea typeface="Calibri"/>
                          <a:cs typeface="Times New Roman"/>
                        </a:rPr>
                        <a:t>Of strong judgment</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smart</a:t>
                      </a: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stupid</a:t>
                      </a: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John,</a:t>
                      </a:r>
                      <a:r>
                        <a:rPr lang="en-US" sz="1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1400" baseline="0" dirty="0" smtClean="0">
                          <a:latin typeface="Times New Roman"/>
                          <a:ea typeface="Calibri"/>
                          <a:cs typeface="Times New Roman"/>
                        </a:rPr>
                        <a:t>help explain something to me. </a:t>
                      </a:r>
                      <a:endParaRPr lang="en-US" sz="1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4191000" y="3962400"/>
            <a:ext cx="1066800" cy="369332"/>
          </a:xfrm>
          <a:prstGeom prst="rect">
            <a:avLst/>
          </a:prstGeom>
          <a:noFill/>
        </p:spPr>
        <p:txBody>
          <a:bodyPr wrap="square" rtlCol="0">
            <a:spAutoFit/>
          </a:bodyPr>
          <a:lstStyle/>
          <a:p>
            <a:pPr algn="ctr"/>
            <a:r>
              <a:rPr lang="en-US" dirty="0" smtClean="0"/>
              <a:t>adjective </a:t>
            </a:r>
            <a:endParaRPr lang="en-US" dirty="0"/>
          </a:p>
        </p:txBody>
      </p:sp>
      <p:sp>
        <p:nvSpPr>
          <p:cNvPr id="8" name="Rounded Rectangular Callout 7"/>
          <p:cNvSpPr/>
          <p:nvPr/>
        </p:nvSpPr>
        <p:spPr>
          <a:xfrm>
            <a:off x="4343400" y="665018"/>
            <a:ext cx="1828800" cy="1219200"/>
          </a:xfrm>
          <a:prstGeom prst="wedgeRoundRectCallout">
            <a:avLst>
              <a:gd name="adj1" fmla="val 91437"/>
              <a:gd name="adj2" fmla="val 415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Albertus" pitchFamily="18" charset="0"/>
              </a:rPr>
              <a:t>Come up with </a:t>
            </a:r>
            <a:r>
              <a:rPr lang="en-US" sz="2400" dirty="0" smtClean="0">
                <a:solidFill>
                  <a:schemeClr val="tx1"/>
                </a:solidFill>
                <a:latin typeface="Albertus" pitchFamily="18" charset="0"/>
              </a:rPr>
              <a:t>1 </a:t>
            </a:r>
            <a:r>
              <a:rPr lang="en-US" sz="2400" dirty="0">
                <a:solidFill>
                  <a:schemeClr val="tx1"/>
                </a:solidFill>
                <a:latin typeface="Albertus" pitchFamily="18" charset="0"/>
              </a:rPr>
              <a:t>more! </a:t>
            </a:r>
          </a:p>
        </p:txBody>
      </p:sp>
    </p:spTree>
    <p:extLst>
      <p:ext uri="{BB962C8B-B14F-4D97-AF65-F5344CB8AC3E}">
        <p14:creationId xmlns:p14="http://schemas.microsoft.com/office/powerpoint/2010/main" val="7869521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1976792"/>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baseline="0" dirty="0" smtClean="0">
                          <a:latin typeface="Times New Roman"/>
                          <a:ea typeface="Calibri"/>
                          <a:cs typeface="Times New Roman"/>
                        </a:rPr>
                        <a:t>Of strong judgment</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smart</a:t>
                      </a: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stupid</a:t>
                      </a: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John,</a:t>
                      </a:r>
                      <a:r>
                        <a:rPr lang="en-US" sz="1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1400" baseline="0" dirty="0" smtClean="0">
                          <a:latin typeface="Times New Roman"/>
                          <a:ea typeface="Calibri"/>
                          <a:cs typeface="Times New Roman"/>
                        </a:rPr>
                        <a:t>help explain something to me. </a:t>
                      </a:r>
                      <a:endParaRPr lang="en-US" sz="1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4191000" y="3962400"/>
            <a:ext cx="1066800" cy="369332"/>
          </a:xfrm>
          <a:prstGeom prst="rect">
            <a:avLst/>
          </a:prstGeom>
          <a:noFill/>
        </p:spPr>
        <p:txBody>
          <a:bodyPr wrap="square" rtlCol="0">
            <a:spAutoFit/>
          </a:bodyPr>
          <a:lstStyle/>
          <a:p>
            <a:pPr algn="ctr"/>
            <a:r>
              <a:rPr lang="en-US" dirty="0" smtClean="0"/>
              <a:t>adjective </a:t>
            </a:r>
            <a:endParaRPr lang="en-US" dirty="0"/>
          </a:p>
        </p:txBody>
      </p:sp>
      <p:sp>
        <p:nvSpPr>
          <p:cNvPr id="10" name="Explosion 2 9"/>
          <p:cNvSpPr/>
          <p:nvPr/>
        </p:nvSpPr>
        <p:spPr>
          <a:xfrm>
            <a:off x="762000" y="4953000"/>
            <a:ext cx="3505200" cy="11430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Draw picture</a:t>
            </a:r>
            <a:endParaRPr lang="en-US" dirty="0"/>
          </a:p>
        </p:txBody>
      </p:sp>
    </p:spTree>
    <p:extLst>
      <p:ext uri="{BB962C8B-B14F-4D97-AF65-F5344CB8AC3E}">
        <p14:creationId xmlns:p14="http://schemas.microsoft.com/office/powerpoint/2010/main" val="19555921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Content Placeholder 5"/>
          <p:cNvSpPr>
            <a:spLocks noGrp="1"/>
          </p:cNvSpPr>
          <p:nvPr>
            <p:ph idx="1"/>
          </p:nvPr>
        </p:nvSpPr>
        <p:spPr/>
        <p:txBody>
          <a:bodyPr>
            <a:normAutofit fontScale="77500" lnSpcReduction="20000"/>
          </a:bodyPr>
          <a:lstStyle/>
          <a:p>
            <a:r>
              <a:rPr lang="en-US" dirty="0" smtClean="0"/>
              <a:t>Jack: I have every faith in your </a:t>
            </a:r>
            <a:r>
              <a:rPr lang="en-US" b="1" u="sng" dirty="0" smtClean="0"/>
              <a:t>reconciliatory</a:t>
            </a:r>
            <a:r>
              <a:rPr lang="en-US" dirty="0" smtClean="0"/>
              <a:t> navigational skills, Master Gibbs… We have a need to travel upriver.</a:t>
            </a:r>
          </a:p>
          <a:p>
            <a:r>
              <a:rPr lang="en-US" dirty="0" smtClean="0"/>
              <a:t>Gibbs: By need, do you mean a </a:t>
            </a:r>
            <a:r>
              <a:rPr lang="en-US" b="1" u="sng" dirty="0" smtClean="0"/>
              <a:t>trifling</a:t>
            </a:r>
            <a:r>
              <a:rPr lang="en-US" dirty="0" smtClean="0"/>
              <a:t> need, </a:t>
            </a:r>
            <a:r>
              <a:rPr lang="en-US" b="1" u="sng" dirty="0" smtClean="0"/>
              <a:t>fleeting</a:t>
            </a:r>
            <a:r>
              <a:rPr lang="en-US" dirty="0" smtClean="0"/>
              <a:t>, as in, say, a passing fancy?</a:t>
            </a:r>
          </a:p>
          <a:p>
            <a:r>
              <a:rPr lang="en-US" dirty="0" smtClean="0"/>
              <a:t>Jack: No, a </a:t>
            </a:r>
            <a:r>
              <a:rPr lang="en-US" b="1" u="sng" dirty="0" smtClean="0"/>
              <a:t>resolute</a:t>
            </a:r>
            <a:r>
              <a:rPr lang="en-US" dirty="0" smtClean="0"/>
              <a:t> and </a:t>
            </a:r>
            <a:r>
              <a:rPr lang="en-US" b="1" u="sng" dirty="0" smtClean="0"/>
              <a:t>unyielding</a:t>
            </a:r>
            <a:r>
              <a:rPr lang="en-US" dirty="0" smtClean="0"/>
              <a:t> need.</a:t>
            </a:r>
          </a:p>
          <a:p>
            <a:r>
              <a:rPr lang="en-US" dirty="0" smtClean="0"/>
              <a:t>Will: … We need to…. Make sail for Port Royale with all </a:t>
            </a:r>
            <a:r>
              <a:rPr lang="en-US" b="1" u="sng" dirty="0" smtClean="0"/>
              <a:t>haste</a:t>
            </a:r>
            <a:r>
              <a:rPr lang="en-US" dirty="0" smtClean="0"/>
              <a:t>.</a:t>
            </a:r>
          </a:p>
          <a:p>
            <a:r>
              <a:rPr lang="en-US" dirty="0" smtClean="0"/>
              <a:t>Jack: William, I shall trade you the compass if you will help me to find this. (Shows a drawing of a key)</a:t>
            </a:r>
          </a:p>
          <a:p>
            <a:r>
              <a:rPr lang="en-US" dirty="0" smtClean="0"/>
              <a:t>Will: You want me to find this?</a:t>
            </a:r>
          </a:p>
          <a:p>
            <a:r>
              <a:rPr lang="en-US" dirty="0" smtClean="0"/>
              <a:t>Jack: No, you want to find this. Because the finding of this finds you </a:t>
            </a:r>
            <a:r>
              <a:rPr lang="en-US" b="1" u="sng" dirty="0" err="1" smtClean="0"/>
              <a:t>incapacitorially</a:t>
            </a:r>
            <a:r>
              <a:rPr lang="en-US" dirty="0" smtClean="0"/>
              <a:t> finding and or locating, in your discovering, the detecting a way to save your dolly bell…</a:t>
            </a:r>
          </a:p>
          <a:p>
            <a:endParaRPr lang="en-US" dirty="0"/>
          </a:p>
        </p:txBody>
      </p:sp>
    </p:spTree>
    <p:extLst>
      <p:ext uri="{BB962C8B-B14F-4D97-AF65-F5344CB8AC3E}">
        <p14:creationId xmlns:p14="http://schemas.microsoft.com/office/powerpoint/2010/main" val="1217018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a:t>
            </a:r>
            <a:r>
              <a:rPr lang="en-US" sz="2400" b="1" dirty="0" smtClean="0">
                <a:solidFill>
                  <a:schemeClr val="tx2"/>
                </a:solidFill>
              </a:rPr>
              <a:t>mean</a:t>
            </a:r>
            <a:r>
              <a:rPr lang="en-US" sz="2400" b="1" dirty="0" smtClean="0"/>
              <a:t>?</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 </a:t>
            </a:r>
          </a:p>
          <a:p>
            <a:pPr marL="0" indent="0">
              <a:buNone/>
            </a:pPr>
            <a:endParaRPr lang="en-US" dirty="0"/>
          </a:p>
          <a:p>
            <a:pPr marL="0" indent="0">
              <a:buNone/>
            </a:pPr>
            <a:endParaRPr lang="en-US" dirty="0" smtClean="0"/>
          </a:p>
          <a:p>
            <a:pPr marL="0" indent="0">
              <a:buNone/>
            </a:pPr>
            <a:r>
              <a:rPr lang="en-US" dirty="0" smtClean="0"/>
              <a:t>2) </a:t>
            </a:r>
            <a:endParaRPr lang="en-US" dirty="0"/>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solidFill>
                  <a:prstClr val="black"/>
                </a:solidFill>
                <a:latin typeface="Arial" pitchFamily="34" charset="0"/>
                <a:cs typeface="Arial" pitchFamily="34" charset="0"/>
              </a:rPr>
              <a:t/>
            </a:r>
            <a:br>
              <a:rPr lang="en-US">
                <a:solidFill>
                  <a:prstClr val="black"/>
                </a:solidFill>
                <a:latin typeface="Arial" pitchFamily="34" charset="0"/>
                <a:cs typeface="Arial" pitchFamily="34" charset="0"/>
              </a:rPr>
            </a:br>
            <a:endParaRPr lang="en-US">
              <a:solidFill>
                <a:prstClr val="black"/>
              </a:solidFill>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714887104"/>
              </p:ext>
            </p:extLst>
          </p:nvPr>
        </p:nvGraphicFramePr>
        <p:xfrm>
          <a:off x="457200" y="3733800"/>
          <a:ext cx="3886200" cy="2529840"/>
        </p:xfrm>
        <a:graphic>
          <a:graphicData uri="http://schemas.openxmlformats.org/drawingml/2006/table">
            <a:tbl>
              <a:tblPr/>
              <a:tblGrid>
                <a:gridCol w="3886200"/>
              </a:tblGrid>
              <a:tr h="2275768">
                <a:tc>
                  <a:txBody>
                    <a:bodyPr/>
                    <a:lstStyle/>
                    <a:p>
                      <a:r>
                        <a:rPr lang="en-US" sz="2800" dirty="0" smtClean="0">
                          <a:effectLst/>
                        </a:rPr>
                        <a:t>Beth was so surprised that Josh could have </a:t>
                      </a:r>
                      <a:r>
                        <a:rPr lang="en-US" sz="2800" b="1" dirty="0" smtClean="0">
                          <a:solidFill>
                            <a:srgbClr val="0070C0"/>
                          </a:solidFill>
                          <a:effectLst/>
                        </a:rPr>
                        <a:t>knocked her over with a feather!</a:t>
                      </a:r>
                      <a:r>
                        <a:rPr lang="en-US" sz="2400" dirty="0" smtClean="0"/>
                        <a:t/>
                      </a:r>
                      <a:br>
                        <a:rPr lang="en-US" sz="2400" dirty="0" smtClean="0"/>
                      </a:br>
                      <a:r>
                        <a:rPr lang="en-US" sz="2400" dirty="0" smtClean="0"/>
                        <a:t/>
                      </a:r>
                      <a:br>
                        <a:rPr lang="en-US" sz="2400" dirty="0" smtClean="0"/>
                      </a:br>
                      <a:endParaRPr lang="en-US" sz="2400" b="1" dirty="0">
                        <a:solidFill>
                          <a:srgbClr val="0070C0"/>
                        </a:solidFill>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solidFill>
                  <a:prstClr val="black"/>
                </a:solidFill>
                <a:latin typeface="Arial" pitchFamily="34" charset="0"/>
                <a:cs typeface="Arial" pitchFamily="34" charset="0"/>
              </a:rPr>
              <a:t/>
            </a:r>
            <a:br>
              <a:rPr lang="en-US">
                <a:solidFill>
                  <a:prstClr val="black"/>
                </a:solidFill>
                <a:latin typeface="Arial" pitchFamily="34" charset="0"/>
                <a:cs typeface="Arial" pitchFamily="34" charset="0"/>
              </a:rPr>
            </a:br>
            <a:endParaRPr lang="en-US">
              <a:solidFill>
                <a:prstClr val="black"/>
              </a:solidFill>
              <a:latin typeface="Arial" pitchFamily="34" charset="0"/>
              <a:cs typeface="Arial" pitchFamily="34" charset="0"/>
            </a:endParaRPr>
          </a:p>
        </p:txBody>
      </p:sp>
      <p:sp>
        <p:nvSpPr>
          <p:cNvPr id="2" name="Rectangle 1"/>
          <p:cNvSpPr/>
          <p:nvPr/>
        </p:nvSpPr>
        <p:spPr>
          <a:xfrm>
            <a:off x="3962400" y="228600"/>
            <a:ext cx="4572000" cy="1200329"/>
          </a:xfrm>
          <a:prstGeom prst="rect">
            <a:avLst/>
          </a:prstGeom>
        </p:spPr>
        <p:txBody>
          <a:bodyPr>
            <a:spAutoFit/>
          </a:bodyPr>
          <a:lstStyle/>
          <a:p>
            <a:r>
              <a:rPr lang="en-US" b="1" dirty="0"/>
              <a:t>SWBAT</a:t>
            </a:r>
            <a:r>
              <a:rPr lang="en-US" dirty="0"/>
              <a:t> </a:t>
            </a:r>
            <a:r>
              <a:rPr lang="en-US" i="1" dirty="0"/>
              <a:t>Create compositions that establish a controlling impression, have a coherent thesis, and end with a clear and well-supported conclusion </a:t>
            </a:r>
            <a:r>
              <a:rPr lang="en-US" dirty="0"/>
              <a:t>on essay outline</a:t>
            </a:r>
            <a:r>
              <a:rPr lang="en-US" i="1" dirty="0" smtClean="0"/>
              <a:t>. WS 1.1</a:t>
            </a:r>
            <a:endParaRPr lang="en-US" dirty="0"/>
          </a:p>
        </p:txBody>
      </p:sp>
      <p:sp>
        <p:nvSpPr>
          <p:cNvPr id="4" name="Title 3"/>
          <p:cNvSpPr>
            <a:spLocks noGrp="1"/>
          </p:cNvSpPr>
          <p:nvPr>
            <p:ph type="title"/>
          </p:nvPr>
        </p:nvSpPr>
        <p:spPr/>
        <p:txBody>
          <a:bodyPr/>
          <a:lstStyle/>
          <a:p>
            <a:endParaRPr lang="en-US"/>
          </a:p>
        </p:txBody>
      </p:sp>
      <p:sp>
        <p:nvSpPr>
          <p:cNvPr id="13" name="Rectangle 3"/>
          <p:cNvSpPr txBox="1">
            <a:spLocks noChangeArrowheads="1"/>
          </p:cNvSpPr>
          <p:nvPr/>
        </p:nvSpPr>
        <p:spPr>
          <a:xfrm>
            <a:off x="0" y="228600"/>
            <a:ext cx="3810000" cy="1600200"/>
          </a:xfrm>
          <a:prstGeom prst="rect">
            <a:avLst/>
          </a:prstGeom>
          <a:solidFill>
            <a:schemeClr val="folHlink"/>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smtClean="0">
                <a:solidFill>
                  <a:schemeClr val="bg1"/>
                </a:solidFill>
                <a:latin typeface="Ravie" pitchFamily="82" charset="0"/>
              </a:rPr>
              <a:t>GIIG</a:t>
            </a:r>
            <a:br>
              <a:rPr lang="en-US" sz="2800" smtClean="0">
                <a:solidFill>
                  <a:schemeClr val="bg1"/>
                </a:solidFill>
                <a:latin typeface="Ravie" pitchFamily="82" charset="0"/>
              </a:rPr>
            </a:br>
            <a:r>
              <a:rPr lang="en-US" sz="2800" smtClean="0">
                <a:solidFill>
                  <a:schemeClr val="bg1"/>
                </a:solidFill>
                <a:latin typeface="Ravie" pitchFamily="82" charset="0"/>
              </a:rPr>
              <a:t>Figurative</a:t>
            </a:r>
            <a:br>
              <a:rPr lang="en-US" sz="2800" smtClean="0">
                <a:solidFill>
                  <a:schemeClr val="bg1"/>
                </a:solidFill>
                <a:latin typeface="Ravie" pitchFamily="82" charset="0"/>
              </a:rPr>
            </a:br>
            <a:r>
              <a:rPr lang="en-US" sz="280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1300978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p:txBody>
          <a:bodyPr>
            <a:normAutofit fontScale="92500"/>
          </a:bodyPr>
          <a:lstStyle/>
          <a:p>
            <a:pPr marL="514350" indent="-514350">
              <a:buFont typeface="+mj-lt"/>
              <a:buAutoNum type="arabicPeriod"/>
            </a:pPr>
            <a:r>
              <a:rPr lang="en-US" dirty="0" smtClean="0"/>
              <a:t>Reconciliatory</a:t>
            </a:r>
          </a:p>
          <a:p>
            <a:pPr marL="514350" indent="-514350">
              <a:buFont typeface="+mj-lt"/>
              <a:buAutoNum type="arabicPeriod"/>
            </a:pPr>
            <a:r>
              <a:rPr lang="en-US" dirty="0" smtClean="0"/>
              <a:t>Trifling</a:t>
            </a:r>
          </a:p>
          <a:p>
            <a:pPr marL="514350" indent="-514350">
              <a:buFont typeface="+mj-lt"/>
              <a:buAutoNum type="arabicPeriod"/>
            </a:pPr>
            <a:r>
              <a:rPr lang="en-US" dirty="0" smtClean="0"/>
              <a:t>Fleeting</a:t>
            </a:r>
          </a:p>
          <a:p>
            <a:pPr marL="514350" indent="-514350">
              <a:buFont typeface="+mj-lt"/>
              <a:buAutoNum type="arabicPeriod"/>
            </a:pPr>
            <a:r>
              <a:rPr lang="en-US" dirty="0" smtClean="0"/>
              <a:t>Resolute</a:t>
            </a:r>
          </a:p>
          <a:p>
            <a:pPr marL="514350" indent="-514350">
              <a:buFont typeface="+mj-lt"/>
              <a:buAutoNum type="arabicPeriod"/>
            </a:pPr>
            <a:r>
              <a:rPr lang="en-US" dirty="0" smtClean="0"/>
              <a:t>Unyielding</a:t>
            </a:r>
          </a:p>
          <a:p>
            <a:pPr marL="514350" indent="-514350">
              <a:buFont typeface="+mj-lt"/>
              <a:buAutoNum type="arabicPeriod"/>
            </a:pPr>
            <a:r>
              <a:rPr lang="en-US" dirty="0" smtClean="0"/>
              <a:t>Haste</a:t>
            </a:r>
          </a:p>
          <a:p>
            <a:pPr marL="514350" indent="-514350">
              <a:buFont typeface="+mj-lt"/>
              <a:buAutoNum type="arabicPeriod"/>
            </a:pPr>
            <a:r>
              <a:rPr lang="en-US" dirty="0" err="1" smtClean="0"/>
              <a:t>Incapacitorially</a:t>
            </a:r>
            <a:endParaRPr lang="en-US" dirty="0" smtClean="0"/>
          </a:p>
          <a:p>
            <a:pPr marL="514350" indent="-514350">
              <a:buFont typeface="+mj-lt"/>
              <a:buAutoNum type="arabicPeriod"/>
            </a:pPr>
            <a:r>
              <a:rPr lang="en-US" dirty="0" smtClean="0"/>
              <a:t>astute</a:t>
            </a:r>
            <a:endParaRPr lang="en-US" dirty="0"/>
          </a:p>
        </p:txBody>
      </p:sp>
      <p:sp>
        <p:nvSpPr>
          <p:cNvPr id="6" name="Content Placeholder 5"/>
          <p:cNvSpPr>
            <a:spLocks noGrp="1"/>
          </p:cNvSpPr>
          <p:nvPr>
            <p:ph sz="half" idx="2"/>
          </p:nvPr>
        </p:nvSpPr>
        <p:spPr/>
        <p:txBody>
          <a:bodyPr>
            <a:normAutofit fontScale="92500"/>
          </a:bodyPr>
          <a:lstStyle/>
          <a:p>
            <a:pPr marL="514350" indent="-514350">
              <a:buFont typeface="+mj-lt"/>
              <a:buAutoNum type="arabicPeriod"/>
            </a:pPr>
            <a:r>
              <a:rPr lang="en-US" dirty="0" smtClean="0"/>
              <a:t>Making consistent</a:t>
            </a:r>
          </a:p>
          <a:p>
            <a:pPr marL="514350" indent="-514350">
              <a:buFont typeface="+mj-lt"/>
              <a:buAutoNum type="arabicPeriod"/>
            </a:pPr>
            <a:r>
              <a:rPr lang="en-US" dirty="0" smtClean="0"/>
              <a:t>Unimportant</a:t>
            </a:r>
          </a:p>
          <a:p>
            <a:pPr marL="514350" indent="-514350">
              <a:buFont typeface="+mj-lt"/>
              <a:buAutoNum type="arabicPeriod"/>
            </a:pPr>
            <a:r>
              <a:rPr lang="en-US" dirty="0" smtClean="0"/>
              <a:t>Disappearing quickly</a:t>
            </a:r>
          </a:p>
          <a:p>
            <a:pPr marL="514350" indent="-514350">
              <a:buFont typeface="+mj-lt"/>
              <a:buAutoNum type="arabicPeriod"/>
            </a:pPr>
            <a:r>
              <a:rPr lang="en-US" dirty="0" smtClean="0"/>
              <a:t>Determined</a:t>
            </a:r>
          </a:p>
          <a:p>
            <a:pPr marL="514350" indent="-514350">
              <a:buFont typeface="+mj-lt"/>
              <a:buAutoNum type="arabicPeriod"/>
            </a:pPr>
            <a:r>
              <a:rPr lang="en-US" dirty="0" smtClean="0"/>
              <a:t>Stubborn</a:t>
            </a:r>
          </a:p>
          <a:p>
            <a:pPr marL="514350" indent="-514350">
              <a:buFont typeface="+mj-lt"/>
              <a:buAutoNum type="arabicPeriod"/>
            </a:pPr>
            <a:r>
              <a:rPr lang="en-US" dirty="0" smtClean="0"/>
              <a:t>Speed</a:t>
            </a:r>
          </a:p>
          <a:p>
            <a:pPr marL="514350" indent="-514350">
              <a:buFont typeface="+mj-lt"/>
              <a:buAutoNum type="arabicPeriod"/>
            </a:pPr>
            <a:r>
              <a:rPr lang="en-US" dirty="0" smtClean="0"/>
              <a:t>Made up word, meaning, doing </a:t>
            </a:r>
            <a:r>
              <a:rPr lang="en-US" dirty="0" smtClean="0"/>
              <a:t>so</a:t>
            </a:r>
          </a:p>
          <a:p>
            <a:pPr marL="514350" indent="-514350">
              <a:buFont typeface="+mj-lt"/>
              <a:buAutoNum type="arabicPeriod"/>
            </a:pPr>
            <a:r>
              <a:rPr lang="en-US" dirty="0" smtClean="0"/>
              <a:t>Smart, sound judgment </a:t>
            </a:r>
            <a:endParaRPr lang="en-US" dirty="0"/>
          </a:p>
        </p:txBody>
      </p:sp>
    </p:spTree>
    <p:extLst>
      <p:ext uri="{BB962C8B-B14F-4D97-AF65-F5344CB8AC3E}">
        <p14:creationId xmlns:p14="http://schemas.microsoft.com/office/powerpoint/2010/main" val="315971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ead man's chest.jpg"/>
          <p:cNvPicPr>
            <a:picLocks noGrp="1" noChangeAspect="1"/>
          </p:cNvPicPr>
          <p:nvPr>
            <p:ph idx="1"/>
          </p:nvPr>
        </p:nvPicPr>
        <p:blipFill>
          <a:blip r:embed="rId2" cstate="print"/>
          <a:stretch>
            <a:fillRect/>
          </a:stretch>
        </p:blipFill>
        <p:spPr>
          <a:xfrm>
            <a:off x="457200" y="304800"/>
            <a:ext cx="8153400" cy="6248400"/>
          </a:xfrm>
        </p:spPr>
      </p:pic>
      <p:sp>
        <p:nvSpPr>
          <p:cNvPr id="5" name="Cloud Callout 4"/>
          <p:cNvSpPr/>
          <p:nvPr/>
        </p:nvSpPr>
        <p:spPr>
          <a:xfrm>
            <a:off x="838200" y="1066800"/>
            <a:ext cx="1828800" cy="1524000"/>
          </a:xfrm>
          <a:prstGeom prst="cloudCallout">
            <a:avLst>
              <a:gd name="adj1" fmla="val 64378"/>
              <a:gd name="adj2" fmla="val 5996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Were you right? </a:t>
            </a:r>
            <a:endParaRPr lang="en-US" dirty="0">
              <a:solidFill>
                <a:schemeClr val="tx1"/>
              </a:solidFill>
            </a:endParaRPr>
          </a:p>
        </p:txBody>
      </p:sp>
    </p:spTree>
    <p:extLst>
      <p:ext uri="{BB962C8B-B14F-4D97-AF65-F5344CB8AC3E}">
        <p14:creationId xmlns:p14="http://schemas.microsoft.com/office/powerpoint/2010/main" val="11747416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243" name="Group 3"/>
          <p:cNvGraphicFramePr>
            <a:graphicFrameLocks noGrp="1"/>
          </p:cNvGraphicFramePr>
          <p:nvPr>
            <p:ph idx="1"/>
            <p:extLst>
              <p:ext uri="{D42A27DB-BD31-4B8C-83A1-F6EECF244321}">
                <p14:modId xmlns:p14="http://schemas.microsoft.com/office/powerpoint/2010/main" val="1163356504"/>
              </p:ext>
            </p:extLst>
          </p:nvPr>
        </p:nvGraphicFramePr>
        <p:xfrm>
          <a:off x="609600" y="228600"/>
          <a:ext cx="8229600" cy="6391910"/>
        </p:xfrm>
        <a:graphic>
          <a:graphicData uri="http://schemas.openxmlformats.org/drawingml/2006/table">
            <a:tbl>
              <a:tblPr/>
              <a:tblGrid>
                <a:gridCol w="1219200"/>
                <a:gridCol w="1219200"/>
                <a:gridCol w="2133600"/>
                <a:gridCol w="2011363"/>
                <a:gridCol w="1646237"/>
              </a:tblGrid>
              <a:tr h="1758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5/17: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Today start draft!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5/18:Finish outline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60000"/>
                        <a:lumOff val="40000"/>
                      </a:schemeClr>
                    </a:solidFill>
                  </a:tcPr>
                </a:tc>
              </a:tr>
              <a:tr h="2038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Ravie" pitchFamily="82" charset="0"/>
                        </a:rPr>
                        <a:t>Work on essay at home!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Ravie" pitchFamily="82" charset="0"/>
                        </a:rPr>
                        <a:t>Work on essay at home!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5/23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Want Teacher to assess?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Today is the final day you can submit ‘ticket’ w/ draft sandwich.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bg1"/>
                        </a:solidFill>
                        <a:effectLst/>
                        <a:latin typeface="Viner Hand ITC" pitchFamily="66"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Viner Hand ITC" pitchFamily="66" charset="0"/>
                        </a:rPr>
                        <a:t>Early Bird Final +5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rgbClr val="FF0000"/>
                          </a:solidFill>
                          <a:effectLst/>
                          <a:latin typeface="Viner Hand ITC" pitchFamily="66" charset="0"/>
                        </a:rPr>
                        <a:t>Rough draft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60000"/>
                        <a:lumOff val="40000"/>
                      </a:schemeClr>
                    </a:solidFill>
                  </a:tcPr>
                </a:tc>
              </a:tr>
              <a:tr h="191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Viner Hand ITC" pitchFamily="66" charset="0"/>
                        </a:rPr>
                        <a:t>Early Bird Final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Viner Hand ITC" pitchFamily="66" charset="0"/>
                        </a:rPr>
                        <a:t>Early Bird Final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Viner Hand ITC" pitchFamily="66"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5/30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+1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Arial" pitchFamily="34" charset="0"/>
                        </a:rPr>
                        <a:t>Final draft </a:t>
                      </a:r>
                      <a:r>
                        <a:rPr kumimoji="0" lang="en-US" sz="2000" b="0" i="0" u="none" strike="noStrike" cap="none" normalizeH="0" baseline="0" dirty="0" smtClean="0">
                          <a:ln>
                            <a:noFill/>
                          </a:ln>
                          <a:solidFill>
                            <a:schemeClr val="tx1"/>
                          </a:solidFill>
                          <a:effectLst/>
                          <a:latin typeface="Arial" pitchFamily="34" charset="0"/>
                        </a:rPr>
                        <a:t>Every day you are late, you lose 10 points off rubric score.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60000"/>
                        <a:lumOff val="40000"/>
                      </a:schemeClr>
                    </a:solidFill>
                  </a:tcPr>
                </a:tc>
              </a:tr>
            </a:tbl>
          </a:graphicData>
        </a:graphic>
      </p:graphicFrame>
      <p:sp>
        <p:nvSpPr>
          <p:cNvPr id="138269" name="Rectangle 29"/>
          <p:cNvSpPr>
            <a:spLocks noChangeArrowheads="1"/>
          </p:cNvSpPr>
          <p:nvPr/>
        </p:nvSpPr>
        <p:spPr bwMode="auto">
          <a:xfrm>
            <a:off x="3456709" y="1995055"/>
            <a:ext cx="50292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8270" name="WordArt 30"/>
          <p:cNvSpPr>
            <a:spLocks noChangeArrowheads="1" noChangeShapeType="1" noTextEdit="1"/>
          </p:cNvSpPr>
          <p:nvPr/>
        </p:nvSpPr>
        <p:spPr bwMode="auto">
          <a:xfrm>
            <a:off x="3893127" y="2057400"/>
            <a:ext cx="4572000" cy="3905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a:ln w="9525">
                  <a:solidFill>
                    <a:srgbClr val="000000"/>
                  </a:solidFill>
                  <a:round/>
                  <a:headEnd/>
                  <a:tailEnd/>
                </a:ln>
                <a:solidFill>
                  <a:srgbClr val="FFFFFF"/>
                </a:solidFill>
                <a:latin typeface="Arial Black"/>
              </a:rPr>
              <a:t>Show me your rough draft done,</a:t>
            </a:r>
          </a:p>
          <a:p>
            <a:pPr algn="ctr"/>
            <a:r>
              <a:rPr lang="en-US" kern="10" dirty="0">
                <a:ln w="9525">
                  <a:solidFill>
                    <a:srgbClr val="000000"/>
                  </a:solidFill>
                  <a:round/>
                  <a:headEnd/>
                  <a:tailEnd/>
                </a:ln>
                <a:solidFill>
                  <a:srgbClr val="FFFFFF"/>
                </a:solidFill>
                <a:latin typeface="Arial Black"/>
              </a:rPr>
              <a:t>no matter who assesses it.</a:t>
            </a:r>
          </a:p>
        </p:txBody>
      </p:sp>
    </p:spTree>
    <p:extLst>
      <p:ext uri="{BB962C8B-B14F-4D97-AF65-F5344CB8AC3E}">
        <p14:creationId xmlns:p14="http://schemas.microsoft.com/office/powerpoint/2010/main" val="42069799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457200" y="274638"/>
            <a:ext cx="8229600" cy="563562"/>
          </a:xfrm>
        </p:spPr>
        <p:txBody>
          <a:bodyPr>
            <a:normAutofit fontScale="90000"/>
          </a:bodyPr>
          <a:lstStyle/>
          <a:p>
            <a:r>
              <a:rPr lang="en-US" sz="4000"/>
              <a:t>What’s Due When?</a:t>
            </a:r>
          </a:p>
        </p:txBody>
      </p:sp>
      <p:graphicFrame>
        <p:nvGraphicFramePr>
          <p:cNvPr id="293926" name="Group 38"/>
          <p:cNvGraphicFramePr>
            <a:graphicFrameLocks noGrp="1"/>
          </p:cNvGraphicFramePr>
          <p:nvPr>
            <p:ph idx="1"/>
            <p:extLst>
              <p:ext uri="{D42A27DB-BD31-4B8C-83A1-F6EECF244321}">
                <p14:modId xmlns:p14="http://schemas.microsoft.com/office/powerpoint/2010/main" val="1367178715"/>
              </p:ext>
            </p:extLst>
          </p:nvPr>
        </p:nvGraphicFramePr>
        <p:xfrm>
          <a:off x="457200" y="914400"/>
          <a:ext cx="8229600" cy="5348478"/>
        </p:xfrm>
        <a:graphic>
          <a:graphicData uri="http://schemas.openxmlformats.org/drawingml/2006/table">
            <a:tbl>
              <a:tblPr/>
              <a:tblGrid>
                <a:gridCol w="1219200"/>
                <a:gridCol w="1219200"/>
                <a:gridCol w="1447800"/>
                <a:gridCol w="2438400"/>
                <a:gridCol w="1905000"/>
              </a:tblGrid>
              <a:tr h="2038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Ravie" pitchFamily="8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Ravie" pitchFamily="82" charset="0"/>
                        </a:rPr>
                        <a:t>5/22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Ravie" pitchFamily="82" charset="0"/>
                        </a:rPr>
                        <a:t>Outline?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5/23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a:t>
                      </a:r>
                      <a:endParaRPr kumimoji="0" lang="en-US" sz="16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bg1"/>
                        </a:solidFill>
                        <a:effectLst/>
                        <a:latin typeface="Viner Hand ITC" pitchFamily="66"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99"/>
                    </a:solidFill>
                  </a:tcPr>
                </a:tc>
              </a:tr>
              <a:tr h="191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+1</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6/1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Every day you are late, you lose 10 points off rubric score.</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cap="none" normalizeH="0" baseline="0" dirty="0" smtClean="0">
                          <a:ln>
                            <a:noFill/>
                          </a:ln>
                          <a:solidFill>
                            <a:srgbClr val="FF0000"/>
                          </a:solidFill>
                          <a:effectLst/>
                          <a:latin typeface="Elephant" pitchFamily="18" charset="0"/>
                        </a:rPr>
                        <a:t>Final Draft Due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93918" name="WordArt 30"/>
          <p:cNvSpPr>
            <a:spLocks noChangeArrowheads="1" noChangeShapeType="1" noTextEdit="1"/>
          </p:cNvSpPr>
          <p:nvPr/>
        </p:nvSpPr>
        <p:spPr bwMode="auto">
          <a:xfrm>
            <a:off x="2895600" y="2262620"/>
            <a:ext cx="3924300" cy="3905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a:ln w="9525">
                  <a:solidFill>
                    <a:srgbClr val="000000"/>
                  </a:solidFill>
                  <a:round/>
                  <a:headEnd/>
                  <a:tailEnd/>
                </a:ln>
                <a:solidFill>
                  <a:srgbClr val="FF0000"/>
                </a:solidFill>
                <a:latin typeface="Arial Black"/>
              </a:rPr>
              <a:t>Show me your rough draft done,</a:t>
            </a:r>
          </a:p>
          <a:p>
            <a:pPr algn="ctr"/>
            <a:r>
              <a:rPr lang="en-US" kern="10" dirty="0">
                <a:ln w="9525">
                  <a:solidFill>
                    <a:srgbClr val="000000"/>
                  </a:solidFill>
                  <a:round/>
                  <a:headEnd/>
                  <a:tailEnd/>
                </a:ln>
                <a:solidFill>
                  <a:srgbClr val="FF0000"/>
                </a:solidFill>
                <a:latin typeface="Arial Black"/>
              </a:rPr>
              <a:t>no matter who assesses it.</a:t>
            </a:r>
          </a:p>
        </p:txBody>
      </p:sp>
      <p:pic>
        <p:nvPicPr>
          <p:cNvPr id="293920" name="Picture 32"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685800"/>
            <a:ext cx="144780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293922" name="Picture 34"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029200"/>
            <a:ext cx="8382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293923" name="Picture 35"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5029200"/>
            <a:ext cx="8382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293924" name="Picture 36"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5029200"/>
            <a:ext cx="838200" cy="1066800"/>
          </a:xfrm>
          <a:prstGeom prst="rect">
            <a:avLst/>
          </a:prstGeom>
          <a:noFill/>
          <a:extLst>
            <a:ext uri="{909E8E84-426E-40DD-AFC4-6F175D3DCCD1}">
              <a14:hiddenFill xmlns:a14="http://schemas.microsoft.com/office/drawing/2010/main">
                <a:solidFill>
                  <a:srgbClr val="FFFFFF"/>
                </a:solidFill>
              </a14:hiddenFill>
            </a:ext>
          </a:extLst>
        </p:spPr>
      </p:pic>
      <p:sp>
        <p:nvSpPr>
          <p:cNvPr id="293927" name="AutoShape 39"/>
          <p:cNvSpPr>
            <a:spLocks noChangeArrowheads="1"/>
          </p:cNvSpPr>
          <p:nvPr/>
        </p:nvSpPr>
        <p:spPr bwMode="auto">
          <a:xfrm>
            <a:off x="5257800" y="857250"/>
            <a:ext cx="1219200" cy="914400"/>
          </a:xfrm>
          <a:prstGeom prst="wedgeEllipseCallout">
            <a:avLst>
              <a:gd name="adj1" fmla="val 90366"/>
              <a:gd name="adj2" fmla="val -32986"/>
            </a:avLst>
          </a:prstGeom>
          <a:solidFill>
            <a:srgbClr val="99FF99"/>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dirty="0" smtClean="0">
                <a:latin typeface="Algerian" pitchFamily="82" charset="0"/>
              </a:rPr>
              <a:t>+5 </a:t>
            </a:r>
            <a:r>
              <a:rPr lang="en-US" sz="2800" dirty="0">
                <a:latin typeface="Algerian" pitchFamily="82" charset="0"/>
              </a:rPr>
              <a:t>?</a:t>
            </a:r>
          </a:p>
        </p:txBody>
      </p:sp>
      <p:pic>
        <p:nvPicPr>
          <p:cNvPr id="12" name="Picture 36"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0373" y="4267200"/>
            <a:ext cx="838200"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8274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endParaRPr lang="en-US"/>
          </a:p>
        </p:txBody>
      </p:sp>
      <p:sp>
        <p:nvSpPr>
          <p:cNvPr id="299011" name="Rectangle 3"/>
          <p:cNvSpPr>
            <a:spLocks noGrp="1" noChangeArrowheads="1"/>
          </p:cNvSpPr>
          <p:nvPr>
            <p:ph type="body" sz="half" idx="1"/>
          </p:nvPr>
        </p:nvSpPr>
        <p:spPr>
          <a:xfrm>
            <a:off x="4686300" y="2362200"/>
            <a:ext cx="4229100" cy="4267200"/>
          </a:xfrm>
        </p:spPr>
        <p:txBody>
          <a:bodyPr>
            <a:normAutofit fontScale="70000" lnSpcReduction="20000"/>
          </a:bodyPr>
          <a:lstStyle/>
          <a:p>
            <a:pPr marL="609600" indent="-609600">
              <a:buFont typeface="+mj-lt"/>
              <a:buAutoNum type="arabicPeriod"/>
            </a:pPr>
            <a:r>
              <a:rPr lang="en-US" dirty="0" smtClean="0"/>
              <a:t>Justin</a:t>
            </a:r>
          </a:p>
          <a:p>
            <a:pPr marL="609600" indent="-609600">
              <a:buFont typeface="+mj-lt"/>
              <a:buAutoNum type="arabicPeriod"/>
            </a:pPr>
            <a:r>
              <a:rPr lang="en-US" dirty="0" smtClean="0"/>
              <a:t>Vanessa</a:t>
            </a:r>
          </a:p>
          <a:p>
            <a:pPr marL="609600" indent="-609600">
              <a:buFont typeface="+mj-lt"/>
              <a:buAutoNum type="arabicPeriod"/>
            </a:pPr>
            <a:r>
              <a:rPr lang="en-US" dirty="0" smtClean="0"/>
              <a:t>Kimberly</a:t>
            </a:r>
          </a:p>
          <a:p>
            <a:pPr marL="609600" indent="-609600">
              <a:buFont typeface="+mj-lt"/>
              <a:buAutoNum type="arabicPeriod"/>
            </a:pPr>
            <a:r>
              <a:rPr lang="en-US" dirty="0" smtClean="0"/>
              <a:t>Brittany</a:t>
            </a:r>
          </a:p>
          <a:p>
            <a:pPr marL="609600" indent="-609600">
              <a:buFont typeface="+mj-lt"/>
              <a:buAutoNum type="arabicPeriod"/>
            </a:pPr>
            <a:r>
              <a:rPr lang="en-US" dirty="0" smtClean="0"/>
              <a:t>Daniel</a:t>
            </a:r>
          </a:p>
          <a:p>
            <a:pPr marL="609600" indent="-609600">
              <a:buFont typeface="+mj-lt"/>
              <a:buAutoNum type="arabicPeriod"/>
            </a:pPr>
            <a:r>
              <a:rPr lang="en-US" dirty="0" smtClean="0"/>
              <a:t>Anthony </a:t>
            </a:r>
          </a:p>
          <a:p>
            <a:pPr marL="609600" indent="-609600">
              <a:buFont typeface="+mj-lt"/>
              <a:buAutoNum type="arabicPeriod"/>
            </a:pPr>
            <a:r>
              <a:rPr lang="en-US" dirty="0" smtClean="0"/>
              <a:t>Ramon</a:t>
            </a:r>
          </a:p>
          <a:p>
            <a:pPr marL="609600" indent="-609600">
              <a:buFont typeface="+mj-lt"/>
              <a:buAutoNum type="arabicPeriod"/>
            </a:pPr>
            <a:r>
              <a:rPr lang="en-US" dirty="0" smtClean="0"/>
              <a:t>Arleen </a:t>
            </a:r>
          </a:p>
          <a:p>
            <a:pPr marL="609600" indent="-609600">
              <a:buFont typeface="+mj-lt"/>
              <a:buAutoNum type="arabicPeriod"/>
            </a:pPr>
            <a:r>
              <a:rPr lang="en-US" dirty="0" smtClean="0"/>
              <a:t>Mayra </a:t>
            </a:r>
          </a:p>
          <a:p>
            <a:pPr marL="609600" indent="-609600">
              <a:buFont typeface="+mj-lt"/>
              <a:buAutoNum type="arabicPeriod"/>
            </a:pPr>
            <a:r>
              <a:rPr lang="en-US" dirty="0" smtClean="0"/>
              <a:t>Georgette </a:t>
            </a:r>
          </a:p>
          <a:p>
            <a:pPr marL="609600" indent="-609600">
              <a:buFont typeface="+mj-lt"/>
              <a:buAutoNum type="arabicPeriod"/>
            </a:pPr>
            <a:r>
              <a:rPr lang="en-US" dirty="0" smtClean="0"/>
              <a:t>Jenna </a:t>
            </a:r>
          </a:p>
          <a:p>
            <a:pPr marL="609600" indent="-609600">
              <a:buFont typeface="+mj-lt"/>
              <a:buAutoNum type="arabicPeriod"/>
            </a:pPr>
            <a:r>
              <a:rPr lang="en-US" dirty="0" smtClean="0"/>
              <a:t>Delaney</a:t>
            </a:r>
          </a:p>
          <a:p>
            <a:pPr marL="609600" indent="-609600">
              <a:buFont typeface="+mj-lt"/>
              <a:buAutoNum type="arabicPeriod"/>
            </a:pPr>
            <a:r>
              <a:rPr lang="en-US" b="1" dirty="0" smtClean="0">
                <a:solidFill>
                  <a:srgbClr val="0070C0"/>
                </a:solidFill>
              </a:rPr>
              <a:t>Victoria</a:t>
            </a:r>
            <a:endParaRPr lang="en-US" b="1" dirty="0">
              <a:solidFill>
                <a:srgbClr val="0070C0"/>
              </a:solidFill>
            </a:endParaRPr>
          </a:p>
        </p:txBody>
      </p:sp>
      <p:sp>
        <p:nvSpPr>
          <p:cNvPr id="299013" name="AutoShape 5"/>
          <p:cNvSpPr>
            <a:spLocks noChangeArrowheads="1"/>
          </p:cNvSpPr>
          <p:nvPr/>
        </p:nvSpPr>
        <p:spPr bwMode="auto">
          <a:xfrm>
            <a:off x="609600" y="228600"/>
            <a:ext cx="8153400" cy="2133600"/>
          </a:xfrm>
          <a:prstGeom prst="irregularSeal1">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14" name="Rectangle 6"/>
          <p:cNvSpPr>
            <a:spLocks noChangeArrowheads="1"/>
          </p:cNvSpPr>
          <p:nvPr/>
        </p:nvSpPr>
        <p:spPr bwMode="auto">
          <a:xfrm>
            <a:off x="457200" y="838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400" dirty="0">
                <a:solidFill>
                  <a:schemeClr val="tx2"/>
                </a:solidFill>
                <a:latin typeface="Broadway" pitchFamily="82" charset="0"/>
              </a:rPr>
              <a:t>Congrats Shout Out!</a:t>
            </a:r>
            <a:br>
              <a:rPr lang="en-US" sz="2400" dirty="0">
                <a:solidFill>
                  <a:schemeClr val="tx2"/>
                </a:solidFill>
                <a:latin typeface="Broadway" pitchFamily="82" charset="0"/>
              </a:rPr>
            </a:br>
            <a:r>
              <a:rPr lang="en-US" sz="2400" dirty="0">
                <a:solidFill>
                  <a:schemeClr val="tx2"/>
                </a:solidFill>
                <a:latin typeface="Broadway" pitchFamily="82" charset="0"/>
              </a:rPr>
              <a:t>Period </a:t>
            </a:r>
            <a:r>
              <a:rPr lang="en-US" sz="2400" dirty="0" smtClean="0">
                <a:solidFill>
                  <a:schemeClr val="tx2"/>
                </a:solidFill>
                <a:latin typeface="Broadway" pitchFamily="82" charset="0"/>
              </a:rPr>
              <a:t>2</a:t>
            </a:r>
            <a:endParaRPr lang="en-US" sz="2400" dirty="0">
              <a:solidFill>
                <a:schemeClr val="tx2"/>
              </a:solidFill>
              <a:latin typeface="Broadway" pitchFamily="82" charset="0"/>
            </a:endParaRPr>
          </a:p>
        </p:txBody>
      </p:sp>
      <p:pic>
        <p:nvPicPr>
          <p:cNvPr id="299015" name="Picture 7"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438400"/>
            <a:ext cx="2419350" cy="4038600"/>
          </a:xfrm>
          <a:prstGeom prst="rect">
            <a:avLst/>
          </a:prstGeom>
          <a:noFill/>
          <a:extLst>
            <a:ext uri="{909E8E84-426E-40DD-AFC4-6F175D3DCCD1}">
              <a14:hiddenFill xmlns:a14="http://schemas.microsoft.com/office/drawing/2010/main">
                <a:solidFill>
                  <a:srgbClr val="FFFFFF"/>
                </a:solidFill>
              </a14:hiddenFill>
            </a:ext>
          </a:extLst>
        </p:spPr>
      </p:pic>
      <p:sp>
        <p:nvSpPr>
          <p:cNvPr id="299016" name="AutoShape 8"/>
          <p:cNvSpPr>
            <a:spLocks noChangeArrowheads="1"/>
          </p:cNvSpPr>
          <p:nvPr/>
        </p:nvSpPr>
        <p:spPr bwMode="auto">
          <a:xfrm>
            <a:off x="2514600" y="2286000"/>
            <a:ext cx="1905000" cy="2133600"/>
          </a:xfrm>
          <a:prstGeom prst="wedgeRoundRectCallout">
            <a:avLst>
              <a:gd name="adj1" fmla="val -63750"/>
              <a:gd name="adj2" fmla="val 62870"/>
              <a:gd name="adj3" fmla="val 16667"/>
            </a:avLst>
          </a:prstGeom>
          <a:solidFill>
            <a:schemeClr val="bg1"/>
          </a:solidFill>
          <a:ln w="57150">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dirty="0" smtClean="0">
                <a:latin typeface="Poor Richard" pitchFamily="18" charset="0"/>
              </a:rPr>
              <a:t>Congrats to you on time rough draft kids? </a:t>
            </a:r>
            <a:r>
              <a:rPr lang="en-US" sz="2000" dirty="0">
                <a:latin typeface="Poor Richard" pitchFamily="18" charset="0"/>
              </a:rPr>
              <a:t>Look at this amazing list of </a:t>
            </a:r>
            <a:r>
              <a:rPr lang="en-US" sz="2000" dirty="0" smtClean="0">
                <a:latin typeface="Poor Richard" pitchFamily="18" charset="0"/>
              </a:rPr>
              <a:t>almost Early </a:t>
            </a:r>
            <a:r>
              <a:rPr lang="en-US" sz="2000" dirty="0">
                <a:latin typeface="Poor Richard" pitchFamily="18" charset="0"/>
              </a:rPr>
              <a:t>Birds!</a:t>
            </a:r>
          </a:p>
        </p:txBody>
      </p:sp>
    </p:spTree>
    <p:extLst>
      <p:ext uri="{BB962C8B-B14F-4D97-AF65-F5344CB8AC3E}">
        <p14:creationId xmlns:p14="http://schemas.microsoft.com/office/powerpoint/2010/main" val="6938158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endParaRPr lang="en-US"/>
          </a:p>
        </p:txBody>
      </p:sp>
      <p:sp>
        <p:nvSpPr>
          <p:cNvPr id="299011" name="Rectangle 3"/>
          <p:cNvSpPr>
            <a:spLocks noGrp="1" noChangeArrowheads="1"/>
          </p:cNvSpPr>
          <p:nvPr>
            <p:ph type="body" sz="half" idx="1"/>
          </p:nvPr>
        </p:nvSpPr>
        <p:spPr>
          <a:xfrm>
            <a:off x="4686300" y="2362200"/>
            <a:ext cx="4229100" cy="4267200"/>
          </a:xfrm>
        </p:spPr>
        <p:txBody>
          <a:bodyPr>
            <a:normAutofit/>
          </a:bodyPr>
          <a:lstStyle/>
          <a:p>
            <a:pPr marL="609600" indent="-609600">
              <a:buFont typeface="+mj-lt"/>
              <a:buAutoNum type="arabicPeriod"/>
            </a:pPr>
            <a:r>
              <a:rPr lang="en-US" dirty="0" smtClean="0"/>
              <a:t>Woody</a:t>
            </a:r>
          </a:p>
          <a:p>
            <a:pPr marL="609600" indent="-609600">
              <a:buFont typeface="+mj-lt"/>
              <a:buAutoNum type="arabicPeriod"/>
            </a:pPr>
            <a:r>
              <a:rPr lang="en-US" dirty="0" smtClean="0"/>
              <a:t>Collin</a:t>
            </a:r>
          </a:p>
          <a:p>
            <a:pPr marL="609600" indent="-609600">
              <a:buFont typeface="+mj-lt"/>
              <a:buAutoNum type="arabicPeriod"/>
            </a:pPr>
            <a:r>
              <a:rPr lang="en-US" dirty="0" smtClean="0"/>
              <a:t>Sean</a:t>
            </a:r>
          </a:p>
          <a:p>
            <a:pPr marL="609600" indent="-609600">
              <a:buFont typeface="+mj-lt"/>
              <a:buAutoNum type="arabicPeriod"/>
            </a:pPr>
            <a:r>
              <a:rPr lang="en-US" dirty="0" smtClean="0"/>
              <a:t>Mariah</a:t>
            </a:r>
          </a:p>
          <a:p>
            <a:pPr marL="609600" indent="-609600">
              <a:buFont typeface="+mj-lt"/>
              <a:buAutoNum type="arabicPeriod"/>
            </a:pPr>
            <a:r>
              <a:rPr lang="en-US" dirty="0" smtClean="0"/>
              <a:t>Kendrick</a:t>
            </a:r>
          </a:p>
          <a:p>
            <a:pPr marL="609600" indent="-609600">
              <a:buFont typeface="+mj-lt"/>
              <a:buAutoNum type="arabicPeriod"/>
            </a:pPr>
            <a:r>
              <a:rPr lang="en-US" dirty="0" smtClean="0"/>
              <a:t>Antje</a:t>
            </a:r>
          </a:p>
          <a:p>
            <a:pPr marL="609600" indent="-609600">
              <a:buFont typeface="+mj-lt"/>
              <a:buAutoNum type="arabicPeriod"/>
            </a:pPr>
            <a:r>
              <a:rPr lang="en-US" dirty="0" err="1" smtClean="0"/>
              <a:t>Manda</a:t>
            </a:r>
            <a:endParaRPr lang="en-US" dirty="0"/>
          </a:p>
        </p:txBody>
      </p:sp>
      <p:sp>
        <p:nvSpPr>
          <p:cNvPr id="299013" name="AutoShape 5"/>
          <p:cNvSpPr>
            <a:spLocks noChangeArrowheads="1"/>
          </p:cNvSpPr>
          <p:nvPr/>
        </p:nvSpPr>
        <p:spPr bwMode="auto">
          <a:xfrm>
            <a:off x="609600" y="228600"/>
            <a:ext cx="8153400" cy="2133600"/>
          </a:xfrm>
          <a:prstGeom prst="irregularSeal1">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14" name="Rectangle 6"/>
          <p:cNvSpPr>
            <a:spLocks noChangeArrowheads="1"/>
          </p:cNvSpPr>
          <p:nvPr/>
        </p:nvSpPr>
        <p:spPr bwMode="auto">
          <a:xfrm>
            <a:off x="457200" y="838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400" dirty="0">
                <a:solidFill>
                  <a:schemeClr val="tx2"/>
                </a:solidFill>
                <a:latin typeface="Broadway" pitchFamily="82" charset="0"/>
              </a:rPr>
              <a:t>Congrats Shout Out!</a:t>
            </a:r>
            <a:br>
              <a:rPr lang="en-US" sz="2400" dirty="0">
                <a:solidFill>
                  <a:schemeClr val="tx2"/>
                </a:solidFill>
                <a:latin typeface="Broadway" pitchFamily="82" charset="0"/>
              </a:rPr>
            </a:br>
            <a:r>
              <a:rPr lang="en-US" sz="2400" dirty="0">
                <a:solidFill>
                  <a:schemeClr val="tx2"/>
                </a:solidFill>
                <a:latin typeface="Broadway" pitchFamily="82" charset="0"/>
              </a:rPr>
              <a:t>Period 3</a:t>
            </a:r>
          </a:p>
        </p:txBody>
      </p:sp>
      <p:pic>
        <p:nvPicPr>
          <p:cNvPr id="299015" name="Picture 7"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438400"/>
            <a:ext cx="2419350" cy="4038600"/>
          </a:xfrm>
          <a:prstGeom prst="rect">
            <a:avLst/>
          </a:prstGeom>
          <a:noFill/>
          <a:extLst>
            <a:ext uri="{909E8E84-426E-40DD-AFC4-6F175D3DCCD1}">
              <a14:hiddenFill xmlns:a14="http://schemas.microsoft.com/office/drawing/2010/main">
                <a:solidFill>
                  <a:srgbClr val="FFFFFF"/>
                </a:solidFill>
              </a14:hiddenFill>
            </a:ext>
          </a:extLst>
        </p:spPr>
      </p:pic>
      <p:sp>
        <p:nvSpPr>
          <p:cNvPr id="299016" name="AutoShape 8"/>
          <p:cNvSpPr>
            <a:spLocks noChangeArrowheads="1"/>
          </p:cNvSpPr>
          <p:nvPr/>
        </p:nvSpPr>
        <p:spPr bwMode="auto">
          <a:xfrm>
            <a:off x="2514600" y="2286000"/>
            <a:ext cx="1905000" cy="2133600"/>
          </a:xfrm>
          <a:prstGeom prst="wedgeRoundRectCallout">
            <a:avLst>
              <a:gd name="adj1" fmla="val -63750"/>
              <a:gd name="adj2" fmla="val 62870"/>
              <a:gd name="adj3" fmla="val 16667"/>
            </a:avLst>
          </a:prstGeom>
          <a:solidFill>
            <a:schemeClr val="bg1"/>
          </a:solidFill>
          <a:ln w="57150">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dirty="0" smtClean="0">
                <a:latin typeface="Poor Richard" pitchFamily="18" charset="0"/>
              </a:rPr>
              <a:t>Congrats to you on time rough draft kids? </a:t>
            </a:r>
            <a:r>
              <a:rPr lang="en-US" sz="2000" dirty="0">
                <a:latin typeface="Poor Richard" pitchFamily="18" charset="0"/>
              </a:rPr>
              <a:t>Look at this amazing list of </a:t>
            </a:r>
            <a:r>
              <a:rPr lang="en-US" sz="2000" b="1" dirty="0" smtClean="0">
                <a:latin typeface="Poor Richard" pitchFamily="18" charset="0"/>
              </a:rPr>
              <a:t>almost</a:t>
            </a:r>
            <a:r>
              <a:rPr lang="en-US" sz="2000" dirty="0" smtClean="0">
                <a:latin typeface="Poor Richard" pitchFamily="18" charset="0"/>
              </a:rPr>
              <a:t> Early </a:t>
            </a:r>
            <a:r>
              <a:rPr lang="en-US" sz="2000" dirty="0">
                <a:latin typeface="Poor Richard" pitchFamily="18" charset="0"/>
              </a:rPr>
              <a:t>Birds!</a:t>
            </a:r>
          </a:p>
        </p:txBody>
      </p:sp>
    </p:spTree>
    <p:extLst>
      <p:ext uri="{BB962C8B-B14F-4D97-AF65-F5344CB8AC3E}">
        <p14:creationId xmlns:p14="http://schemas.microsoft.com/office/powerpoint/2010/main" val="39829016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a:t>
            </a:r>
            <a:r>
              <a:rPr lang="en-US" sz="2400" b="1" dirty="0" smtClean="0">
                <a:solidFill>
                  <a:srgbClr val="0070C0"/>
                </a:solidFill>
              </a:rPr>
              <a:t>mean</a:t>
            </a:r>
            <a:r>
              <a:rPr lang="en-US" sz="2400" b="1" dirty="0" smtClean="0"/>
              <a:t>?</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 </a:t>
            </a:r>
          </a:p>
          <a:p>
            <a:pPr marL="0" indent="0">
              <a:buNone/>
            </a:pPr>
            <a:endParaRPr lang="en-US" dirty="0"/>
          </a:p>
          <a:p>
            <a:pPr marL="0" indent="0">
              <a:buNone/>
            </a:pPr>
            <a:endParaRPr lang="en-US" dirty="0" smtClean="0"/>
          </a:p>
          <a:p>
            <a:pPr marL="0" indent="0">
              <a:buNone/>
            </a:pPr>
            <a:r>
              <a:rPr lang="en-US" dirty="0" smtClean="0"/>
              <a:t>2) </a:t>
            </a:r>
            <a:endParaRPr lang="en-US" dirty="0"/>
          </a:p>
        </p:txBody>
      </p:sp>
      <p:sp>
        <p:nvSpPr>
          <p:cNvPr id="9" name="WordArt 8"/>
          <p:cNvSpPr>
            <a:spLocks noChangeArrowheads="1" noChangeShapeType="1" noTextEdit="1"/>
          </p:cNvSpPr>
          <p:nvPr/>
        </p:nvSpPr>
        <p:spPr bwMode="auto">
          <a:xfrm>
            <a:off x="3962400" y="228600"/>
            <a:ext cx="4953000" cy="1524000"/>
          </a:xfrm>
          <a:prstGeom prst="rect">
            <a:avLst/>
          </a:prstGeom>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0000"/>
                </a:solidFill>
                <a:latin typeface="Arial Black"/>
              </a:rPr>
              <a:t>Wednesday</a:t>
            </a:r>
            <a:r>
              <a:rPr lang="en-US" kern="10" dirty="0">
                <a:ln w="9525">
                  <a:solidFill>
                    <a:srgbClr val="000000"/>
                  </a:solidFill>
                  <a:round/>
                  <a:headEnd/>
                  <a:tailEnd/>
                </a:ln>
                <a:solidFill>
                  <a:srgbClr val="FF0000"/>
                </a:solidFill>
                <a:latin typeface="Arial Black"/>
              </a:rPr>
              <a:t>: </a:t>
            </a:r>
            <a:r>
              <a:rPr lang="en-US" kern="10" dirty="0" smtClean="0">
                <a:ln w="9525">
                  <a:solidFill>
                    <a:srgbClr val="000000"/>
                  </a:solidFill>
                  <a:round/>
                  <a:headEnd/>
                  <a:tailEnd/>
                </a:ln>
                <a:solidFill>
                  <a:srgbClr val="FF0000"/>
                </a:solidFill>
                <a:latin typeface="Arial Black"/>
              </a:rPr>
              <a:t>5/23/2012</a:t>
            </a:r>
            <a:endParaRPr lang="en-US" kern="10" dirty="0">
              <a:ln w="9525">
                <a:solidFill>
                  <a:srgbClr val="000000"/>
                </a:solidFill>
                <a:round/>
                <a:headEnd/>
                <a:tailEnd/>
              </a:ln>
              <a:solidFill>
                <a:srgbClr val="FF0000"/>
              </a:solidFill>
              <a:latin typeface="Arial Black"/>
            </a:endParaRPr>
          </a:p>
          <a:p>
            <a:r>
              <a:rPr lang="en-US" kern="10" dirty="0">
                <a:ln w="9525">
                  <a:solidFill>
                    <a:srgbClr val="000000"/>
                  </a:solidFill>
                  <a:round/>
                  <a:headEnd/>
                  <a:tailEnd/>
                </a:ln>
                <a:solidFill>
                  <a:srgbClr val="FF0000"/>
                </a:solidFill>
                <a:latin typeface="Arial Black"/>
              </a:rPr>
              <a:t>GIIG </a:t>
            </a:r>
            <a:r>
              <a:rPr lang="en-US" kern="10" dirty="0" smtClean="0">
                <a:ln w="9525">
                  <a:solidFill>
                    <a:srgbClr val="000000"/>
                  </a:solidFill>
                  <a:round/>
                  <a:headEnd/>
                  <a:tailEnd/>
                </a:ln>
                <a:solidFill>
                  <a:srgbClr val="FF0000"/>
                </a:solidFill>
                <a:latin typeface="Arial Black"/>
              </a:rPr>
              <a:t>– contextual </a:t>
            </a:r>
          </a:p>
          <a:p>
            <a:r>
              <a:rPr lang="en-US" kern="10" dirty="0" smtClean="0">
                <a:ln w="9525">
                  <a:solidFill>
                    <a:srgbClr val="000000"/>
                  </a:solidFill>
                  <a:round/>
                  <a:headEnd/>
                  <a:tailEnd/>
                </a:ln>
                <a:solidFill>
                  <a:srgbClr val="FF0000"/>
                </a:solidFill>
                <a:latin typeface="Arial Black"/>
              </a:rPr>
              <a:t>sentences</a:t>
            </a:r>
          </a:p>
          <a:p>
            <a:r>
              <a:rPr lang="en-US" kern="10" dirty="0" smtClean="0">
                <a:ln w="9525">
                  <a:solidFill>
                    <a:srgbClr val="000000"/>
                  </a:solidFill>
                  <a:round/>
                  <a:headEnd/>
                  <a:tailEnd/>
                </a:ln>
                <a:solidFill>
                  <a:srgbClr val="FF0000"/>
                </a:solidFill>
                <a:latin typeface="Arial Black"/>
              </a:rPr>
              <a:t>CW: essay and writing project</a:t>
            </a:r>
            <a:endParaRPr lang="en-US" kern="10" dirty="0">
              <a:ln w="9525">
                <a:solidFill>
                  <a:srgbClr val="000000"/>
                </a:solidFill>
                <a:round/>
                <a:headEnd/>
                <a:tailEnd/>
              </a:ln>
              <a:solidFill>
                <a:srgbClr val="FF0000"/>
              </a:solidFill>
              <a:latin typeface="Arial Black"/>
            </a:endParaRPr>
          </a:p>
          <a:p>
            <a:r>
              <a:rPr lang="en-US" kern="10" dirty="0" smtClean="0">
                <a:ln w="9525">
                  <a:solidFill>
                    <a:srgbClr val="000000"/>
                  </a:solidFill>
                  <a:round/>
                  <a:headEnd/>
                  <a:tailEnd/>
                </a:ln>
                <a:solidFill>
                  <a:srgbClr val="FF0000"/>
                </a:solidFill>
                <a:latin typeface="Arial Black"/>
              </a:rPr>
              <a:t>HW: Writing Project</a:t>
            </a:r>
          </a:p>
          <a:p>
            <a:r>
              <a:rPr lang="en-US" kern="10" dirty="0" smtClean="0">
                <a:ln w="9525">
                  <a:solidFill>
                    <a:srgbClr val="000000"/>
                  </a:solidFill>
                  <a:round/>
                  <a:headEnd/>
                  <a:tailEnd/>
                </a:ln>
                <a:solidFill>
                  <a:srgbClr val="FF0000"/>
                </a:solidFill>
                <a:latin typeface="Arial Black"/>
              </a:rPr>
              <a:t>LOF: Read to page 184</a:t>
            </a:r>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926070833"/>
              </p:ext>
            </p:extLst>
          </p:nvPr>
        </p:nvGraphicFramePr>
        <p:xfrm>
          <a:off x="457200" y="3733800"/>
          <a:ext cx="3886200" cy="3017520"/>
        </p:xfrm>
        <a:graphic>
          <a:graphicData uri="http://schemas.openxmlformats.org/drawingml/2006/table">
            <a:tbl>
              <a:tblPr/>
              <a:tblGrid>
                <a:gridCol w="3886200"/>
              </a:tblGrid>
              <a:tr h="2275768">
                <a:tc>
                  <a:txBody>
                    <a:bodyPr/>
                    <a:lstStyle/>
                    <a:p>
                      <a:r>
                        <a:rPr lang="en-US" sz="2400" dirty="0" smtClean="0"/>
                        <a:t>After a long, cold winter, Beth was really </a:t>
                      </a:r>
                      <a:r>
                        <a:rPr lang="en-US" sz="2400" b="1" i="1" u="sng" dirty="0" smtClean="0">
                          <a:solidFill>
                            <a:srgbClr val="0070C0"/>
                          </a:solidFill>
                        </a:rPr>
                        <a:t>down in the dumps, </a:t>
                      </a:r>
                      <a:r>
                        <a:rPr lang="en-US" sz="2400" dirty="0" smtClean="0"/>
                        <a:t>so Josh decided to turn her mood around with a surprise trip to the beach. (20) </a:t>
                      </a:r>
                      <a:br>
                        <a:rPr lang="en-US" sz="2400" dirty="0" smtClean="0"/>
                      </a:br>
                      <a:r>
                        <a:rPr lang="en-US" sz="2400" dirty="0" smtClean="0"/>
                        <a:t/>
                      </a:r>
                      <a:br>
                        <a:rPr lang="en-US" sz="2400" dirty="0" smtClean="0"/>
                      </a:br>
                      <a:endParaRPr lang="en-US" sz="2400" b="1" dirty="0">
                        <a:solidFill>
                          <a:srgbClr val="0070C0"/>
                        </a:solidFill>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3"/>
          <p:cNvSpPr>
            <a:spLocks noGrp="1" noChangeArrowheads="1"/>
          </p:cNvSpPr>
          <p:nvPr>
            <p:ph type="title"/>
          </p:nvPr>
        </p:nvSpPr>
        <p:spPr>
          <a:xfrm>
            <a:off x="76200" y="228600"/>
            <a:ext cx="3352800" cy="1524000"/>
          </a:xfrm>
          <a:solidFill>
            <a:schemeClr val="folHlink"/>
          </a:solidFill>
        </p:spPr>
        <p:txBody>
          <a:bodyPr>
            <a:normAutofit/>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3922429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mean?</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 idiom </a:t>
            </a:r>
          </a:p>
          <a:p>
            <a:pPr marL="0" indent="0">
              <a:buNone/>
            </a:pPr>
            <a:endParaRPr lang="en-US" dirty="0"/>
          </a:p>
          <a:p>
            <a:pPr marL="0" indent="0">
              <a:buNone/>
            </a:pPr>
            <a:endParaRPr lang="en-US" dirty="0" smtClean="0"/>
          </a:p>
          <a:p>
            <a:pPr marL="0" indent="0">
              <a:buNone/>
            </a:pPr>
            <a:r>
              <a:rPr lang="en-US" dirty="0" smtClean="0"/>
              <a:t>2</a:t>
            </a:r>
            <a:r>
              <a:rPr lang="en-US" smtClean="0"/>
              <a:t>) depressed</a:t>
            </a:r>
            <a:endParaRPr lang="en-US" dirty="0"/>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546286020"/>
              </p:ext>
            </p:extLst>
          </p:nvPr>
        </p:nvGraphicFramePr>
        <p:xfrm>
          <a:off x="457200" y="3733800"/>
          <a:ext cx="3886200" cy="2651760"/>
        </p:xfrm>
        <a:graphic>
          <a:graphicData uri="http://schemas.openxmlformats.org/drawingml/2006/table">
            <a:tbl>
              <a:tblPr/>
              <a:tblGrid>
                <a:gridCol w="3886200"/>
              </a:tblGrid>
              <a:tr h="2275768">
                <a:tc>
                  <a:txBody>
                    <a:bodyPr/>
                    <a:lstStyle/>
                    <a:p>
                      <a:r>
                        <a:rPr lang="en-US" sz="2400" dirty="0" smtClean="0"/>
                        <a:t>After a long, cold winter, Beth was really </a:t>
                      </a:r>
                      <a:r>
                        <a:rPr lang="en-US" sz="2400" b="1" i="1" u="sng" dirty="0" smtClean="0">
                          <a:solidFill>
                            <a:srgbClr val="0070C0"/>
                          </a:solidFill>
                        </a:rPr>
                        <a:t>down in the dumps, </a:t>
                      </a:r>
                      <a:r>
                        <a:rPr lang="en-US" sz="2400" dirty="0" smtClean="0"/>
                        <a:t>so Josh decided to turn her mood around with a surprise trip to the beach.</a:t>
                      </a:r>
                      <a:br>
                        <a:rPr lang="en-US" sz="2400" dirty="0" smtClean="0"/>
                      </a:br>
                      <a:r>
                        <a:rPr lang="en-US" sz="2400" dirty="0" smtClean="0"/>
                        <a:t/>
                      </a:r>
                      <a:br>
                        <a:rPr lang="en-US" sz="2400" dirty="0" smtClean="0"/>
                      </a:br>
                      <a:endParaRPr lang="en-US" sz="2400" b="1" dirty="0">
                        <a:solidFill>
                          <a:srgbClr val="0070C0"/>
                        </a:solidFill>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ectangle 1"/>
          <p:cNvSpPr/>
          <p:nvPr/>
        </p:nvSpPr>
        <p:spPr>
          <a:xfrm>
            <a:off x="3810000" y="152400"/>
            <a:ext cx="4572000" cy="1477328"/>
          </a:xfrm>
          <a:prstGeom prst="rect">
            <a:avLst/>
          </a:prstGeom>
        </p:spPr>
        <p:txBody>
          <a:bodyPr>
            <a:spAutoFit/>
          </a:bodyPr>
          <a:lstStyle/>
          <a:p>
            <a:r>
              <a:rPr lang="en-US" b="1" dirty="0"/>
              <a:t>SWBAT </a:t>
            </a:r>
            <a:r>
              <a:rPr lang="en-US" i="1" dirty="0"/>
              <a:t>Establish coherence within and among paragraphs through effective transitions, parallel structures, and similar writing techniques </a:t>
            </a:r>
            <a:r>
              <a:rPr lang="en-US" dirty="0"/>
              <a:t>by filling in the transitions and commentaries of the essay </a:t>
            </a:r>
            <a:r>
              <a:rPr lang="en-US" dirty="0" smtClean="0"/>
              <a:t>outline. WS 1.2</a:t>
            </a:r>
            <a:endParaRPr lang="en-US" dirty="0"/>
          </a:p>
        </p:txBody>
      </p:sp>
      <p:sp>
        <p:nvSpPr>
          <p:cNvPr id="13" name="Rectangle 3"/>
          <p:cNvSpPr>
            <a:spLocks noGrp="1" noChangeArrowheads="1"/>
          </p:cNvSpPr>
          <p:nvPr>
            <p:ph type="title"/>
          </p:nvPr>
        </p:nvSpPr>
        <p:spPr>
          <a:xfrm>
            <a:off x="0" y="152400"/>
            <a:ext cx="3581400" cy="1600200"/>
          </a:xfrm>
          <a:solidFill>
            <a:schemeClr val="folHlink"/>
          </a:solidFill>
        </p:spPr>
        <p:txBody>
          <a:bodyPr>
            <a:normAutofit/>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1656663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300" dirty="0"/>
              <a:t>Create 5 Costa Questions concerning the story to have ready for discussion. At least two of the questions must reflect both the first and second stories you are reading.</a:t>
            </a:r>
          </a:p>
          <a:p>
            <a:pPr marL="990600" lvl="1" indent="-533400">
              <a:lnSpc>
                <a:spcPct val="80000"/>
              </a:lnSpc>
              <a:buFontTx/>
              <a:buAutoNum type="arabicPeriod" startAt="3"/>
            </a:pPr>
            <a:r>
              <a:rPr lang="en-US" sz="1300" dirty="0"/>
              <a:t>Do </a:t>
            </a:r>
            <a:r>
              <a:rPr lang="en-US" sz="1300" dirty="0" smtClean="0"/>
              <a:t>in-depth question </a:t>
            </a:r>
            <a:r>
              <a:rPr lang="en-US" sz="13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882264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2"/>
          <p:cNvSpPr>
            <a:spLocks noChangeArrowheads="1"/>
          </p:cNvSpPr>
          <p:nvPr/>
        </p:nvSpPr>
        <p:spPr bwMode="auto">
          <a:xfrm>
            <a:off x="1409700" y="0"/>
            <a:ext cx="838200" cy="762000"/>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dirty="0"/>
              <a:t>Create 3 Costa Questions concerning the story to have ready for discussion. </a:t>
            </a:r>
            <a:r>
              <a:rPr lang="en-US" sz="1400" b="1" dirty="0"/>
              <a:t>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AutoShape 5"/>
          <p:cNvSpPr>
            <a:spLocks noChangeArrowheads="1"/>
          </p:cNvSpPr>
          <p:nvPr/>
        </p:nvSpPr>
        <p:spPr bwMode="auto">
          <a:xfrm>
            <a:off x="2362200" y="2819400"/>
            <a:ext cx="5715000" cy="3124200"/>
          </a:xfrm>
          <a:prstGeom prst="wedgeRoundRectCallout">
            <a:avLst>
              <a:gd name="adj1" fmla="val -45944"/>
              <a:gd name="adj2" fmla="val -110620"/>
              <a:gd name="adj3" fmla="val 16667"/>
            </a:avLst>
          </a:prstGeom>
          <a:solidFill>
            <a:srgbClr val="FFCCFF">
              <a:alpha val="69000"/>
            </a:srgbClr>
          </a:solidFill>
          <a:ln w="762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3200" dirty="0">
              <a:latin typeface="Ravie" pitchFamily="82" charset="0"/>
            </a:endParaRPr>
          </a:p>
          <a:p>
            <a:pPr algn="ctr"/>
            <a:r>
              <a:rPr lang="en-US" sz="3200" dirty="0">
                <a:latin typeface="Ravie" pitchFamily="82" charset="0"/>
              </a:rPr>
              <a:t>Due </a:t>
            </a:r>
            <a:r>
              <a:rPr lang="en-US" sz="3200" dirty="0" smtClean="0">
                <a:latin typeface="Ravie" pitchFamily="82" charset="0"/>
              </a:rPr>
              <a:t>next Tuesday.</a:t>
            </a:r>
            <a:endParaRPr lang="en-US" sz="3200" dirty="0">
              <a:latin typeface="Ravie" pitchFamily="82" charset="0"/>
            </a:endParaRPr>
          </a:p>
          <a:p>
            <a:pPr algn="ctr"/>
            <a:r>
              <a:rPr lang="en-US" sz="3200" dirty="0">
                <a:latin typeface="Ravie" pitchFamily="82" charset="0"/>
              </a:rPr>
              <a:t>This seminar will hit the end of your second book. </a:t>
            </a:r>
          </a:p>
        </p:txBody>
      </p:sp>
    </p:spTree>
    <p:extLst>
      <p:ext uri="{BB962C8B-B14F-4D97-AF65-F5344CB8AC3E}">
        <p14:creationId xmlns:p14="http://schemas.microsoft.com/office/powerpoint/2010/main" val="273693741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b="1" dirty="0">
                <a:solidFill>
                  <a:srgbClr val="0070C0"/>
                </a:solidFill>
              </a:rPr>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dirty="0"/>
              <a:t>Create 3 Costa Questions concerning the story to have ready for discussion. </a:t>
            </a:r>
            <a:r>
              <a:rPr lang="en-US" sz="1400" b="1" dirty="0"/>
              <a:t>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593868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xfrm>
            <a:off x="457200" y="274638"/>
            <a:ext cx="8229600" cy="258762"/>
          </a:xfrm>
        </p:spPr>
        <p:txBody>
          <a:bodyPr>
            <a:normAutofit fontScale="90000"/>
          </a:bodyPr>
          <a:lstStyle/>
          <a:p>
            <a:r>
              <a:rPr lang="en-US" sz="2000"/>
              <a:t>Title of Story: ________________________________</a:t>
            </a:r>
            <a:endParaRPr lang="en-US" sz="4000"/>
          </a:p>
        </p:txBody>
      </p:sp>
      <p:sp>
        <p:nvSpPr>
          <p:cNvPr id="214019" name="Rectangle 3"/>
          <p:cNvSpPr>
            <a:spLocks noGrp="1" noChangeArrowheads="1"/>
          </p:cNvSpPr>
          <p:nvPr>
            <p:ph type="body" idx="1"/>
          </p:nvPr>
        </p:nvSpPr>
        <p:spPr>
          <a:xfrm>
            <a:off x="228600" y="609600"/>
            <a:ext cx="8686800" cy="6019800"/>
          </a:xfrm>
        </p:spPr>
        <p:txBody>
          <a:bodyPr/>
          <a:lstStyle/>
          <a:p>
            <a:pPr marL="609600" indent="-609600">
              <a:lnSpc>
                <a:spcPct val="90000"/>
              </a:lnSpc>
              <a:buFontTx/>
              <a:buAutoNum type="arabicPeriod"/>
            </a:pPr>
            <a:r>
              <a:rPr lang="en-US" sz="1400"/>
              <a:t>What is one of your favorite scenes in the book? Page numbers: _________ __________________________________________________________________________________________________________________________________________________________</a:t>
            </a:r>
          </a:p>
          <a:p>
            <a:pPr marL="609600" indent="-609600">
              <a:lnSpc>
                <a:spcPct val="90000"/>
              </a:lnSpc>
              <a:buFontTx/>
              <a:buAutoNum type="arabicPeriod"/>
            </a:pPr>
            <a:r>
              <a:rPr lang="en-US" sz="1400"/>
              <a:t>Why is it one of your favorite scenes?</a:t>
            </a:r>
          </a:p>
          <a:p>
            <a:pPr marL="609600" indent="-609600">
              <a:lnSpc>
                <a:spcPct val="90000"/>
              </a:lnSpc>
              <a:buFontTx/>
              <a:buNone/>
            </a:pPr>
            <a:r>
              <a:rPr lang="en-US" sz="1200"/>
              <a:t>	</a:t>
            </a:r>
            <a:r>
              <a:rPr lang="en-US" sz="1400"/>
              <a:t>__________________________________________________________________________________________________________________________________________________________</a:t>
            </a:r>
          </a:p>
          <a:p>
            <a:pPr marL="609600" indent="-609600">
              <a:lnSpc>
                <a:spcPct val="90000"/>
              </a:lnSpc>
              <a:buFontTx/>
              <a:buNone/>
            </a:pPr>
            <a:r>
              <a:rPr lang="en-US" sz="1600"/>
              <a:t>3. 	Why would this scene be of value for your teammates to witness?</a:t>
            </a:r>
          </a:p>
          <a:p>
            <a:pPr marL="609600" indent="-609600">
              <a:lnSpc>
                <a:spcPct val="90000"/>
              </a:lnSpc>
              <a:buFontTx/>
              <a:buNone/>
            </a:pPr>
            <a:r>
              <a:rPr lang="en-US" sz="1600"/>
              <a:t>	</a:t>
            </a:r>
            <a:r>
              <a:rPr lang="en-US" sz="1400"/>
              <a:t>__________________________________________________________________________________________________________________________________________________________</a:t>
            </a:r>
          </a:p>
          <a:p>
            <a:pPr marL="609600" indent="-609600">
              <a:lnSpc>
                <a:spcPct val="90000"/>
              </a:lnSpc>
              <a:buFontTx/>
              <a:buNone/>
            </a:pPr>
            <a:endParaRPr lang="en-US" sz="1600"/>
          </a:p>
          <a:p>
            <a:pPr marL="609600" indent="-609600">
              <a:lnSpc>
                <a:spcPct val="90000"/>
              </a:lnSpc>
              <a:buFontTx/>
              <a:buNone/>
            </a:pPr>
            <a:r>
              <a:rPr lang="en-US" sz="1400"/>
              <a:t>4. 	Block the scene: (this means describe how you plan to reenact it. </a:t>
            </a:r>
            <a:r>
              <a:rPr lang="en-US" sz="1400" b="1" u="sng">
                <a:solidFill>
                  <a:srgbClr val="CC3300"/>
                </a:solidFill>
              </a:rPr>
              <a:t>Make sure you limit it between 20 – 40 seconds long.</a:t>
            </a:r>
            <a:endParaRPr lang="en-US" sz="1200" b="1" u="sng">
              <a:solidFill>
                <a:srgbClr val="CC3300"/>
              </a:solidFill>
            </a:endParaRPr>
          </a:p>
          <a:p>
            <a:pPr marL="609600" indent="-609600">
              <a:lnSpc>
                <a:spcPct val="90000"/>
              </a:lnSpc>
              <a:buFontTx/>
              <a:buNone/>
            </a:pPr>
            <a:r>
              <a:rPr lang="en-US" sz="1200"/>
              <a:t>	</a:t>
            </a:r>
            <a:r>
              <a:rPr lang="en-US" sz="1400"/>
              <a:t>_____________________________________________________________________________</a:t>
            </a:r>
          </a:p>
          <a:p>
            <a:pPr marL="609600" indent="-609600">
              <a:lnSpc>
                <a:spcPct val="90000"/>
              </a:lnSpc>
              <a:buFontTx/>
              <a:buNone/>
            </a:pPr>
            <a:r>
              <a:rPr lang="en-US" sz="1400"/>
              <a:t>	_____________________________________________________________________________</a:t>
            </a:r>
          </a:p>
          <a:p>
            <a:pPr marL="609600" indent="-609600">
              <a:lnSpc>
                <a:spcPct val="90000"/>
              </a:lnSpc>
              <a:buFontTx/>
              <a:buAutoNum type="arabicPeriod" startAt="4"/>
            </a:pPr>
            <a:endParaRPr lang="en-US" sz="1400"/>
          </a:p>
          <a:p>
            <a:pPr marL="609600" indent="-609600">
              <a:lnSpc>
                <a:spcPct val="90000"/>
              </a:lnSpc>
              <a:buFontTx/>
              <a:buNone/>
            </a:pPr>
            <a:r>
              <a:rPr lang="en-US" sz="1400"/>
              <a:t>5. 	Do you need teammates to help you? If so, how will they help you?</a:t>
            </a:r>
          </a:p>
          <a:p>
            <a:pPr marL="609600" indent="-609600">
              <a:lnSpc>
                <a:spcPct val="90000"/>
              </a:lnSpc>
              <a:buFontTx/>
              <a:buNone/>
            </a:pPr>
            <a:r>
              <a:rPr lang="en-US" sz="1200"/>
              <a:t>	</a:t>
            </a:r>
            <a:r>
              <a:rPr lang="en-US" sz="1400"/>
              <a:t>_____________________________________________________________________________</a:t>
            </a:r>
          </a:p>
          <a:p>
            <a:pPr marL="609600" indent="-609600">
              <a:lnSpc>
                <a:spcPct val="90000"/>
              </a:lnSpc>
              <a:buFontTx/>
              <a:buNone/>
            </a:pPr>
            <a:r>
              <a:rPr lang="en-US" sz="1400"/>
              <a:t>	_____________________________________________________________________________</a:t>
            </a:r>
          </a:p>
          <a:p>
            <a:pPr marL="609600" indent="-609600">
              <a:lnSpc>
                <a:spcPct val="90000"/>
              </a:lnSpc>
              <a:buFontTx/>
              <a:buNone/>
            </a:pPr>
            <a:endParaRPr lang="en-US" sz="1400"/>
          </a:p>
          <a:p>
            <a:pPr marL="609600" indent="-609600">
              <a:lnSpc>
                <a:spcPct val="90000"/>
              </a:lnSpc>
              <a:buFontTx/>
              <a:buNone/>
            </a:pPr>
            <a:r>
              <a:rPr lang="en-US" sz="1200"/>
              <a:t>++++++++++++++++++++++++++++++++++++++++++++++++++++++++++++++++++++++++++++++++</a:t>
            </a:r>
          </a:p>
          <a:p>
            <a:pPr marL="609600" indent="-609600">
              <a:lnSpc>
                <a:spcPct val="90000"/>
              </a:lnSpc>
              <a:buFontTx/>
              <a:buNone/>
            </a:pPr>
            <a:r>
              <a:rPr lang="en-US" sz="1200" b="1" u="sng">
                <a:solidFill>
                  <a:srgbClr val="CC3300"/>
                </a:solidFill>
              </a:rPr>
              <a:t>Fill this part out after you are done with the scene on the Socratic Seminar Day:</a:t>
            </a:r>
          </a:p>
          <a:p>
            <a:pPr marL="609600" indent="-609600">
              <a:lnSpc>
                <a:spcPct val="90000"/>
              </a:lnSpc>
              <a:buFontTx/>
              <a:buNone/>
            </a:pPr>
            <a:endParaRPr lang="en-US" sz="1200" b="1" u="sng">
              <a:solidFill>
                <a:srgbClr val="CC3300"/>
              </a:solidFill>
            </a:endParaRPr>
          </a:p>
          <a:p>
            <a:pPr marL="609600" indent="-609600">
              <a:lnSpc>
                <a:spcPct val="90000"/>
              </a:lnSpc>
              <a:buFontTx/>
              <a:buNone/>
            </a:pPr>
            <a:r>
              <a:rPr lang="en-US" sz="1200"/>
              <a:t>A: How would your teammates rank your efforts on this Award Winning Show? </a:t>
            </a:r>
          </a:p>
          <a:p>
            <a:pPr marL="609600" indent="-609600">
              <a:lnSpc>
                <a:spcPct val="90000"/>
              </a:lnSpc>
              <a:buFontTx/>
              <a:buNone/>
            </a:pPr>
            <a:r>
              <a:rPr lang="en-US" sz="1200"/>
              <a:t>							 Excellent   Good     Fair     Poor</a:t>
            </a:r>
          </a:p>
          <a:p>
            <a:pPr marL="609600" indent="-609600">
              <a:lnSpc>
                <a:spcPct val="90000"/>
              </a:lnSpc>
              <a:buFontTx/>
              <a:buNone/>
            </a:pPr>
            <a:endParaRPr lang="en-US" sz="1200"/>
          </a:p>
          <a:p>
            <a:pPr marL="609600" indent="-609600">
              <a:lnSpc>
                <a:spcPct val="90000"/>
              </a:lnSpc>
              <a:buFontTx/>
              <a:buNone/>
            </a:pPr>
            <a:r>
              <a:rPr lang="en-US" sz="1200"/>
              <a:t>B:  Why would they give you this ranking? Make sure they link their opinion to supportive evidence from the story. _______________________________________________________________</a:t>
            </a:r>
          </a:p>
          <a:p>
            <a:pPr marL="990600" lvl="1" indent="-533400">
              <a:lnSpc>
                <a:spcPct val="90000"/>
              </a:lnSpc>
              <a:buFontTx/>
              <a:buNone/>
            </a:pPr>
            <a:endParaRPr lang="en-US" sz="1200"/>
          </a:p>
          <a:p>
            <a:pPr marL="609600" indent="-609600">
              <a:lnSpc>
                <a:spcPct val="90000"/>
              </a:lnSpc>
              <a:buFontTx/>
              <a:buAutoNum type="arabicPeriod" startAt="3"/>
            </a:pPr>
            <a:endParaRPr lang="en-US" sz="1400"/>
          </a:p>
          <a:p>
            <a:pPr marL="609600" indent="-609600">
              <a:lnSpc>
                <a:spcPct val="90000"/>
              </a:lnSpc>
              <a:buFontTx/>
              <a:buAutoNum type="arabicPeriod" startAt="3"/>
            </a:pPr>
            <a:endParaRPr lang="en-US" sz="1200"/>
          </a:p>
          <a:p>
            <a:pPr marL="609600" indent="-609600">
              <a:lnSpc>
                <a:spcPct val="90000"/>
              </a:lnSpc>
              <a:buFontTx/>
              <a:buAutoNum type="arabicPeriod"/>
            </a:pPr>
            <a:endParaRPr lang="en-US" sz="1200"/>
          </a:p>
        </p:txBody>
      </p:sp>
    </p:spTree>
    <p:extLst>
      <p:ext uri="{BB962C8B-B14F-4D97-AF65-F5344CB8AC3E}">
        <p14:creationId xmlns:p14="http://schemas.microsoft.com/office/powerpoint/2010/main" val="3918668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sz="2400"/>
              <a:t>Before this seminar, you need to have read your assigned reading, and complete the task listed below.</a:t>
            </a:r>
          </a:p>
        </p:txBody>
      </p:sp>
      <p:sp>
        <p:nvSpPr>
          <p:cNvPr id="216067" name="Rectangle 3"/>
          <p:cNvSpPr>
            <a:spLocks noGrp="1" noChangeArrowheads="1"/>
          </p:cNvSpPr>
          <p:nvPr>
            <p:ph type="body" idx="1"/>
          </p:nvPr>
        </p:nvSpPr>
        <p:spPr/>
        <p:txBody>
          <a:bodyPr/>
          <a:lstStyle/>
          <a:p>
            <a:pPr marL="990600" lvl="1" indent="-533400">
              <a:buFontTx/>
              <a:buAutoNum type="arabicPeriod"/>
            </a:pPr>
            <a:r>
              <a:rPr lang="en-US" sz="24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2400" b="1" dirty="0">
                <a:solidFill>
                  <a:srgbClr val="0070C0"/>
                </a:solidFill>
              </a:rPr>
              <a:t>Create 3 Costa Questions concerning the story to have ready for discussion. OPTION 1 KIDS ONLY</a:t>
            </a:r>
          </a:p>
          <a:p>
            <a:pPr marL="990600" lvl="1" indent="-533400">
              <a:lnSpc>
                <a:spcPct val="80000"/>
              </a:lnSpc>
              <a:buFontTx/>
              <a:buAutoNum type="arabicPeriod"/>
            </a:pPr>
            <a:r>
              <a:rPr lang="en-US" sz="2400" dirty="0"/>
              <a:t>Complete 2 quotes/responses. Make sure they are important to the book. </a:t>
            </a:r>
          </a:p>
          <a:p>
            <a:pPr marL="990600" lvl="1" indent="-533400">
              <a:lnSpc>
                <a:spcPct val="80000"/>
              </a:lnSpc>
              <a:buFontTx/>
              <a:buAutoNum type="arabicPeriod"/>
            </a:pPr>
            <a:r>
              <a:rPr lang="en-US" sz="2400" dirty="0">
                <a:latin typeface="Garamond" pitchFamily="18" charset="0"/>
              </a:rPr>
              <a:t>Do in-depth question listed below.</a:t>
            </a:r>
          </a:p>
          <a:p>
            <a:pPr marL="609600" indent="-609600"/>
            <a:endParaRPr lang="en-US" sz="2800" dirty="0"/>
          </a:p>
        </p:txBody>
      </p:sp>
    </p:spTree>
    <p:extLst>
      <p:ext uri="{BB962C8B-B14F-4D97-AF65-F5344CB8AC3E}">
        <p14:creationId xmlns:p14="http://schemas.microsoft.com/office/powerpoint/2010/main" val="40170394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b="1" dirty="0">
                <a:solidFill>
                  <a:srgbClr val="0070C0"/>
                </a:solidFill>
              </a:rPr>
              <a:t>Create 3 Costa Questions concerning the story to have ready for discussion. 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470948" y="1591270"/>
            <a:ext cx="7380225" cy="923330"/>
          </a:xfrm>
          <a:prstGeom prst="rect">
            <a:avLst/>
          </a:prstGeom>
          <a:noFill/>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Option 1 Kids for a 10/10</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194443648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b="1" dirty="0">
                <a:solidFill>
                  <a:srgbClr val="0070C0"/>
                </a:solidFill>
              </a:rPr>
              <a:t>Create 3 Costa Questions concerning the story to have ready for discussion. 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37398" y="1771545"/>
            <a:ext cx="8449397"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Option 2 Kids: Cross out!!!!!!</a:t>
            </a:r>
            <a:endParaRPr lang="en-US" dirty="0"/>
          </a:p>
        </p:txBody>
      </p:sp>
    </p:spTree>
    <p:extLst>
      <p:ext uri="{BB962C8B-B14F-4D97-AF65-F5344CB8AC3E}">
        <p14:creationId xmlns:p14="http://schemas.microsoft.com/office/powerpoint/2010/main" val="40016049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1044</TotalTime>
  <Words>1419</Words>
  <Application>Microsoft Office PowerPoint</Application>
  <PresentationFormat>On-screen Show (4:3)</PresentationFormat>
  <Paragraphs>467</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GIIG Figurative Language</vt:lpstr>
      <vt:lpstr>PowerPoint Presentation</vt:lpstr>
      <vt:lpstr>Name: ____________________              Period: ___</vt:lpstr>
      <vt:lpstr>Name: ____________________              Period: ___</vt:lpstr>
      <vt:lpstr>Name: ____________________              Period: ___</vt:lpstr>
      <vt:lpstr>Title of Story: ________________________________</vt:lpstr>
      <vt:lpstr>Before this seminar, you need to have read your assigned reading, and complete the task listed below.</vt:lpstr>
      <vt:lpstr>Name: ____________________              Period: ___</vt:lpstr>
      <vt:lpstr>Name: ____________________              Period: ___</vt:lpstr>
      <vt:lpstr>Before this seminar, you need to have read your assigned reading, and complete the task listed below.</vt:lpstr>
      <vt:lpstr>Name: ____________________              Period: ___</vt:lpstr>
      <vt:lpstr>Before this seminar, you need to have read your assigned reading, and complete the task listed below.</vt:lpstr>
      <vt:lpstr>In-depth 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What’s Due When?</vt:lpstr>
      <vt:lpstr>PowerPoint Presentation</vt:lpstr>
      <vt:lpstr>PowerPoint Presentation</vt:lpstr>
      <vt:lpstr>GIIG Figurative Language</vt:lpstr>
      <vt:lpstr>GIIG Figurative Language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GIIG ~QW</dc:title>
  <dc:creator>DSwank</dc:creator>
  <cp:lastModifiedBy>DSwank</cp:lastModifiedBy>
  <cp:revision>25</cp:revision>
  <dcterms:created xsi:type="dcterms:W3CDTF">2012-05-17T17:49:19Z</dcterms:created>
  <dcterms:modified xsi:type="dcterms:W3CDTF">2012-05-31T18:09:44Z</dcterms:modified>
</cp:coreProperties>
</file>