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9"/>
  </p:notesMasterIdLst>
  <p:handoutMasterIdLst>
    <p:handoutMasterId r:id="rId80"/>
  </p:handoutMasterIdLst>
  <p:sldIdLst>
    <p:sldId id="311" r:id="rId2"/>
    <p:sldId id="312" r:id="rId3"/>
    <p:sldId id="339"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313" r:id="rId22"/>
    <p:sldId id="314" r:id="rId23"/>
    <p:sldId id="331" r:id="rId24"/>
    <p:sldId id="309" r:id="rId25"/>
    <p:sldId id="342" r:id="rId26"/>
    <p:sldId id="333" r:id="rId27"/>
    <p:sldId id="340" r:id="rId28"/>
    <p:sldId id="327" r:id="rId29"/>
    <p:sldId id="341" r:id="rId30"/>
    <p:sldId id="318" r:id="rId31"/>
    <p:sldId id="319" r:id="rId32"/>
    <p:sldId id="320" r:id="rId33"/>
    <p:sldId id="321" r:id="rId34"/>
    <p:sldId id="328" r:id="rId35"/>
    <p:sldId id="326" r:id="rId36"/>
    <p:sldId id="329" r:id="rId37"/>
    <p:sldId id="330" r:id="rId38"/>
    <p:sldId id="323" r:id="rId39"/>
    <p:sldId id="325" r:id="rId40"/>
    <p:sldId id="257" r:id="rId41"/>
    <p:sldId id="280" r:id="rId42"/>
    <p:sldId id="281" r:id="rId43"/>
    <p:sldId id="282" r:id="rId44"/>
    <p:sldId id="283" r:id="rId45"/>
    <p:sldId id="284" r:id="rId46"/>
    <p:sldId id="285" r:id="rId47"/>
    <p:sldId id="286" r:id="rId48"/>
    <p:sldId id="287" r:id="rId49"/>
    <p:sldId id="288" r:id="rId50"/>
    <p:sldId id="289" r:id="rId51"/>
    <p:sldId id="292" r:id="rId52"/>
    <p:sldId id="293" r:id="rId53"/>
    <p:sldId id="294" r:id="rId54"/>
    <p:sldId id="295" r:id="rId55"/>
    <p:sldId id="296" r:id="rId56"/>
    <p:sldId id="297" r:id="rId57"/>
    <p:sldId id="334" r:id="rId58"/>
    <p:sldId id="298" r:id="rId59"/>
    <p:sldId id="299" r:id="rId60"/>
    <p:sldId id="300" r:id="rId61"/>
    <p:sldId id="301" r:id="rId62"/>
    <p:sldId id="302" r:id="rId63"/>
    <p:sldId id="303" r:id="rId64"/>
    <p:sldId id="304" r:id="rId65"/>
    <p:sldId id="305" r:id="rId66"/>
    <p:sldId id="306" r:id="rId67"/>
    <p:sldId id="332" r:id="rId68"/>
    <p:sldId id="336" r:id="rId69"/>
    <p:sldId id="307" r:id="rId70"/>
    <p:sldId id="308" r:id="rId71"/>
    <p:sldId id="343" r:id="rId72"/>
    <p:sldId id="337" r:id="rId73"/>
    <p:sldId id="338" r:id="rId74"/>
    <p:sldId id="335" r:id="rId75"/>
    <p:sldId id="315" r:id="rId76"/>
    <p:sldId id="316" r:id="rId77"/>
    <p:sldId id="317" r:id="rId78"/>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792" y="-96"/>
      </p:cViewPr>
      <p:guideLst>
        <p:guide orient="horz" pos="2160"/>
        <p:guide pos="2880"/>
      </p:guideLst>
    </p:cSldViewPr>
  </p:slideViewPr>
  <p:notesTextViewPr>
    <p:cViewPr>
      <p:scale>
        <a:sx n="1" d="1"/>
        <a:sy n="1" d="1"/>
      </p:scale>
      <p:origin x="0" y="0"/>
    </p:cViewPr>
  </p:notesTextViewPr>
  <p:sorterViewPr>
    <p:cViewPr>
      <p:scale>
        <a:sx n="60" d="100"/>
        <a:sy n="60" d="100"/>
      </p:scale>
      <p:origin x="0" y="1315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8275" y="0"/>
            <a:ext cx="3043238" cy="465138"/>
          </a:xfrm>
          <a:prstGeom prst="rect">
            <a:avLst/>
          </a:prstGeom>
        </p:spPr>
        <p:txBody>
          <a:bodyPr vert="horz" lIns="91440" tIns="45720" rIns="91440" bIns="45720" rtlCol="0"/>
          <a:lstStyle>
            <a:lvl1pPr algn="r">
              <a:defRPr sz="1200"/>
            </a:lvl1pPr>
          </a:lstStyle>
          <a:p>
            <a:fld id="{F2C5B030-69A7-44F2-9A09-CC4EA4FC8378}" type="datetimeFigureOut">
              <a:rPr lang="en-US" smtClean="0"/>
              <a:t>5/7/2012</a:t>
            </a:fld>
            <a:endParaRPr lang="en-US"/>
          </a:p>
        </p:txBody>
      </p:sp>
      <p:sp>
        <p:nvSpPr>
          <p:cNvPr id="4" name="Footer Placeholder 3"/>
          <p:cNvSpPr>
            <a:spLocks noGrp="1"/>
          </p:cNvSpPr>
          <p:nvPr>
            <p:ph type="ftr" sz="quarter" idx="2"/>
          </p:nvPr>
        </p:nvSpPr>
        <p:spPr>
          <a:xfrm>
            <a:off x="0" y="8842375"/>
            <a:ext cx="3043238"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8275" y="8842375"/>
            <a:ext cx="3043238" cy="465138"/>
          </a:xfrm>
          <a:prstGeom prst="rect">
            <a:avLst/>
          </a:prstGeom>
        </p:spPr>
        <p:txBody>
          <a:bodyPr vert="horz" lIns="91440" tIns="45720" rIns="91440" bIns="45720" rtlCol="0" anchor="b"/>
          <a:lstStyle>
            <a:lvl1pPr algn="r">
              <a:defRPr sz="1200"/>
            </a:lvl1pPr>
          </a:lstStyle>
          <a:p>
            <a:fld id="{63CB9541-C389-4D5D-A97C-608959D1FD8A}" type="slidenum">
              <a:rPr lang="en-US" smtClean="0"/>
              <a:t>‹#›</a:t>
            </a:fld>
            <a:endParaRPr lang="en-US"/>
          </a:p>
        </p:txBody>
      </p:sp>
    </p:spTree>
    <p:extLst>
      <p:ext uri="{BB962C8B-B14F-4D97-AF65-F5344CB8AC3E}">
        <p14:creationId xmlns:p14="http://schemas.microsoft.com/office/powerpoint/2010/main" val="27449560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48C045E6-B59D-402C-A25B-386994C215E7}" type="datetimeFigureOut">
              <a:rPr lang="en-US" smtClean="0"/>
              <a:t>5/7/2012</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F8D2181E-72C0-460B-87AF-0708227E6FAD}" type="slidenum">
              <a:rPr lang="en-US" smtClean="0"/>
              <a:t>‹#›</a:t>
            </a:fld>
            <a:endParaRPr lang="en-US"/>
          </a:p>
        </p:txBody>
      </p:sp>
    </p:spTree>
    <p:extLst>
      <p:ext uri="{BB962C8B-B14F-4D97-AF65-F5344CB8AC3E}">
        <p14:creationId xmlns:p14="http://schemas.microsoft.com/office/powerpoint/2010/main" val="31415677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8B5DE6F-207A-4FDF-85F1-DBE7A78B00FB}" type="slidenum">
              <a:rPr lang="en-US" smtClean="0"/>
              <a:pPr fontAlgn="base">
                <a:spcBef>
                  <a:spcPct val="0"/>
                </a:spcBef>
                <a:spcAft>
                  <a:spcPct val="0"/>
                </a:spcAft>
                <a:defRPr/>
              </a:pPr>
              <a:t>31</a:t>
            </a:fld>
            <a:endParaRPr lang="en-US" smtClean="0"/>
          </a:p>
        </p:txBody>
      </p:sp>
      <p:sp>
        <p:nvSpPr>
          <p:cNvPr id="1116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1162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D5C25BB-59FF-41FC-84A7-8253C9CFDBE0}" type="slidenum">
              <a:rPr lang="en-US" smtClean="0"/>
              <a:pPr fontAlgn="base">
                <a:spcBef>
                  <a:spcPct val="0"/>
                </a:spcBef>
                <a:spcAft>
                  <a:spcPct val="0"/>
                </a:spcAft>
                <a:defRPr/>
              </a:pPr>
              <a:t>32</a:t>
            </a:fld>
            <a:endParaRPr lang="en-US" smtClean="0"/>
          </a:p>
        </p:txBody>
      </p:sp>
      <p:sp>
        <p:nvSpPr>
          <p:cNvPr id="11264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1264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8E05E9B-A7DA-46AC-BBC5-206214246A80}" type="datetimeFigureOut">
              <a:rPr lang="en-US" smtClean="0"/>
              <a:t>5/7/2012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63E98E-74F4-4605-8781-4DF9491A1834}" type="slidenum">
              <a:rPr lang="en-US" smtClean="0"/>
              <a:t>‹#›</a:t>
            </a:fld>
            <a:endParaRPr lang="en-US"/>
          </a:p>
        </p:txBody>
      </p:sp>
    </p:spTree>
    <p:extLst>
      <p:ext uri="{BB962C8B-B14F-4D97-AF65-F5344CB8AC3E}">
        <p14:creationId xmlns:p14="http://schemas.microsoft.com/office/powerpoint/2010/main" val="35369800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E05E9B-A7DA-46AC-BBC5-206214246A80}" type="datetimeFigureOut">
              <a:rPr lang="en-US" smtClean="0"/>
              <a:t>5/7/2012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63E98E-74F4-4605-8781-4DF9491A1834}" type="slidenum">
              <a:rPr lang="en-US" smtClean="0"/>
              <a:t>‹#›</a:t>
            </a:fld>
            <a:endParaRPr lang="en-US"/>
          </a:p>
        </p:txBody>
      </p:sp>
    </p:spTree>
    <p:extLst>
      <p:ext uri="{BB962C8B-B14F-4D97-AF65-F5344CB8AC3E}">
        <p14:creationId xmlns:p14="http://schemas.microsoft.com/office/powerpoint/2010/main" val="36219337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E05E9B-A7DA-46AC-BBC5-206214246A80}" type="datetimeFigureOut">
              <a:rPr lang="en-US" smtClean="0"/>
              <a:t>5/7/2012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63E98E-74F4-4605-8781-4DF9491A1834}" type="slidenum">
              <a:rPr lang="en-US" smtClean="0"/>
              <a:t>‹#›</a:t>
            </a:fld>
            <a:endParaRPr lang="en-US"/>
          </a:p>
        </p:txBody>
      </p:sp>
    </p:spTree>
    <p:extLst>
      <p:ext uri="{BB962C8B-B14F-4D97-AF65-F5344CB8AC3E}">
        <p14:creationId xmlns:p14="http://schemas.microsoft.com/office/powerpoint/2010/main" val="2994526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endParaRPr lang="en-US"/>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US"/>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US"/>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85011F36-1D1C-45DC-B796-31379F3E4C47}" type="slidenum">
              <a:rPr lang="en-US"/>
              <a:pPr/>
              <a:t>‹#›</a:t>
            </a:fld>
            <a:endParaRPr lang="en-US"/>
          </a:p>
        </p:txBody>
      </p:sp>
    </p:spTree>
    <p:extLst>
      <p:ext uri="{BB962C8B-B14F-4D97-AF65-F5344CB8AC3E}">
        <p14:creationId xmlns:p14="http://schemas.microsoft.com/office/powerpoint/2010/main" val="143393560"/>
      </p:ext>
    </p:extLst>
  </p:cSld>
  <p:clrMapOvr>
    <a:masterClrMapping/>
  </p:clrMapOvr>
  <p:transition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E05E9B-A7DA-46AC-BBC5-206214246A80}" type="datetimeFigureOut">
              <a:rPr lang="en-US" smtClean="0"/>
              <a:t>5/7/2012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63E98E-74F4-4605-8781-4DF9491A1834}" type="slidenum">
              <a:rPr lang="en-US" smtClean="0"/>
              <a:t>‹#›</a:t>
            </a:fld>
            <a:endParaRPr lang="en-US"/>
          </a:p>
        </p:txBody>
      </p:sp>
    </p:spTree>
    <p:extLst>
      <p:ext uri="{BB962C8B-B14F-4D97-AF65-F5344CB8AC3E}">
        <p14:creationId xmlns:p14="http://schemas.microsoft.com/office/powerpoint/2010/main" val="26953736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8E05E9B-A7DA-46AC-BBC5-206214246A80}" type="datetimeFigureOut">
              <a:rPr lang="en-US" smtClean="0"/>
              <a:t>5/7/2012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63E98E-74F4-4605-8781-4DF9491A1834}" type="slidenum">
              <a:rPr lang="en-US" smtClean="0"/>
              <a:t>‹#›</a:t>
            </a:fld>
            <a:endParaRPr lang="en-US"/>
          </a:p>
        </p:txBody>
      </p:sp>
    </p:spTree>
    <p:extLst>
      <p:ext uri="{BB962C8B-B14F-4D97-AF65-F5344CB8AC3E}">
        <p14:creationId xmlns:p14="http://schemas.microsoft.com/office/powerpoint/2010/main" val="11711340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8E05E9B-A7DA-46AC-BBC5-206214246A80}" type="datetimeFigureOut">
              <a:rPr lang="en-US" smtClean="0"/>
              <a:t>5/7/2012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63E98E-74F4-4605-8781-4DF9491A1834}" type="slidenum">
              <a:rPr lang="en-US" smtClean="0"/>
              <a:t>‹#›</a:t>
            </a:fld>
            <a:endParaRPr lang="en-US"/>
          </a:p>
        </p:txBody>
      </p:sp>
    </p:spTree>
    <p:extLst>
      <p:ext uri="{BB962C8B-B14F-4D97-AF65-F5344CB8AC3E}">
        <p14:creationId xmlns:p14="http://schemas.microsoft.com/office/powerpoint/2010/main" val="40321576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8E05E9B-A7DA-46AC-BBC5-206214246A80}" type="datetimeFigureOut">
              <a:rPr lang="en-US" smtClean="0"/>
              <a:t>5/7/2012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63E98E-74F4-4605-8781-4DF9491A1834}" type="slidenum">
              <a:rPr lang="en-US" smtClean="0"/>
              <a:t>‹#›</a:t>
            </a:fld>
            <a:endParaRPr lang="en-US"/>
          </a:p>
        </p:txBody>
      </p:sp>
    </p:spTree>
    <p:extLst>
      <p:ext uri="{BB962C8B-B14F-4D97-AF65-F5344CB8AC3E}">
        <p14:creationId xmlns:p14="http://schemas.microsoft.com/office/powerpoint/2010/main" val="1423693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E05E9B-A7DA-46AC-BBC5-206214246A80}" type="datetimeFigureOut">
              <a:rPr lang="en-US" smtClean="0"/>
              <a:t>5/7/2012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63E98E-74F4-4605-8781-4DF9491A1834}" type="slidenum">
              <a:rPr lang="en-US" smtClean="0"/>
              <a:t>‹#›</a:t>
            </a:fld>
            <a:endParaRPr lang="en-US"/>
          </a:p>
        </p:txBody>
      </p:sp>
    </p:spTree>
    <p:extLst>
      <p:ext uri="{BB962C8B-B14F-4D97-AF65-F5344CB8AC3E}">
        <p14:creationId xmlns:p14="http://schemas.microsoft.com/office/powerpoint/2010/main" val="2462723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05E9B-A7DA-46AC-BBC5-206214246A80}" type="datetimeFigureOut">
              <a:rPr lang="en-US" smtClean="0"/>
              <a:t>5/7/2012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63E98E-74F4-4605-8781-4DF9491A1834}" type="slidenum">
              <a:rPr lang="en-US" smtClean="0"/>
              <a:t>‹#›</a:t>
            </a:fld>
            <a:endParaRPr lang="en-US"/>
          </a:p>
        </p:txBody>
      </p:sp>
    </p:spTree>
    <p:extLst>
      <p:ext uri="{BB962C8B-B14F-4D97-AF65-F5344CB8AC3E}">
        <p14:creationId xmlns:p14="http://schemas.microsoft.com/office/powerpoint/2010/main" val="24884195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E05E9B-A7DA-46AC-BBC5-206214246A80}" type="datetimeFigureOut">
              <a:rPr lang="en-US" smtClean="0"/>
              <a:t>5/7/2012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63E98E-74F4-4605-8781-4DF9491A1834}" type="slidenum">
              <a:rPr lang="en-US" smtClean="0"/>
              <a:t>‹#›</a:t>
            </a:fld>
            <a:endParaRPr lang="en-US"/>
          </a:p>
        </p:txBody>
      </p:sp>
    </p:spTree>
    <p:extLst>
      <p:ext uri="{BB962C8B-B14F-4D97-AF65-F5344CB8AC3E}">
        <p14:creationId xmlns:p14="http://schemas.microsoft.com/office/powerpoint/2010/main" val="32703605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E05E9B-A7DA-46AC-BBC5-206214246A80}" type="datetimeFigureOut">
              <a:rPr lang="en-US" smtClean="0"/>
              <a:t>5/7/2012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63E98E-74F4-4605-8781-4DF9491A1834}" type="slidenum">
              <a:rPr lang="en-US" smtClean="0"/>
              <a:t>‹#›</a:t>
            </a:fld>
            <a:endParaRPr lang="en-US"/>
          </a:p>
        </p:txBody>
      </p:sp>
    </p:spTree>
    <p:extLst>
      <p:ext uri="{BB962C8B-B14F-4D97-AF65-F5344CB8AC3E}">
        <p14:creationId xmlns:p14="http://schemas.microsoft.com/office/powerpoint/2010/main" val="2689839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E05E9B-A7DA-46AC-BBC5-206214246A80}" type="datetimeFigureOut">
              <a:rPr lang="en-US" smtClean="0"/>
              <a:t>5/7/2012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63E98E-74F4-4605-8781-4DF9491A1834}" type="slidenum">
              <a:rPr lang="en-US" smtClean="0"/>
              <a:t>‹#›</a:t>
            </a:fld>
            <a:endParaRPr lang="en-US"/>
          </a:p>
        </p:txBody>
      </p:sp>
    </p:spTree>
    <p:extLst>
      <p:ext uri="{BB962C8B-B14F-4D97-AF65-F5344CB8AC3E}">
        <p14:creationId xmlns:p14="http://schemas.microsoft.com/office/powerpoint/2010/main" val="7355846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image" Target="../media/image13.jpeg"/><Relationship Id="rId13"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hyperlink" Target="http://upload.wikimedia.org/wikipedia/commons/c/c3/37_Lyndon_Johnson_3x4.jpg" TargetMode="External"/><Relationship Id="rId12" Type="http://schemas.openxmlformats.org/officeDocument/2006/relationships/image" Target="../media/image15.jpeg"/><Relationship Id="rId2" Type="http://schemas.openxmlformats.org/officeDocument/2006/relationships/notesSlide" Target="../notesSlides/notesSlide1.xml"/><Relationship Id="rId16" Type="http://schemas.openxmlformats.org/officeDocument/2006/relationships/image" Target="../media/image18.jpeg"/><Relationship Id="rId1" Type="http://schemas.openxmlformats.org/officeDocument/2006/relationships/slideLayout" Target="../slideLayouts/slideLayout1.xml"/><Relationship Id="rId6" Type="http://schemas.openxmlformats.org/officeDocument/2006/relationships/image" Target="../media/image12.jpeg"/><Relationship Id="rId11" Type="http://schemas.openxmlformats.org/officeDocument/2006/relationships/hyperlink" Target="http://www.imdb.com/rg/mediaindex/thumbnail/media/rm1503631360/nm0000054" TargetMode="External"/><Relationship Id="rId5" Type="http://schemas.openxmlformats.org/officeDocument/2006/relationships/slide" Target="slide4.xml"/><Relationship Id="rId15" Type="http://schemas.openxmlformats.org/officeDocument/2006/relationships/image" Target="../media/image17.jpeg"/><Relationship Id="rId10" Type="http://schemas.openxmlformats.org/officeDocument/2006/relationships/image" Target="../media/image14.jpeg"/><Relationship Id="rId4" Type="http://schemas.openxmlformats.org/officeDocument/2006/relationships/slide" Target="slide40.xml"/><Relationship Id="rId9" Type="http://schemas.openxmlformats.org/officeDocument/2006/relationships/hyperlink" Target="http://www.imdb.com/rg/mediaindex/thumbnail/media/rm1416206336/nm0000069" TargetMode="External"/><Relationship Id="rId14" Type="http://schemas.openxmlformats.org/officeDocument/2006/relationships/hyperlink" Target="http://z.about.com/d/womenshistory/1/0/z/I/jackie_kennedy.jpg" TargetMode="External"/></Relationships>
</file>

<file path=ppt/slides/_rels/slide32.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1.jpeg"/><Relationship Id="rId7" Type="http://schemas.openxmlformats.org/officeDocument/2006/relationships/hyperlink" Target="http://www.time.com/time/2003/jfk/photoessay/2.html"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hyperlink" Target="http://www.time.com/time/2003/jfk/photoessay/5.html" TargetMode="External"/><Relationship Id="rId4" Type="http://schemas.openxmlformats.org/officeDocument/2006/relationships/slide" Target="slide4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www.arcamax.comhttp/www.arcamax.com/newspics/8/844/84496.gif" TargetMode="Externa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10"/>
          <p:cNvSpPr>
            <a:spLocks noChangeArrowheads="1"/>
          </p:cNvSpPr>
          <p:nvPr/>
        </p:nvSpPr>
        <p:spPr bwMode="auto">
          <a:xfrm>
            <a:off x="4267200" y="2057400"/>
            <a:ext cx="4495800" cy="13716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32773" name="Rectangle 11"/>
          <p:cNvSpPr>
            <a:spLocks noChangeArrowheads="1"/>
          </p:cNvSpPr>
          <p:nvPr/>
        </p:nvSpPr>
        <p:spPr bwMode="auto">
          <a:xfrm>
            <a:off x="4343400" y="4114800"/>
            <a:ext cx="4495800" cy="13716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32774" name="Rectangle 2"/>
          <p:cNvSpPr>
            <a:spLocks noGrp="1" noChangeArrowheads="1"/>
          </p:cNvSpPr>
          <p:nvPr>
            <p:ph type="title"/>
          </p:nvPr>
        </p:nvSpPr>
        <p:spPr>
          <a:xfrm>
            <a:off x="304800" y="0"/>
            <a:ext cx="2133600" cy="1600200"/>
          </a:xfrm>
          <a:solidFill>
            <a:srgbClr val="00FFCC"/>
          </a:solidFill>
        </p:spPr>
        <p:txBody>
          <a:bodyPr/>
          <a:lstStyle/>
          <a:p>
            <a:r>
              <a:rPr lang="en-US" sz="2400" dirty="0" smtClean="0">
                <a:latin typeface="Giddyup Std" pitchFamily="66" charset="0"/>
              </a:rPr>
              <a:t>Making Mondays Matter</a:t>
            </a:r>
            <a:br>
              <a:rPr lang="en-US" sz="2400" dirty="0" smtClean="0">
                <a:latin typeface="Giddyup Std" pitchFamily="66" charset="0"/>
              </a:rPr>
            </a:br>
            <a:r>
              <a:rPr lang="en-US" sz="2400" dirty="0" smtClean="0">
                <a:latin typeface="Giddyup Std" pitchFamily="66" charset="0"/>
              </a:rPr>
              <a:t>Monthly</a:t>
            </a:r>
          </a:p>
        </p:txBody>
      </p:sp>
      <p:sp>
        <p:nvSpPr>
          <p:cNvPr id="32775" name="Rectangle 3"/>
          <p:cNvSpPr>
            <a:spLocks noGrp="1" noChangeArrowheads="1"/>
          </p:cNvSpPr>
          <p:nvPr>
            <p:ph type="body" sz="half" idx="1"/>
          </p:nvPr>
        </p:nvSpPr>
        <p:spPr>
          <a:xfrm>
            <a:off x="-228600" y="1666875"/>
            <a:ext cx="2743200" cy="5191125"/>
          </a:xfrm>
        </p:spPr>
        <p:txBody>
          <a:bodyPr>
            <a:normAutofit/>
          </a:bodyPr>
          <a:lstStyle/>
          <a:p>
            <a:pPr>
              <a:buFontTx/>
              <a:buNone/>
            </a:pPr>
            <a:r>
              <a:rPr lang="en-US" dirty="0" smtClean="0"/>
              <a:t>	</a:t>
            </a:r>
            <a:endParaRPr lang="en-US" sz="4500" dirty="0" smtClean="0"/>
          </a:p>
        </p:txBody>
      </p:sp>
      <p:sp>
        <p:nvSpPr>
          <p:cNvPr id="32776" name="Rectangle 4"/>
          <p:cNvSpPr>
            <a:spLocks noGrp="1" noChangeArrowheads="1"/>
          </p:cNvSpPr>
          <p:nvPr>
            <p:ph type="body" sz="half" idx="2"/>
          </p:nvPr>
        </p:nvSpPr>
        <p:spPr>
          <a:xfrm>
            <a:off x="2590800" y="1600200"/>
            <a:ext cx="6172200" cy="4572000"/>
          </a:xfrm>
        </p:spPr>
        <p:txBody>
          <a:bodyPr>
            <a:normAutofit/>
          </a:bodyPr>
          <a:lstStyle/>
          <a:p>
            <a:pPr marL="533400" indent="-533400">
              <a:lnSpc>
                <a:spcPct val="90000"/>
              </a:lnSpc>
              <a:buFontTx/>
              <a:buNone/>
            </a:pPr>
            <a:endParaRPr lang="en-US" sz="2400" dirty="0" smtClean="0"/>
          </a:p>
          <a:p>
            <a:pPr marL="0" indent="0">
              <a:lnSpc>
                <a:spcPct val="90000"/>
              </a:lnSpc>
              <a:buNone/>
            </a:pPr>
            <a:endParaRPr lang="en-US" sz="2000" dirty="0" smtClean="0"/>
          </a:p>
          <a:p>
            <a:pPr marL="0" indent="0">
              <a:lnSpc>
                <a:spcPct val="90000"/>
              </a:lnSpc>
              <a:buNone/>
            </a:pPr>
            <a:endParaRPr lang="en-US" sz="2000" dirty="0" smtClean="0"/>
          </a:p>
        </p:txBody>
      </p:sp>
      <p:sp>
        <p:nvSpPr>
          <p:cNvPr id="32777" name="Line 5"/>
          <p:cNvSpPr>
            <a:spLocks noChangeShapeType="1"/>
          </p:cNvSpPr>
          <p:nvPr/>
        </p:nvSpPr>
        <p:spPr bwMode="auto">
          <a:xfrm>
            <a:off x="0" y="1600200"/>
            <a:ext cx="91440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778" name="Line 6"/>
          <p:cNvSpPr>
            <a:spLocks noChangeShapeType="1"/>
          </p:cNvSpPr>
          <p:nvPr/>
        </p:nvSpPr>
        <p:spPr bwMode="auto">
          <a:xfrm>
            <a:off x="2514600" y="0"/>
            <a:ext cx="0" cy="6858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780" name="Rectangle 13"/>
          <p:cNvSpPr>
            <a:spLocks noChangeArrowheads="1"/>
          </p:cNvSpPr>
          <p:nvPr/>
        </p:nvSpPr>
        <p:spPr bwMode="auto">
          <a:xfrm>
            <a:off x="5029200" y="3886200"/>
            <a:ext cx="609600" cy="5334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3" name="WordArt 9"/>
          <p:cNvSpPr>
            <a:spLocks noChangeArrowheads="1" noChangeShapeType="1" noTextEdit="1"/>
          </p:cNvSpPr>
          <p:nvPr/>
        </p:nvSpPr>
        <p:spPr bwMode="auto">
          <a:xfrm>
            <a:off x="2514601" y="131618"/>
            <a:ext cx="6629400" cy="144780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r>
              <a:rPr lang="en-US" sz="2000" kern="10" dirty="0" smtClean="0">
                <a:ln w="9525">
                  <a:solidFill>
                    <a:srgbClr val="000000"/>
                  </a:solidFill>
                  <a:round/>
                  <a:headEnd/>
                  <a:tailEnd/>
                </a:ln>
                <a:solidFill>
                  <a:srgbClr val="7030A0"/>
                </a:solidFill>
                <a:latin typeface="Arial Black"/>
              </a:rPr>
              <a:t>Monday, 4/30/2012</a:t>
            </a:r>
          </a:p>
          <a:p>
            <a:r>
              <a:rPr lang="en-US" sz="2000" kern="10" dirty="0" smtClean="0">
                <a:ln w="9525">
                  <a:solidFill>
                    <a:srgbClr val="000000"/>
                  </a:solidFill>
                  <a:round/>
                  <a:headEnd/>
                  <a:tailEnd/>
                </a:ln>
                <a:solidFill>
                  <a:srgbClr val="7030A0"/>
                </a:solidFill>
                <a:latin typeface="Arial Black"/>
              </a:rPr>
              <a:t>GIIG –MMMM </a:t>
            </a:r>
          </a:p>
          <a:p>
            <a:r>
              <a:rPr lang="en-US" sz="2000" kern="10" dirty="0" smtClean="0">
                <a:ln w="9525">
                  <a:solidFill>
                    <a:srgbClr val="000000"/>
                  </a:solidFill>
                  <a:round/>
                  <a:headEnd/>
                  <a:tailEnd/>
                </a:ln>
                <a:solidFill>
                  <a:srgbClr val="7030A0"/>
                </a:solidFill>
                <a:latin typeface="Arial Black"/>
              </a:rPr>
              <a:t>Read and work day!</a:t>
            </a:r>
          </a:p>
          <a:p>
            <a:r>
              <a:rPr lang="en-US" sz="2000" kern="10" dirty="0" smtClean="0">
                <a:ln w="9525">
                  <a:solidFill>
                    <a:srgbClr val="000000"/>
                  </a:solidFill>
                  <a:round/>
                  <a:headEnd/>
                  <a:tailEnd/>
                </a:ln>
                <a:solidFill>
                  <a:srgbClr val="7030A0"/>
                </a:solidFill>
                <a:latin typeface="Arial Black"/>
              </a:rPr>
              <a:t>Homework: Writing Project </a:t>
            </a:r>
          </a:p>
          <a:p>
            <a:r>
              <a:rPr lang="en-US" sz="2000" kern="10" dirty="0" smtClean="0">
                <a:ln w="9525">
                  <a:solidFill>
                    <a:srgbClr val="000000"/>
                  </a:solidFill>
                  <a:round/>
                  <a:headEnd/>
                  <a:tailEnd/>
                </a:ln>
                <a:solidFill>
                  <a:srgbClr val="7030A0"/>
                </a:solidFill>
                <a:latin typeface="Arial Black"/>
              </a:rPr>
              <a:t>Option 1- read to p </a:t>
            </a:r>
          </a:p>
        </p:txBody>
      </p:sp>
      <p:sp>
        <p:nvSpPr>
          <p:cNvPr id="5" name="Rectangle 4"/>
          <p:cNvSpPr/>
          <p:nvPr/>
        </p:nvSpPr>
        <p:spPr>
          <a:xfrm>
            <a:off x="76200" y="1593273"/>
            <a:ext cx="2438400" cy="5170646"/>
          </a:xfrm>
          <a:prstGeom prst="rect">
            <a:avLst/>
          </a:prstGeom>
        </p:spPr>
        <p:txBody>
          <a:bodyPr wrap="square">
            <a:spAutoFit/>
          </a:bodyPr>
          <a:lstStyle/>
          <a:p>
            <a:r>
              <a:rPr lang="en-US" sz="2200" dirty="0">
                <a:latin typeface="Times New Roman" pitchFamily="18" charset="0"/>
                <a:cs typeface="Times New Roman" pitchFamily="18" charset="0"/>
              </a:rPr>
              <a:t>In a paragraph, come up with the following to share with your family:</a:t>
            </a:r>
          </a:p>
          <a:p>
            <a:endParaRPr lang="en-US" sz="2200" dirty="0">
              <a:latin typeface="Times New Roman" pitchFamily="18" charset="0"/>
              <a:cs typeface="Times New Roman" pitchFamily="18" charset="0"/>
            </a:endParaRPr>
          </a:p>
          <a:p>
            <a:pPr marL="514350" indent="-514350">
              <a:buAutoNum type="arabicParenR"/>
            </a:pPr>
            <a:r>
              <a:rPr lang="en-US" sz="2200" dirty="0"/>
              <a:t>Do you plan to go home and through your </a:t>
            </a:r>
            <a:r>
              <a:rPr lang="en-US" sz="2200" dirty="0">
                <a:solidFill>
                  <a:srgbClr val="FF0000"/>
                </a:solidFill>
              </a:rPr>
              <a:t>clothes to find something to donate?</a:t>
            </a:r>
          </a:p>
          <a:p>
            <a:pPr marL="514350" indent="-514350">
              <a:buAutoNum type="arabicParenR"/>
            </a:pPr>
            <a:r>
              <a:rPr lang="en-US" sz="2200" dirty="0"/>
              <a:t>What about old </a:t>
            </a:r>
            <a:r>
              <a:rPr lang="en-US" sz="2200" dirty="0">
                <a:solidFill>
                  <a:srgbClr val="FF0000"/>
                </a:solidFill>
              </a:rPr>
              <a:t>dresses/clothes from dances?</a:t>
            </a:r>
          </a:p>
        </p:txBody>
      </p:sp>
      <p:pic>
        <p:nvPicPr>
          <p:cNvPr id="14" name="Picture 13" descr="46.jpg"/>
          <p:cNvPicPr>
            <a:picLocks noChangeAspect="1"/>
          </p:cNvPicPr>
          <p:nvPr/>
        </p:nvPicPr>
        <p:blipFill>
          <a:blip r:embed="rId2" cstate="print"/>
          <a:stretch>
            <a:fillRect/>
          </a:stretch>
        </p:blipFill>
        <p:spPr>
          <a:xfrm>
            <a:off x="2781300" y="1981200"/>
            <a:ext cx="5981700" cy="4419600"/>
          </a:xfrm>
          <a:prstGeom prst="rect">
            <a:avLst/>
          </a:prstGeom>
        </p:spPr>
      </p:pic>
    </p:spTree>
    <p:extLst>
      <p:ext uri="{BB962C8B-B14F-4D97-AF65-F5344CB8AC3E}">
        <p14:creationId xmlns:p14="http://schemas.microsoft.com/office/powerpoint/2010/main" val="5474078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a:xfrm>
            <a:off x="457200" y="274638"/>
            <a:ext cx="8229600" cy="792162"/>
          </a:xfrm>
        </p:spPr>
        <p:txBody>
          <a:bodyPr/>
          <a:lstStyle/>
          <a:p>
            <a:r>
              <a:rPr lang="en-US" sz="2000"/>
              <a:t>Socratic Seminar #3 Venn Diagram</a:t>
            </a:r>
            <a:br>
              <a:rPr lang="en-US" sz="2000"/>
            </a:br>
            <a:r>
              <a:rPr lang="en-US" sz="2000"/>
              <a:t>My name: ______________   			           Period: ___</a:t>
            </a:r>
          </a:p>
        </p:txBody>
      </p:sp>
      <p:sp>
        <p:nvSpPr>
          <p:cNvPr id="100355" name="WordArt 3"/>
          <p:cNvSpPr>
            <a:spLocks noChangeArrowheads="1" noChangeShapeType="1" noTextEdit="1"/>
          </p:cNvSpPr>
          <p:nvPr/>
        </p:nvSpPr>
        <p:spPr bwMode="auto">
          <a:xfrm>
            <a:off x="381000" y="6172200"/>
            <a:ext cx="8001000" cy="276225"/>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r>
              <a:rPr lang="en-US" sz="2400" kern="10" dirty="0" smtClean="0">
                <a:ln w="9525">
                  <a:solidFill>
                    <a:srgbClr val="000000"/>
                  </a:solidFill>
                  <a:round/>
                  <a:headEnd/>
                  <a:tailEnd/>
                </a:ln>
                <a:solidFill>
                  <a:srgbClr val="FFFFFF"/>
                </a:solidFill>
                <a:latin typeface="Arial Black"/>
              </a:rPr>
              <a:t>Character 1: __________     Character 2: </a:t>
            </a:r>
            <a:r>
              <a:rPr lang="en-US" sz="2400" kern="10" dirty="0">
                <a:ln w="9525">
                  <a:solidFill>
                    <a:srgbClr val="000000"/>
                  </a:solidFill>
                  <a:round/>
                  <a:headEnd/>
                  <a:tailEnd/>
                </a:ln>
                <a:solidFill>
                  <a:srgbClr val="FFFFFF"/>
                </a:solidFill>
                <a:latin typeface="Arial Black"/>
              </a:rPr>
              <a:t>____________</a:t>
            </a:r>
          </a:p>
        </p:txBody>
      </p:sp>
      <p:sp>
        <p:nvSpPr>
          <p:cNvPr id="100356" name="Rectangle 4"/>
          <p:cNvSpPr>
            <a:spLocks noChangeArrowheads="1"/>
          </p:cNvSpPr>
          <p:nvPr/>
        </p:nvSpPr>
        <p:spPr bwMode="auto">
          <a:xfrm>
            <a:off x="457200" y="1295400"/>
            <a:ext cx="5029200" cy="4495800"/>
          </a:xfrm>
          <a:prstGeom prst="rect">
            <a:avLst/>
          </a:prstGeom>
          <a:solidFill>
            <a:schemeClr val="bg1"/>
          </a:solidFill>
          <a:ln w="571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p>
        </p:txBody>
      </p:sp>
      <p:sp>
        <p:nvSpPr>
          <p:cNvPr id="100357" name="Rectangle 5"/>
          <p:cNvSpPr>
            <a:spLocks noChangeArrowheads="1"/>
          </p:cNvSpPr>
          <p:nvPr/>
        </p:nvSpPr>
        <p:spPr bwMode="auto">
          <a:xfrm>
            <a:off x="3200400" y="1295400"/>
            <a:ext cx="5105400" cy="4495800"/>
          </a:xfrm>
          <a:prstGeom prst="rect">
            <a:avLst/>
          </a:prstGeom>
          <a:noFill/>
          <a:ln w="571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0358" name="WordArt 6"/>
          <p:cNvSpPr>
            <a:spLocks noChangeArrowheads="1" noChangeShapeType="1" noTextEdit="1"/>
          </p:cNvSpPr>
          <p:nvPr/>
        </p:nvSpPr>
        <p:spPr bwMode="auto">
          <a:xfrm>
            <a:off x="685800" y="1447800"/>
            <a:ext cx="2209800" cy="411480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r>
              <a:rPr lang="en-US" kern="10">
                <a:ln w="9525">
                  <a:solidFill>
                    <a:srgbClr val="000000"/>
                  </a:solidFill>
                  <a:round/>
                  <a:headEnd/>
                  <a:tailEnd/>
                </a:ln>
                <a:solidFill>
                  <a:srgbClr val="FF0000"/>
                </a:solidFill>
                <a:latin typeface="Arial Black"/>
              </a:rPr>
              <a:t>Differences</a:t>
            </a:r>
          </a:p>
          <a:p>
            <a:r>
              <a:rPr lang="en-US" kern="10">
                <a:ln w="9525">
                  <a:solidFill>
                    <a:srgbClr val="000000"/>
                  </a:solidFill>
                  <a:round/>
                  <a:headEnd/>
                  <a:tailEnd/>
                </a:ln>
                <a:solidFill>
                  <a:srgbClr val="FF0000"/>
                </a:solidFill>
                <a:latin typeface="Arial Black"/>
              </a:rPr>
              <a:t>1. </a:t>
            </a:r>
          </a:p>
          <a:p>
            <a:r>
              <a:rPr lang="en-US" kern="10">
                <a:ln w="9525">
                  <a:solidFill>
                    <a:srgbClr val="000000"/>
                  </a:solidFill>
                  <a:round/>
                  <a:headEnd/>
                  <a:tailEnd/>
                </a:ln>
                <a:solidFill>
                  <a:srgbClr val="FF0000"/>
                </a:solidFill>
                <a:latin typeface="Arial Black"/>
              </a:rPr>
              <a:t>2.</a:t>
            </a:r>
          </a:p>
          <a:p>
            <a:r>
              <a:rPr lang="en-US" kern="10">
                <a:ln w="9525">
                  <a:solidFill>
                    <a:srgbClr val="000000"/>
                  </a:solidFill>
                  <a:round/>
                  <a:headEnd/>
                  <a:tailEnd/>
                </a:ln>
                <a:solidFill>
                  <a:srgbClr val="FF0000"/>
                </a:solidFill>
                <a:latin typeface="Arial Black"/>
              </a:rPr>
              <a:t>3. </a:t>
            </a:r>
          </a:p>
          <a:p>
            <a:r>
              <a:rPr lang="en-US" kern="10">
                <a:ln w="9525">
                  <a:solidFill>
                    <a:srgbClr val="000000"/>
                  </a:solidFill>
                  <a:round/>
                  <a:headEnd/>
                  <a:tailEnd/>
                </a:ln>
                <a:solidFill>
                  <a:srgbClr val="FF0000"/>
                </a:solidFill>
                <a:latin typeface="Arial Black"/>
              </a:rPr>
              <a:t>4. </a:t>
            </a:r>
          </a:p>
          <a:p>
            <a:r>
              <a:rPr lang="en-US" kern="10">
                <a:ln w="9525">
                  <a:solidFill>
                    <a:srgbClr val="000000"/>
                  </a:solidFill>
                  <a:round/>
                  <a:headEnd/>
                  <a:tailEnd/>
                </a:ln>
                <a:solidFill>
                  <a:srgbClr val="FF0000"/>
                </a:solidFill>
                <a:latin typeface="Arial Black"/>
              </a:rPr>
              <a:t>5.</a:t>
            </a:r>
          </a:p>
          <a:p>
            <a:r>
              <a:rPr lang="en-US" kern="10">
                <a:ln w="9525">
                  <a:solidFill>
                    <a:srgbClr val="000000"/>
                  </a:solidFill>
                  <a:round/>
                  <a:headEnd/>
                  <a:tailEnd/>
                </a:ln>
                <a:solidFill>
                  <a:srgbClr val="FF0000"/>
                </a:solidFill>
                <a:latin typeface="Arial Black"/>
              </a:rPr>
              <a:t>6.</a:t>
            </a:r>
          </a:p>
          <a:p>
            <a:r>
              <a:rPr lang="en-US" kern="10">
                <a:ln w="9525">
                  <a:solidFill>
                    <a:srgbClr val="000000"/>
                  </a:solidFill>
                  <a:round/>
                  <a:headEnd/>
                  <a:tailEnd/>
                </a:ln>
                <a:solidFill>
                  <a:srgbClr val="FF0000"/>
                </a:solidFill>
                <a:latin typeface="Arial Black"/>
              </a:rPr>
              <a:t>7.</a:t>
            </a:r>
          </a:p>
          <a:p>
            <a:r>
              <a:rPr lang="en-US" kern="10">
                <a:ln w="9525">
                  <a:solidFill>
                    <a:srgbClr val="000000"/>
                  </a:solidFill>
                  <a:round/>
                  <a:headEnd/>
                  <a:tailEnd/>
                </a:ln>
                <a:solidFill>
                  <a:srgbClr val="FF0000"/>
                </a:solidFill>
                <a:latin typeface="Arial Black"/>
              </a:rPr>
              <a:t>8.</a:t>
            </a:r>
          </a:p>
          <a:p>
            <a:r>
              <a:rPr lang="en-US" kern="10">
                <a:ln w="9525">
                  <a:solidFill>
                    <a:srgbClr val="000000"/>
                  </a:solidFill>
                  <a:round/>
                  <a:headEnd/>
                  <a:tailEnd/>
                </a:ln>
                <a:solidFill>
                  <a:srgbClr val="FF0000"/>
                </a:solidFill>
                <a:latin typeface="Arial Black"/>
              </a:rPr>
              <a:t>9.</a:t>
            </a:r>
          </a:p>
          <a:p>
            <a:r>
              <a:rPr lang="en-US" kern="10">
                <a:ln w="9525">
                  <a:solidFill>
                    <a:srgbClr val="000000"/>
                  </a:solidFill>
                  <a:round/>
                  <a:headEnd/>
                  <a:tailEnd/>
                </a:ln>
                <a:solidFill>
                  <a:srgbClr val="FF0000"/>
                </a:solidFill>
                <a:latin typeface="Arial Black"/>
              </a:rPr>
              <a:t>10.</a:t>
            </a:r>
          </a:p>
        </p:txBody>
      </p:sp>
      <p:sp>
        <p:nvSpPr>
          <p:cNvPr id="100359" name="WordArt 7"/>
          <p:cNvSpPr>
            <a:spLocks noChangeArrowheads="1" noChangeShapeType="1" noTextEdit="1"/>
          </p:cNvSpPr>
          <p:nvPr/>
        </p:nvSpPr>
        <p:spPr bwMode="auto">
          <a:xfrm>
            <a:off x="3352800" y="1447800"/>
            <a:ext cx="1905000" cy="411480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r>
              <a:rPr lang="en-US" kern="10">
                <a:ln w="9525">
                  <a:solidFill>
                    <a:srgbClr val="000000"/>
                  </a:solidFill>
                  <a:round/>
                  <a:headEnd/>
                  <a:tailEnd/>
                </a:ln>
                <a:solidFill>
                  <a:srgbClr val="00FF00"/>
                </a:solidFill>
                <a:latin typeface="Arial Black"/>
              </a:rPr>
              <a:t>Similarities</a:t>
            </a:r>
          </a:p>
          <a:p>
            <a:r>
              <a:rPr lang="en-US" kern="10">
                <a:ln w="9525">
                  <a:solidFill>
                    <a:srgbClr val="000000"/>
                  </a:solidFill>
                  <a:round/>
                  <a:headEnd/>
                  <a:tailEnd/>
                </a:ln>
                <a:solidFill>
                  <a:srgbClr val="00FF00"/>
                </a:solidFill>
                <a:latin typeface="Arial Black"/>
              </a:rPr>
              <a:t>1. </a:t>
            </a:r>
          </a:p>
          <a:p>
            <a:r>
              <a:rPr lang="en-US" kern="10">
                <a:ln w="9525">
                  <a:solidFill>
                    <a:srgbClr val="000000"/>
                  </a:solidFill>
                  <a:round/>
                  <a:headEnd/>
                  <a:tailEnd/>
                </a:ln>
                <a:solidFill>
                  <a:srgbClr val="00FF00"/>
                </a:solidFill>
                <a:latin typeface="Arial Black"/>
              </a:rPr>
              <a:t>2. </a:t>
            </a:r>
          </a:p>
          <a:p>
            <a:r>
              <a:rPr lang="en-US" kern="10">
                <a:ln w="9525">
                  <a:solidFill>
                    <a:srgbClr val="000000"/>
                  </a:solidFill>
                  <a:round/>
                  <a:headEnd/>
                  <a:tailEnd/>
                </a:ln>
                <a:solidFill>
                  <a:srgbClr val="00FF00"/>
                </a:solidFill>
                <a:latin typeface="Arial Black"/>
              </a:rPr>
              <a:t>3. </a:t>
            </a:r>
          </a:p>
          <a:p>
            <a:r>
              <a:rPr lang="en-US" kern="10">
                <a:ln w="9525">
                  <a:solidFill>
                    <a:srgbClr val="000000"/>
                  </a:solidFill>
                  <a:round/>
                  <a:headEnd/>
                  <a:tailEnd/>
                </a:ln>
                <a:solidFill>
                  <a:srgbClr val="00FF00"/>
                </a:solidFill>
                <a:latin typeface="Arial Black"/>
              </a:rPr>
              <a:t>4.</a:t>
            </a:r>
          </a:p>
          <a:p>
            <a:r>
              <a:rPr lang="en-US" kern="10">
                <a:ln w="9525">
                  <a:solidFill>
                    <a:srgbClr val="000000"/>
                  </a:solidFill>
                  <a:round/>
                  <a:headEnd/>
                  <a:tailEnd/>
                </a:ln>
                <a:solidFill>
                  <a:srgbClr val="00FF00"/>
                </a:solidFill>
                <a:latin typeface="Arial Black"/>
              </a:rPr>
              <a:t>5.</a:t>
            </a:r>
          </a:p>
          <a:p>
            <a:r>
              <a:rPr lang="en-US" kern="10">
                <a:ln w="9525">
                  <a:solidFill>
                    <a:srgbClr val="000000"/>
                  </a:solidFill>
                  <a:round/>
                  <a:headEnd/>
                  <a:tailEnd/>
                </a:ln>
                <a:solidFill>
                  <a:srgbClr val="00FF00"/>
                </a:solidFill>
                <a:latin typeface="Arial Black"/>
              </a:rPr>
              <a:t>6.</a:t>
            </a:r>
          </a:p>
          <a:p>
            <a:r>
              <a:rPr lang="en-US" kern="10">
                <a:ln w="9525">
                  <a:solidFill>
                    <a:srgbClr val="000000"/>
                  </a:solidFill>
                  <a:round/>
                  <a:headEnd/>
                  <a:tailEnd/>
                </a:ln>
                <a:solidFill>
                  <a:srgbClr val="00FF00"/>
                </a:solidFill>
                <a:latin typeface="Arial Black"/>
              </a:rPr>
              <a:t>7.</a:t>
            </a:r>
          </a:p>
          <a:p>
            <a:r>
              <a:rPr lang="en-US" kern="10">
                <a:ln w="9525">
                  <a:solidFill>
                    <a:srgbClr val="000000"/>
                  </a:solidFill>
                  <a:round/>
                  <a:headEnd/>
                  <a:tailEnd/>
                </a:ln>
                <a:solidFill>
                  <a:srgbClr val="00FF00"/>
                </a:solidFill>
                <a:latin typeface="Arial Black"/>
              </a:rPr>
              <a:t>8.</a:t>
            </a:r>
          </a:p>
          <a:p>
            <a:r>
              <a:rPr lang="en-US" kern="10">
                <a:ln w="9525">
                  <a:solidFill>
                    <a:srgbClr val="000000"/>
                  </a:solidFill>
                  <a:round/>
                  <a:headEnd/>
                  <a:tailEnd/>
                </a:ln>
                <a:solidFill>
                  <a:srgbClr val="00FF00"/>
                </a:solidFill>
                <a:latin typeface="Arial Black"/>
              </a:rPr>
              <a:t>9.</a:t>
            </a:r>
          </a:p>
          <a:p>
            <a:r>
              <a:rPr lang="en-US" kern="10">
                <a:ln w="9525">
                  <a:solidFill>
                    <a:srgbClr val="000000"/>
                  </a:solidFill>
                  <a:round/>
                  <a:headEnd/>
                  <a:tailEnd/>
                </a:ln>
                <a:solidFill>
                  <a:srgbClr val="00FF00"/>
                </a:solidFill>
                <a:latin typeface="Arial Black"/>
              </a:rPr>
              <a:t>10.</a:t>
            </a:r>
          </a:p>
        </p:txBody>
      </p:sp>
      <p:sp>
        <p:nvSpPr>
          <p:cNvPr id="100360" name="WordArt 8"/>
          <p:cNvSpPr>
            <a:spLocks noChangeArrowheads="1" noChangeShapeType="1" noTextEdit="1"/>
          </p:cNvSpPr>
          <p:nvPr/>
        </p:nvSpPr>
        <p:spPr bwMode="auto">
          <a:xfrm>
            <a:off x="2133600" y="6019800"/>
            <a:ext cx="2457450" cy="314325"/>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endParaRPr lang="en-US" kern="10" dirty="0">
              <a:ln w="9525">
                <a:solidFill>
                  <a:srgbClr val="000000"/>
                </a:solidFill>
                <a:round/>
                <a:headEnd/>
                <a:tailEnd/>
              </a:ln>
              <a:solidFill>
                <a:srgbClr val="FF6600"/>
              </a:solidFill>
              <a:latin typeface="Arial Black"/>
            </a:endParaRPr>
          </a:p>
        </p:txBody>
      </p:sp>
      <p:sp>
        <p:nvSpPr>
          <p:cNvPr id="100361" name="WordArt 9"/>
          <p:cNvSpPr>
            <a:spLocks noChangeArrowheads="1" noChangeShapeType="1" noTextEdit="1"/>
          </p:cNvSpPr>
          <p:nvPr/>
        </p:nvSpPr>
        <p:spPr bwMode="auto">
          <a:xfrm>
            <a:off x="6629400" y="6019800"/>
            <a:ext cx="1276350" cy="314325"/>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r>
              <a:rPr lang="en-US" kern="10" dirty="0" err="1" smtClean="0">
                <a:ln w="9525">
                  <a:solidFill>
                    <a:srgbClr val="000000"/>
                  </a:solidFill>
                  <a:round/>
                  <a:headEnd/>
                  <a:tailEnd/>
                </a:ln>
                <a:solidFill>
                  <a:srgbClr val="FF6600"/>
                </a:solidFill>
                <a:latin typeface="Arial Black"/>
              </a:rPr>
              <a:t>Ponyboy</a:t>
            </a:r>
            <a:endParaRPr lang="en-US" kern="10" dirty="0">
              <a:ln w="9525">
                <a:solidFill>
                  <a:srgbClr val="000000"/>
                </a:solidFill>
                <a:round/>
                <a:headEnd/>
                <a:tailEnd/>
              </a:ln>
              <a:solidFill>
                <a:srgbClr val="FF6600"/>
              </a:solidFill>
              <a:latin typeface="Arial Black"/>
            </a:endParaRPr>
          </a:p>
        </p:txBody>
      </p:sp>
      <p:sp>
        <p:nvSpPr>
          <p:cNvPr id="100362" name="WordArt 10"/>
          <p:cNvSpPr>
            <a:spLocks noChangeArrowheads="1" noChangeShapeType="1" noTextEdit="1"/>
          </p:cNvSpPr>
          <p:nvPr/>
        </p:nvSpPr>
        <p:spPr bwMode="auto">
          <a:xfrm>
            <a:off x="5791200" y="1447800"/>
            <a:ext cx="2209800" cy="411480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r>
              <a:rPr lang="en-US" kern="10">
                <a:ln w="9525">
                  <a:solidFill>
                    <a:srgbClr val="000000"/>
                  </a:solidFill>
                  <a:round/>
                  <a:headEnd/>
                  <a:tailEnd/>
                </a:ln>
                <a:solidFill>
                  <a:srgbClr val="FF0000"/>
                </a:solidFill>
                <a:latin typeface="Arial Black"/>
              </a:rPr>
              <a:t>Differences</a:t>
            </a:r>
          </a:p>
          <a:p>
            <a:r>
              <a:rPr lang="en-US" kern="10">
                <a:ln w="9525">
                  <a:solidFill>
                    <a:srgbClr val="000000"/>
                  </a:solidFill>
                  <a:round/>
                  <a:headEnd/>
                  <a:tailEnd/>
                </a:ln>
                <a:solidFill>
                  <a:srgbClr val="FF0000"/>
                </a:solidFill>
                <a:latin typeface="Arial Black"/>
              </a:rPr>
              <a:t>1. </a:t>
            </a:r>
          </a:p>
          <a:p>
            <a:r>
              <a:rPr lang="en-US" kern="10">
                <a:ln w="9525">
                  <a:solidFill>
                    <a:srgbClr val="000000"/>
                  </a:solidFill>
                  <a:round/>
                  <a:headEnd/>
                  <a:tailEnd/>
                </a:ln>
                <a:solidFill>
                  <a:srgbClr val="FF0000"/>
                </a:solidFill>
                <a:latin typeface="Arial Black"/>
              </a:rPr>
              <a:t>2.</a:t>
            </a:r>
          </a:p>
          <a:p>
            <a:r>
              <a:rPr lang="en-US" kern="10">
                <a:ln w="9525">
                  <a:solidFill>
                    <a:srgbClr val="000000"/>
                  </a:solidFill>
                  <a:round/>
                  <a:headEnd/>
                  <a:tailEnd/>
                </a:ln>
                <a:solidFill>
                  <a:srgbClr val="FF0000"/>
                </a:solidFill>
                <a:latin typeface="Arial Black"/>
              </a:rPr>
              <a:t>3. </a:t>
            </a:r>
          </a:p>
          <a:p>
            <a:r>
              <a:rPr lang="en-US" kern="10">
                <a:ln w="9525">
                  <a:solidFill>
                    <a:srgbClr val="000000"/>
                  </a:solidFill>
                  <a:round/>
                  <a:headEnd/>
                  <a:tailEnd/>
                </a:ln>
                <a:solidFill>
                  <a:srgbClr val="FF0000"/>
                </a:solidFill>
                <a:latin typeface="Arial Black"/>
              </a:rPr>
              <a:t>4. </a:t>
            </a:r>
          </a:p>
          <a:p>
            <a:r>
              <a:rPr lang="en-US" kern="10">
                <a:ln w="9525">
                  <a:solidFill>
                    <a:srgbClr val="000000"/>
                  </a:solidFill>
                  <a:round/>
                  <a:headEnd/>
                  <a:tailEnd/>
                </a:ln>
                <a:solidFill>
                  <a:srgbClr val="FF0000"/>
                </a:solidFill>
                <a:latin typeface="Arial Black"/>
              </a:rPr>
              <a:t>5.</a:t>
            </a:r>
          </a:p>
          <a:p>
            <a:r>
              <a:rPr lang="en-US" kern="10">
                <a:ln w="9525">
                  <a:solidFill>
                    <a:srgbClr val="000000"/>
                  </a:solidFill>
                  <a:round/>
                  <a:headEnd/>
                  <a:tailEnd/>
                </a:ln>
                <a:solidFill>
                  <a:srgbClr val="FF0000"/>
                </a:solidFill>
                <a:latin typeface="Arial Black"/>
              </a:rPr>
              <a:t>6.</a:t>
            </a:r>
          </a:p>
          <a:p>
            <a:r>
              <a:rPr lang="en-US" kern="10">
                <a:ln w="9525">
                  <a:solidFill>
                    <a:srgbClr val="000000"/>
                  </a:solidFill>
                  <a:round/>
                  <a:headEnd/>
                  <a:tailEnd/>
                </a:ln>
                <a:solidFill>
                  <a:srgbClr val="FF0000"/>
                </a:solidFill>
                <a:latin typeface="Arial Black"/>
              </a:rPr>
              <a:t>7.</a:t>
            </a:r>
          </a:p>
          <a:p>
            <a:r>
              <a:rPr lang="en-US" kern="10">
                <a:ln w="9525">
                  <a:solidFill>
                    <a:srgbClr val="000000"/>
                  </a:solidFill>
                  <a:round/>
                  <a:headEnd/>
                  <a:tailEnd/>
                </a:ln>
                <a:solidFill>
                  <a:srgbClr val="FF0000"/>
                </a:solidFill>
                <a:latin typeface="Arial Black"/>
              </a:rPr>
              <a:t>8.</a:t>
            </a:r>
          </a:p>
          <a:p>
            <a:r>
              <a:rPr lang="en-US" kern="10">
                <a:ln w="9525">
                  <a:solidFill>
                    <a:srgbClr val="000000"/>
                  </a:solidFill>
                  <a:round/>
                  <a:headEnd/>
                  <a:tailEnd/>
                </a:ln>
                <a:solidFill>
                  <a:srgbClr val="FF0000"/>
                </a:solidFill>
                <a:latin typeface="Arial Black"/>
              </a:rPr>
              <a:t>9.</a:t>
            </a:r>
          </a:p>
          <a:p>
            <a:r>
              <a:rPr lang="en-US" kern="10">
                <a:ln w="9525">
                  <a:solidFill>
                    <a:srgbClr val="000000"/>
                  </a:solidFill>
                  <a:round/>
                  <a:headEnd/>
                  <a:tailEnd/>
                </a:ln>
                <a:solidFill>
                  <a:srgbClr val="FF0000"/>
                </a:solidFill>
                <a:latin typeface="Arial Black"/>
              </a:rPr>
              <a:t>10.</a:t>
            </a:r>
          </a:p>
        </p:txBody>
      </p:sp>
      <p:sp>
        <p:nvSpPr>
          <p:cNvPr id="11" name="WordArt 9"/>
          <p:cNvSpPr>
            <a:spLocks noChangeArrowheads="1" noChangeShapeType="1" noTextEdit="1"/>
          </p:cNvSpPr>
          <p:nvPr/>
        </p:nvSpPr>
        <p:spPr bwMode="auto">
          <a:xfrm>
            <a:off x="2714625" y="6003780"/>
            <a:ext cx="1276350" cy="314325"/>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r>
              <a:rPr lang="en-US" kern="10" dirty="0" smtClean="0">
                <a:ln w="9525">
                  <a:solidFill>
                    <a:srgbClr val="000000"/>
                  </a:solidFill>
                  <a:round/>
                  <a:headEnd/>
                  <a:tailEnd/>
                </a:ln>
                <a:solidFill>
                  <a:srgbClr val="FF6600"/>
                </a:solidFill>
                <a:latin typeface="Arial Black"/>
              </a:rPr>
              <a:t>Johnny</a:t>
            </a:r>
            <a:endParaRPr lang="en-US" kern="10" dirty="0">
              <a:ln w="9525">
                <a:solidFill>
                  <a:srgbClr val="000000"/>
                </a:solidFill>
                <a:round/>
                <a:headEnd/>
                <a:tailEnd/>
              </a:ln>
              <a:solidFill>
                <a:srgbClr val="FF6600"/>
              </a:solidFill>
              <a:latin typeface="Arial Black"/>
            </a:endParaRPr>
          </a:p>
        </p:txBody>
      </p:sp>
    </p:spTree>
    <p:extLst>
      <p:ext uri="{BB962C8B-B14F-4D97-AF65-F5344CB8AC3E}">
        <p14:creationId xmlns:p14="http://schemas.microsoft.com/office/powerpoint/2010/main" val="4388801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457200" y="274638"/>
            <a:ext cx="8229600" cy="792162"/>
          </a:xfrm>
        </p:spPr>
        <p:txBody>
          <a:bodyPr/>
          <a:lstStyle/>
          <a:p>
            <a:r>
              <a:rPr lang="en-US" sz="2000"/>
              <a:t>Socratic Seminar #3 Venn Diagram</a:t>
            </a:r>
            <a:br>
              <a:rPr lang="en-US" sz="2000"/>
            </a:br>
            <a:r>
              <a:rPr lang="en-US" sz="2000"/>
              <a:t>My name: ______________   			           Period: ___</a:t>
            </a:r>
          </a:p>
        </p:txBody>
      </p:sp>
      <p:sp>
        <p:nvSpPr>
          <p:cNvPr id="101379" name="WordArt 3"/>
          <p:cNvSpPr>
            <a:spLocks noChangeArrowheads="1" noChangeShapeType="1" noTextEdit="1"/>
          </p:cNvSpPr>
          <p:nvPr/>
        </p:nvSpPr>
        <p:spPr bwMode="auto">
          <a:xfrm>
            <a:off x="381000" y="6172200"/>
            <a:ext cx="8001000" cy="276225"/>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r>
              <a:rPr lang="en-US" sz="2400" kern="10" dirty="0" smtClean="0">
                <a:ln w="9525">
                  <a:solidFill>
                    <a:srgbClr val="000000"/>
                  </a:solidFill>
                  <a:round/>
                  <a:headEnd/>
                  <a:tailEnd/>
                </a:ln>
                <a:solidFill>
                  <a:srgbClr val="FFFFFF"/>
                </a:solidFill>
                <a:latin typeface="Arial Black"/>
              </a:rPr>
              <a:t>Character 1</a:t>
            </a:r>
            <a:r>
              <a:rPr lang="en-US" sz="2400" kern="10" dirty="0">
                <a:ln w="9525">
                  <a:solidFill>
                    <a:srgbClr val="000000"/>
                  </a:solidFill>
                  <a:round/>
                  <a:headEnd/>
                  <a:tailEnd/>
                </a:ln>
                <a:solidFill>
                  <a:srgbClr val="FFFFFF"/>
                </a:solidFill>
                <a:latin typeface="Arial Black"/>
              </a:rPr>
              <a:t>: ___________     </a:t>
            </a:r>
            <a:r>
              <a:rPr lang="en-US" sz="2400" kern="10" dirty="0" smtClean="0">
                <a:ln w="9525">
                  <a:solidFill>
                    <a:srgbClr val="000000"/>
                  </a:solidFill>
                  <a:round/>
                  <a:headEnd/>
                  <a:tailEnd/>
                </a:ln>
                <a:solidFill>
                  <a:srgbClr val="FFFFFF"/>
                </a:solidFill>
                <a:latin typeface="Arial Black"/>
              </a:rPr>
              <a:t>Character </a:t>
            </a:r>
            <a:r>
              <a:rPr lang="en-US" sz="2400" kern="10" dirty="0">
                <a:ln w="9525">
                  <a:solidFill>
                    <a:srgbClr val="000000"/>
                  </a:solidFill>
                  <a:round/>
                  <a:headEnd/>
                  <a:tailEnd/>
                </a:ln>
                <a:solidFill>
                  <a:srgbClr val="FFFFFF"/>
                </a:solidFill>
                <a:latin typeface="Arial Black"/>
              </a:rPr>
              <a:t>#2: ____________</a:t>
            </a:r>
          </a:p>
        </p:txBody>
      </p:sp>
      <p:sp>
        <p:nvSpPr>
          <p:cNvPr id="101380" name="Rectangle 4"/>
          <p:cNvSpPr>
            <a:spLocks noChangeArrowheads="1"/>
          </p:cNvSpPr>
          <p:nvPr/>
        </p:nvSpPr>
        <p:spPr bwMode="auto">
          <a:xfrm>
            <a:off x="457200" y="1295400"/>
            <a:ext cx="5029200" cy="4495800"/>
          </a:xfrm>
          <a:prstGeom prst="rect">
            <a:avLst/>
          </a:prstGeom>
          <a:solidFill>
            <a:schemeClr val="bg1"/>
          </a:solidFill>
          <a:ln w="571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p>
        </p:txBody>
      </p:sp>
      <p:sp>
        <p:nvSpPr>
          <p:cNvPr id="101381" name="Rectangle 5"/>
          <p:cNvSpPr>
            <a:spLocks noChangeArrowheads="1"/>
          </p:cNvSpPr>
          <p:nvPr/>
        </p:nvSpPr>
        <p:spPr bwMode="auto">
          <a:xfrm>
            <a:off x="3200400" y="1295400"/>
            <a:ext cx="5105400" cy="4495800"/>
          </a:xfrm>
          <a:prstGeom prst="rect">
            <a:avLst/>
          </a:prstGeom>
          <a:noFill/>
          <a:ln w="571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01382" name="Picture 6" descr="Crazy Mummy Emoticon Animated Clipart&#10;&#10;"/>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4114800"/>
            <a:ext cx="1676400" cy="1676400"/>
          </a:xfrm>
          <a:prstGeom prst="rect">
            <a:avLst/>
          </a:prstGeom>
          <a:noFill/>
          <a:extLst>
            <a:ext uri="{909E8E84-426E-40DD-AFC4-6F175D3DCCD1}">
              <a14:hiddenFill xmlns:a14="http://schemas.microsoft.com/office/drawing/2010/main">
                <a:solidFill>
                  <a:srgbClr val="FFFFFF"/>
                </a:solidFill>
              </a14:hiddenFill>
            </a:ext>
          </a:extLst>
        </p:spPr>
      </p:pic>
      <p:pic>
        <p:nvPicPr>
          <p:cNvPr id="101384" name="Picture 8" descr="Crazy Mummy Emoticon Animated Clipart&#10;&#10;"/>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355773" y="4114800"/>
            <a:ext cx="1676400" cy="1676400"/>
          </a:xfrm>
          <a:prstGeom prst="rect">
            <a:avLst/>
          </a:prstGeom>
          <a:noFill/>
          <a:extLst>
            <a:ext uri="{909E8E84-426E-40DD-AFC4-6F175D3DCCD1}">
              <a14:hiddenFill xmlns:a14="http://schemas.microsoft.com/office/drawing/2010/main">
                <a:solidFill>
                  <a:srgbClr val="FFFFFF"/>
                </a:solidFill>
              </a14:hiddenFill>
            </a:ext>
          </a:extLst>
        </p:spPr>
      </p:pic>
      <p:sp>
        <p:nvSpPr>
          <p:cNvPr id="101387" name="WordArt 11"/>
          <p:cNvSpPr>
            <a:spLocks noChangeArrowheads="1" noChangeShapeType="1" noTextEdit="1"/>
          </p:cNvSpPr>
          <p:nvPr/>
        </p:nvSpPr>
        <p:spPr bwMode="auto">
          <a:xfrm>
            <a:off x="457200" y="1447800"/>
            <a:ext cx="2743200" cy="243840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r>
              <a:rPr lang="en-US" kern="10" dirty="0">
                <a:ln w="9525">
                  <a:solidFill>
                    <a:srgbClr val="000000"/>
                  </a:solidFill>
                  <a:round/>
                  <a:headEnd/>
                  <a:tailEnd/>
                </a:ln>
                <a:solidFill>
                  <a:srgbClr val="FF0000"/>
                </a:solidFill>
                <a:latin typeface="Arial Black"/>
              </a:rPr>
              <a:t>Differences</a:t>
            </a:r>
          </a:p>
          <a:p>
            <a:pPr marL="342900" indent="-342900">
              <a:buAutoNum type="arabicPeriod"/>
            </a:pPr>
            <a:r>
              <a:rPr lang="en-US" kern="10" dirty="0" smtClean="0">
                <a:ln w="9525">
                  <a:solidFill>
                    <a:srgbClr val="000000"/>
                  </a:solidFill>
                  <a:round/>
                  <a:headEnd/>
                  <a:tailEnd/>
                </a:ln>
                <a:solidFill>
                  <a:srgbClr val="FF0000"/>
                </a:solidFill>
                <a:latin typeface="Arial Black"/>
              </a:rPr>
              <a:t>Alcoholic parents, so doesn’t stay </a:t>
            </a:r>
          </a:p>
          <a:p>
            <a:r>
              <a:rPr lang="en-US" kern="10" dirty="0" smtClean="0">
                <a:ln w="9525">
                  <a:solidFill>
                    <a:srgbClr val="000000"/>
                  </a:solidFill>
                  <a:round/>
                  <a:headEnd/>
                  <a:tailEnd/>
                </a:ln>
                <a:solidFill>
                  <a:srgbClr val="FF0000"/>
                </a:solidFill>
                <a:latin typeface="Arial Black"/>
              </a:rPr>
              <a:t>At home much</a:t>
            </a:r>
          </a:p>
          <a:p>
            <a:r>
              <a:rPr lang="en-US" kern="10" dirty="0" smtClean="0">
                <a:ln w="9525">
                  <a:solidFill>
                    <a:srgbClr val="000000"/>
                  </a:solidFill>
                  <a:round/>
                  <a:headEnd/>
                  <a:tailEnd/>
                </a:ln>
                <a:solidFill>
                  <a:srgbClr val="FF0000"/>
                </a:solidFill>
                <a:latin typeface="Arial Black"/>
              </a:rPr>
              <a:t>2. No brothers, so he is really close</a:t>
            </a:r>
          </a:p>
          <a:p>
            <a:r>
              <a:rPr lang="en-US" kern="10" dirty="0" smtClean="0">
                <a:ln w="9525">
                  <a:solidFill>
                    <a:srgbClr val="000000"/>
                  </a:solidFill>
                  <a:round/>
                  <a:headEnd/>
                  <a:tailEnd/>
                </a:ln>
                <a:solidFill>
                  <a:srgbClr val="FF0000"/>
                </a:solidFill>
                <a:latin typeface="Arial Black"/>
              </a:rPr>
              <a:t>to </a:t>
            </a:r>
            <a:r>
              <a:rPr lang="en-US" kern="10" dirty="0" err="1" smtClean="0">
                <a:ln w="9525">
                  <a:solidFill>
                    <a:srgbClr val="000000"/>
                  </a:solidFill>
                  <a:round/>
                  <a:headEnd/>
                  <a:tailEnd/>
                </a:ln>
                <a:solidFill>
                  <a:srgbClr val="FF0000"/>
                </a:solidFill>
                <a:latin typeface="Arial Black"/>
              </a:rPr>
              <a:t>Ponyboy</a:t>
            </a:r>
            <a:endParaRPr lang="en-US" kern="10" dirty="0" smtClean="0">
              <a:ln w="9525">
                <a:solidFill>
                  <a:srgbClr val="000000"/>
                </a:solidFill>
                <a:round/>
                <a:headEnd/>
                <a:tailEnd/>
              </a:ln>
              <a:solidFill>
                <a:srgbClr val="FF0000"/>
              </a:solidFill>
              <a:latin typeface="Arial Black"/>
            </a:endParaRPr>
          </a:p>
        </p:txBody>
      </p:sp>
      <p:sp>
        <p:nvSpPr>
          <p:cNvPr id="101389" name="WordArt 13"/>
          <p:cNvSpPr>
            <a:spLocks noChangeArrowheads="1" noChangeShapeType="1" noTextEdit="1"/>
          </p:cNvSpPr>
          <p:nvPr/>
        </p:nvSpPr>
        <p:spPr bwMode="auto">
          <a:xfrm>
            <a:off x="5791200" y="1447800"/>
            <a:ext cx="2514600" cy="243840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r>
              <a:rPr lang="en-US" kern="10" dirty="0">
                <a:ln w="9525">
                  <a:solidFill>
                    <a:srgbClr val="000000"/>
                  </a:solidFill>
                  <a:round/>
                  <a:headEnd/>
                  <a:tailEnd/>
                </a:ln>
                <a:solidFill>
                  <a:srgbClr val="FF0000"/>
                </a:solidFill>
                <a:latin typeface="Arial Black"/>
              </a:rPr>
              <a:t>Differences</a:t>
            </a:r>
          </a:p>
          <a:p>
            <a:r>
              <a:rPr lang="en-US" kern="10" dirty="0" smtClean="0">
                <a:ln w="9525">
                  <a:solidFill>
                    <a:srgbClr val="000000"/>
                  </a:solidFill>
                  <a:round/>
                  <a:headEnd/>
                  <a:tailEnd/>
                </a:ln>
                <a:solidFill>
                  <a:srgbClr val="FF0000"/>
                </a:solidFill>
                <a:latin typeface="Arial Black"/>
              </a:rPr>
              <a:t>1.Dead parents, so</a:t>
            </a:r>
          </a:p>
          <a:p>
            <a:r>
              <a:rPr lang="en-US" kern="10" dirty="0" smtClean="0">
                <a:ln w="9525">
                  <a:solidFill>
                    <a:srgbClr val="000000"/>
                  </a:solidFill>
                  <a:round/>
                  <a:headEnd/>
                  <a:tailEnd/>
                </a:ln>
                <a:solidFill>
                  <a:srgbClr val="FF0000"/>
                </a:solidFill>
                <a:latin typeface="Arial Black"/>
              </a:rPr>
              <a:t>He relies on his bros</a:t>
            </a:r>
          </a:p>
          <a:p>
            <a:r>
              <a:rPr lang="en-US" kern="10" dirty="0">
                <a:ln w="9525">
                  <a:solidFill>
                    <a:srgbClr val="000000"/>
                  </a:solidFill>
                  <a:round/>
                  <a:headEnd/>
                  <a:tailEnd/>
                </a:ln>
                <a:solidFill>
                  <a:srgbClr val="FF0000"/>
                </a:solidFill>
                <a:latin typeface="Arial Black"/>
              </a:rPr>
              <a:t>2</a:t>
            </a:r>
            <a:r>
              <a:rPr lang="en-US" kern="10" dirty="0" smtClean="0">
                <a:ln w="9525">
                  <a:solidFill>
                    <a:srgbClr val="000000"/>
                  </a:solidFill>
                  <a:round/>
                  <a:headEnd/>
                  <a:tailEnd/>
                </a:ln>
                <a:solidFill>
                  <a:srgbClr val="FF0000"/>
                </a:solidFill>
                <a:latin typeface="Arial Black"/>
              </a:rPr>
              <a:t>. Has brothers, but they are more</a:t>
            </a:r>
          </a:p>
          <a:p>
            <a:r>
              <a:rPr lang="en-US" kern="10" dirty="0" smtClean="0">
                <a:ln w="9525">
                  <a:solidFill>
                    <a:srgbClr val="000000"/>
                  </a:solidFill>
                  <a:round/>
                  <a:headEnd/>
                  <a:tailEnd/>
                </a:ln>
                <a:solidFill>
                  <a:srgbClr val="FF0000"/>
                </a:solidFill>
                <a:latin typeface="Arial Black"/>
              </a:rPr>
              <a:t>like parents, so he doesn’t feel </a:t>
            </a:r>
          </a:p>
          <a:p>
            <a:r>
              <a:rPr lang="en-US" kern="10" dirty="0" smtClean="0">
                <a:ln w="9525">
                  <a:solidFill>
                    <a:srgbClr val="000000"/>
                  </a:solidFill>
                  <a:round/>
                  <a:headEnd/>
                  <a:tailEnd/>
                </a:ln>
                <a:solidFill>
                  <a:srgbClr val="FF0000"/>
                </a:solidFill>
                <a:latin typeface="Arial Black"/>
              </a:rPr>
              <a:t>Understood. .</a:t>
            </a:r>
            <a:endParaRPr lang="en-US" kern="10" dirty="0">
              <a:ln w="9525">
                <a:solidFill>
                  <a:srgbClr val="000000"/>
                </a:solidFill>
                <a:round/>
                <a:headEnd/>
                <a:tailEnd/>
              </a:ln>
              <a:solidFill>
                <a:srgbClr val="FF0000"/>
              </a:solidFill>
              <a:latin typeface="Arial Black"/>
            </a:endParaRPr>
          </a:p>
        </p:txBody>
      </p:sp>
      <p:sp>
        <p:nvSpPr>
          <p:cNvPr id="12" name="WordArt 9"/>
          <p:cNvSpPr>
            <a:spLocks noChangeArrowheads="1" noChangeShapeType="1" noTextEdit="1"/>
          </p:cNvSpPr>
          <p:nvPr/>
        </p:nvSpPr>
        <p:spPr bwMode="auto">
          <a:xfrm>
            <a:off x="6781800" y="6172200"/>
            <a:ext cx="1276350" cy="314325"/>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r>
              <a:rPr lang="en-US" kern="10" dirty="0" err="1" smtClean="0">
                <a:ln w="9525">
                  <a:solidFill>
                    <a:srgbClr val="000000"/>
                  </a:solidFill>
                  <a:round/>
                  <a:headEnd/>
                  <a:tailEnd/>
                </a:ln>
                <a:solidFill>
                  <a:srgbClr val="FF6600"/>
                </a:solidFill>
                <a:latin typeface="Arial Black"/>
              </a:rPr>
              <a:t>Ponyboy</a:t>
            </a:r>
            <a:endParaRPr lang="en-US" kern="10" dirty="0">
              <a:ln w="9525">
                <a:solidFill>
                  <a:srgbClr val="000000"/>
                </a:solidFill>
                <a:round/>
                <a:headEnd/>
                <a:tailEnd/>
              </a:ln>
              <a:solidFill>
                <a:srgbClr val="FF6600"/>
              </a:solidFill>
              <a:latin typeface="Arial Black"/>
            </a:endParaRPr>
          </a:p>
        </p:txBody>
      </p:sp>
      <p:sp>
        <p:nvSpPr>
          <p:cNvPr id="13" name="WordArt 9"/>
          <p:cNvSpPr>
            <a:spLocks noChangeArrowheads="1" noChangeShapeType="1" noTextEdit="1"/>
          </p:cNvSpPr>
          <p:nvPr/>
        </p:nvSpPr>
        <p:spPr bwMode="auto">
          <a:xfrm>
            <a:off x="2714625" y="6003780"/>
            <a:ext cx="1276350" cy="314325"/>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r>
              <a:rPr lang="en-US" kern="10" dirty="0" smtClean="0">
                <a:ln w="9525">
                  <a:solidFill>
                    <a:srgbClr val="000000"/>
                  </a:solidFill>
                  <a:round/>
                  <a:headEnd/>
                  <a:tailEnd/>
                </a:ln>
                <a:solidFill>
                  <a:srgbClr val="FF6600"/>
                </a:solidFill>
                <a:latin typeface="Arial Black"/>
              </a:rPr>
              <a:t>Johnny</a:t>
            </a:r>
            <a:endParaRPr lang="en-US" kern="10" dirty="0">
              <a:ln w="9525">
                <a:solidFill>
                  <a:srgbClr val="000000"/>
                </a:solidFill>
                <a:round/>
                <a:headEnd/>
                <a:tailEnd/>
              </a:ln>
              <a:solidFill>
                <a:srgbClr val="FF6600"/>
              </a:solidFill>
              <a:latin typeface="Arial Black"/>
            </a:endParaRPr>
          </a:p>
        </p:txBody>
      </p:sp>
    </p:spTree>
    <p:extLst>
      <p:ext uri="{BB962C8B-B14F-4D97-AF65-F5344CB8AC3E}">
        <p14:creationId xmlns:p14="http://schemas.microsoft.com/office/powerpoint/2010/main" val="5598488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457200" y="274638"/>
            <a:ext cx="8229600" cy="792162"/>
          </a:xfrm>
        </p:spPr>
        <p:txBody>
          <a:bodyPr/>
          <a:lstStyle/>
          <a:p>
            <a:r>
              <a:rPr lang="en-US" sz="2000"/>
              <a:t>Socratic Seminar #3 Venn Diagram</a:t>
            </a:r>
            <a:br>
              <a:rPr lang="en-US" sz="2000"/>
            </a:br>
            <a:r>
              <a:rPr lang="en-US" sz="2000"/>
              <a:t>My name: ______________   			           Period: ___</a:t>
            </a:r>
          </a:p>
        </p:txBody>
      </p:sp>
      <p:sp>
        <p:nvSpPr>
          <p:cNvPr id="122884" name="Rectangle 4"/>
          <p:cNvSpPr>
            <a:spLocks noChangeArrowheads="1"/>
          </p:cNvSpPr>
          <p:nvPr/>
        </p:nvSpPr>
        <p:spPr bwMode="auto">
          <a:xfrm>
            <a:off x="457200" y="1295400"/>
            <a:ext cx="5029200" cy="4495800"/>
          </a:xfrm>
          <a:prstGeom prst="rect">
            <a:avLst/>
          </a:prstGeom>
          <a:solidFill>
            <a:schemeClr val="bg1"/>
          </a:solidFill>
          <a:ln w="571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p>
        </p:txBody>
      </p:sp>
      <p:sp>
        <p:nvSpPr>
          <p:cNvPr id="122885" name="Rectangle 5"/>
          <p:cNvSpPr>
            <a:spLocks noChangeArrowheads="1"/>
          </p:cNvSpPr>
          <p:nvPr/>
        </p:nvSpPr>
        <p:spPr bwMode="auto">
          <a:xfrm>
            <a:off x="3200400" y="1295400"/>
            <a:ext cx="5105400" cy="4495800"/>
          </a:xfrm>
          <a:prstGeom prst="rect">
            <a:avLst/>
          </a:prstGeom>
          <a:noFill/>
          <a:ln w="571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122887" name="Picture 7" descr="Crazy Mummy Emoticon Animated Clipart&#10;&#10;"/>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810000" y="3886200"/>
            <a:ext cx="1676400" cy="1676400"/>
          </a:xfrm>
          <a:prstGeom prst="rect">
            <a:avLst/>
          </a:prstGeom>
          <a:noFill/>
          <a:extLst>
            <a:ext uri="{909E8E84-426E-40DD-AFC4-6F175D3DCCD1}">
              <a14:hiddenFill xmlns:a14="http://schemas.microsoft.com/office/drawing/2010/main">
                <a:solidFill>
                  <a:srgbClr val="FFFFFF"/>
                </a:solidFill>
              </a14:hiddenFill>
            </a:ext>
          </a:extLst>
        </p:spPr>
      </p:pic>
      <p:sp>
        <p:nvSpPr>
          <p:cNvPr id="122892" name="WordArt 12"/>
          <p:cNvSpPr>
            <a:spLocks noChangeArrowheads="1" noChangeShapeType="1" noTextEdit="1"/>
          </p:cNvSpPr>
          <p:nvPr/>
        </p:nvSpPr>
        <p:spPr bwMode="auto">
          <a:xfrm>
            <a:off x="3352800" y="1447800"/>
            <a:ext cx="1981200" cy="243840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r>
              <a:rPr lang="en-US" kern="10" dirty="0">
                <a:ln w="9525">
                  <a:solidFill>
                    <a:srgbClr val="000000"/>
                  </a:solidFill>
                  <a:round/>
                  <a:headEnd/>
                  <a:tailEnd/>
                </a:ln>
                <a:solidFill>
                  <a:srgbClr val="00FF00"/>
                </a:solidFill>
                <a:latin typeface="Arial Black"/>
              </a:rPr>
              <a:t>Similarities</a:t>
            </a:r>
          </a:p>
          <a:p>
            <a:pPr marL="342900" indent="-342900">
              <a:buAutoNum type="arabicPeriod"/>
            </a:pPr>
            <a:r>
              <a:rPr lang="en-US" kern="10" dirty="0" smtClean="0">
                <a:ln w="9525">
                  <a:solidFill>
                    <a:srgbClr val="000000"/>
                  </a:solidFill>
                  <a:round/>
                  <a:headEnd/>
                  <a:tailEnd/>
                </a:ln>
                <a:solidFill>
                  <a:srgbClr val="00FF00"/>
                </a:solidFill>
                <a:latin typeface="Arial Black"/>
              </a:rPr>
              <a:t>Both greasers,</a:t>
            </a:r>
          </a:p>
          <a:p>
            <a:r>
              <a:rPr lang="en-US" kern="10" dirty="0">
                <a:ln w="9525">
                  <a:solidFill>
                    <a:srgbClr val="000000"/>
                  </a:solidFill>
                  <a:round/>
                  <a:headEnd/>
                  <a:tailEnd/>
                </a:ln>
                <a:solidFill>
                  <a:srgbClr val="00FF00"/>
                </a:solidFill>
                <a:latin typeface="Arial Black"/>
              </a:rPr>
              <a:t>s</a:t>
            </a:r>
            <a:r>
              <a:rPr lang="en-US" kern="10" dirty="0" smtClean="0">
                <a:ln w="9525">
                  <a:solidFill>
                    <a:srgbClr val="000000"/>
                  </a:solidFill>
                  <a:round/>
                  <a:headEnd/>
                  <a:tailEnd/>
                </a:ln>
                <a:solidFill>
                  <a:srgbClr val="00FF00"/>
                </a:solidFill>
                <a:latin typeface="Arial Black"/>
              </a:rPr>
              <a:t>o mocked for being poor</a:t>
            </a:r>
          </a:p>
        </p:txBody>
      </p:sp>
      <p:sp>
        <p:nvSpPr>
          <p:cNvPr id="10" name="WordArt 3"/>
          <p:cNvSpPr>
            <a:spLocks noChangeArrowheads="1" noChangeShapeType="1" noTextEdit="1"/>
          </p:cNvSpPr>
          <p:nvPr/>
        </p:nvSpPr>
        <p:spPr bwMode="auto">
          <a:xfrm>
            <a:off x="457200" y="6210300"/>
            <a:ext cx="8001000" cy="276225"/>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r>
              <a:rPr lang="en-US" sz="2400" kern="10" dirty="0" smtClean="0">
                <a:ln w="9525">
                  <a:solidFill>
                    <a:srgbClr val="000000"/>
                  </a:solidFill>
                  <a:round/>
                  <a:headEnd/>
                  <a:tailEnd/>
                </a:ln>
                <a:solidFill>
                  <a:srgbClr val="FFFFFF"/>
                </a:solidFill>
                <a:latin typeface="Arial Black"/>
              </a:rPr>
              <a:t>Character 1</a:t>
            </a:r>
            <a:r>
              <a:rPr lang="en-US" sz="2400" kern="10" dirty="0">
                <a:ln w="9525">
                  <a:solidFill>
                    <a:srgbClr val="000000"/>
                  </a:solidFill>
                  <a:round/>
                  <a:headEnd/>
                  <a:tailEnd/>
                </a:ln>
                <a:solidFill>
                  <a:srgbClr val="FFFFFF"/>
                </a:solidFill>
                <a:latin typeface="Arial Black"/>
              </a:rPr>
              <a:t>: ___________     </a:t>
            </a:r>
            <a:r>
              <a:rPr lang="en-US" sz="2400" kern="10" dirty="0" smtClean="0">
                <a:ln w="9525">
                  <a:solidFill>
                    <a:srgbClr val="000000"/>
                  </a:solidFill>
                  <a:round/>
                  <a:headEnd/>
                  <a:tailEnd/>
                </a:ln>
                <a:solidFill>
                  <a:srgbClr val="FFFFFF"/>
                </a:solidFill>
                <a:latin typeface="Arial Black"/>
              </a:rPr>
              <a:t>Character </a:t>
            </a:r>
            <a:r>
              <a:rPr lang="en-US" sz="2400" kern="10" dirty="0">
                <a:ln w="9525">
                  <a:solidFill>
                    <a:srgbClr val="000000"/>
                  </a:solidFill>
                  <a:round/>
                  <a:headEnd/>
                  <a:tailEnd/>
                </a:ln>
                <a:solidFill>
                  <a:srgbClr val="FFFFFF"/>
                </a:solidFill>
                <a:latin typeface="Arial Black"/>
              </a:rPr>
              <a:t>#2: ____________</a:t>
            </a:r>
          </a:p>
        </p:txBody>
      </p:sp>
      <p:sp>
        <p:nvSpPr>
          <p:cNvPr id="11" name="WordArt 9"/>
          <p:cNvSpPr>
            <a:spLocks noChangeArrowheads="1" noChangeShapeType="1" noTextEdit="1"/>
          </p:cNvSpPr>
          <p:nvPr/>
        </p:nvSpPr>
        <p:spPr bwMode="auto">
          <a:xfrm>
            <a:off x="6781800" y="6172200"/>
            <a:ext cx="1276350" cy="314325"/>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r>
              <a:rPr lang="en-US" kern="10" dirty="0" err="1" smtClean="0">
                <a:ln w="9525">
                  <a:solidFill>
                    <a:srgbClr val="000000"/>
                  </a:solidFill>
                  <a:round/>
                  <a:headEnd/>
                  <a:tailEnd/>
                </a:ln>
                <a:solidFill>
                  <a:srgbClr val="FF6600"/>
                </a:solidFill>
                <a:latin typeface="Arial Black"/>
              </a:rPr>
              <a:t>Ponyboy</a:t>
            </a:r>
            <a:endParaRPr lang="en-US" kern="10" dirty="0">
              <a:ln w="9525">
                <a:solidFill>
                  <a:srgbClr val="000000"/>
                </a:solidFill>
                <a:round/>
                <a:headEnd/>
                <a:tailEnd/>
              </a:ln>
              <a:solidFill>
                <a:srgbClr val="FF6600"/>
              </a:solidFill>
              <a:latin typeface="Arial Black"/>
            </a:endParaRPr>
          </a:p>
        </p:txBody>
      </p:sp>
      <p:sp>
        <p:nvSpPr>
          <p:cNvPr id="12" name="WordArt 9"/>
          <p:cNvSpPr>
            <a:spLocks noChangeArrowheads="1" noChangeShapeType="1" noTextEdit="1"/>
          </p:cNvSpPr>
          <p:nvPr/>
        </p:nvSpPr>
        <p:spPr bwMode="auto">
          <a:xfrm>
            <a:off x="2714625" y="6003780"/>
            <a:ext cx="1276350" cy="314325"/>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r>
              <a:rPr lang="en-US" kern="10" dirty="0" smtClean="0">
                <a:ln w="9525">
                  <a:solidFill>
                    <a:srgbClr val="000000"/>
                  </a:solidFill>
                  <a:round/>
                  <a:headEnd/>
                  <a:tailEnd/>
                </a:ln>
                <a:solidFill>
                  <a:srgbClr val="FF6600"/>
                </a:solidFill>
                <a:latin typeface="Arial Black"/>
              </a:rPr>
              <a:t>Johnny</a:t>
            </a:r>
            <a:endParaRPr lang="en-US" kern="10" dirty="0">
              <a:ln w="9525">
                <a:solidFill>
                  <a:srgbClr val="000000"/>
                </a:solidFill>
                <a:round/>
                <a:headEnd/>
                <a:tailEnd/>
              </a:ln>
              <a:solidFill>
                <a:srgbClr val="FF6600"/>
              </a:solidFill>
              <a:latin typeface="Arial Black"/>
            </a:endParaRPr>
          </a:p>
        </p:txBody>
      </p:sp>
    </p:spTree>
    <p:extLst>
      <p:ext uri="{BB962C8B-B14F-4D97-AF65-F5344CB8AC3E}">
        <p14:creationId xmlns:p14="http://schemas.microsoft.com/office/powerpoint/2010/main" val="22734365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7" name="Rectangle 3"/>
          <p:cNvSpPr>
            <a:spLocks noGrp="1" noChangeArrowheads="1"/>
          </p:cNvSpPr>
          <p:nvPr>
            <p:ph type="body" idx="1"/>
          </p:nvPr>
        </p:nvSpPr>
        <p:spPr>
          <a:xfrm>
            <a:off x="457200" y="381000"/>
            <a:ext cx="8229600" cy="5745163"/>
          </a:xfrm>
        </p:spPr>
        <p:txBody>
          <a:bodyPr>
            <a:noAutofit/>
          </a:bodyPr>
          <a:lstStyle/>
          <a:p>
            <a:pPr marL="990600" lvl="1" indent="-533400">
              <a:lnSpc>
                <a:spcPct val="80000"/>
              </a:lnSpc>
              <a:buFontTx/>
              <a:buAutoNum type="arabicPeriod"/>
            </a:pPr>
            <a:r>
              <a:rPr lang="en-US" sz="3200" dirty="0" smtClean="0"/>
              <a:t>Create a Venn Diagram Come up with at least 10 items per section of your diagram. These items need to reflect </a:t>
            </a:r>
            <a:r>
              <a:rPr lang="en-US" sz="3200" b="1" u="sng" dirty="0" smtClean="0"/>
              <a:t>character motivations.  </a:t>
            </a:r>
          </a:p>
          <a:p>
            <a:pPr marL="1390650" lvl="2" indent="-533400">
              <a:lnSpc>
                <a:spcPct val="80000"/>
              </a:lnSpc>
            </a:pPr>
            <a:r>
              <a:rPr lang="en-US" sz="3200" b="1" dirty="0" smtClean="0"/>
              <a:t>LOF Kids</a:t>
            </a:r>
            <a:r>
              <a:rPr lang="en-US" sz="3200" dirty="0" smtClean="0"/>
              <a:t>: Compare Jack and Ralph.</a:t>
            </a:r>
          </a:p>
          <a:p>
            <a:pPr marL="1390650" lvl="2" indent="-533400">
              <a:lnSpc>
                <a:spcPct val="80000"/>
              </a:lnSpc>
            </a:pPr>
            <a:r>
              <a:rPr lang="en-US" sz="3200" dirty="0" smtClean="0"/>
              <a:t> </a:t>
            </a:r>
            <a:r>
              <a:rPr lang="en-US" sz="3200" b="1" dirty="0" smtClean="0"/>
              <a:t>FW Kids</a:t>
            </a:r>
            <a:r>
              <a:rPr lang="en-US" sz="3200" dirty="0" smtClean="0"/>
              <a:t>: Compare “TWTTIN” and FW.</a:t>
            </a:r>
          </a:p>
          <a:p>
            <a:pPr marL="1390650" lvl="2" indent="-533400">
              <a:lnSpc>
                <a:spcPct val="80000"/>
              </a:lnSpc>
            </a:pPr>
            <a:r>
              <a:rPr lang="en-US" sz="3200" dirty="0" smtClean="0"/>
              <a:t>  </a:t>
            </a:r>
            <a:r>
              <a:rPr lang="en-US" sz="3200" b="1" dirty="0" smtClean="0"/>
              <a:t>TWTTIN Kids: </a:t>
            </a:r>
            <a:r>
              <a:rPr lang="en-US" sz="3200" dirty="0" smtClean="0"/>
              <a:t>Compare Bryon and Mark</a:t>
            </a:r>
            <a:endParaRPr lang="en-US" sz="3200" b="1" u="sng" dirty="0" smtClean="0"/>
          </a:p>
          <a:p>
            <a:pPr marL="990600" lvl="1" indent="-533400">
              <a:lnSpc>
                <a:spcPct val="80000"/>
              </a:lnSpc>
              <a:buFontTx/>
              <a:buAutoNum type="arabicPeriod"/>
            </a:pPr>
            <a:r>
              <a:rPr lang="en-US" sz="3200" dirty="0" smtClean="0">
                <a:solidFill>
                  <a:srgbClr val="00B050"/>
                </a:solidFill>
              </a:rPr>
              <a:t>Create 3 Costa Questions concerning the story to have ready for discussion. </a:t>
            </a:r>
            <a:r>
              <a:rPr lang="en-US" sz="3200" b="1" dirty="0" smtClean="0">
                <a:solidFill>
                  <a:srgbClr val="00B050"/>
                </a:solidFill>
              </a:rPr>
              <a:t>OPTION 1 KIDS ONLY</a:t>
            </a:r>
          </a:p>
          <a:p>
            <a:pPr marL="990600" lvl="1" indent="-533400">
              <a:lnSpc>
                <a:spcPct val="80000"/>
              </a:lnSpc>
              <a:buFontTx/>
              <a:buAutoNum type="arabicPeriod"/>
            </a:pPr>
            <a:r>
              <a:rPr lang="en-US" sz="3200" dirty="0" smtClean="0"/>
              <a:t>Complete 2 quotes/responses. Make sure they are important to the book. </a:t>
            </a:r>
          </a:p>
          <a:p>
            <a:pPr marL="990600" lvl="1" indent="-533400">
              <a:lnSpc>
                <a:spcPct val="80000"/>
              </a:lnSpc>
              <a:buFontTx/>
              <a:buAutoNum type="arabicPeriod"/>
            </a:pPr>
            <a:r>
              <a:rPr lang="en-US" sz="3200" dirty="0" smtClean="0"/>
              <a:t>Do  In-depth question listed below.</a:t>
            </a:r>
            <a:endParaRPr lang="en-US" sz="3200" dirty="0"/>
          </a:p>
        </p:txBody>
      </p:sp>
    </p:spTree>
    <p:extLst>
      <p:ext uri="{BB962C8B-B14F-4D97-AF65-F5344CB8AC3E}">
        <p14:creationId xmlns:p14="http://schemas.microsoft.com/office/powerpoint/2010/main" val="8648713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533400" y="6927"/>
            <a:ext cx="7772400" cy="228600"/>
          </a:xfrm>
        </p:spPr>
        <p:txBody>
          <a:bodyPr>
            <a:normAutofit fontScale="90000"/>
          </a:bodyPr>
          <a:lstStyle/>
          <a:p>
            <a:r>
              <a:rPr lang="en-US" sz="1600" dirty="0"/>
              <a:t>Name: ____________________              Period: </a:t>
            </a:r>
            <a:r>
              <a:rPr lang="en-US" sz="1600" dirty="0" smtClean="0"/>
              <a:t>___</a:t>
            </a:r>
            <a:endParaRPr lang="en-US" sz="1600" dirty="0"/>
          </a:p>
        </p:txBody>
      </p:sp>
      <p:sp>
        <p:nvSpPr>
          <p:cNvPr id="67587" name="Rectangle 3"/>
          <p:cNvSpPr>
            <a:spLocks noGrp="1" noChangeArrowheads="1"/>
          </p:cNvSpPr>
          <p:nvPr>
            <p:ph type="body" idx="1"/>
          </p:nvPr>
        </p:nvSpPr>
        <p:spPr>
          <a:xfrm>
            <a:off x="152399" y="228600"/>
            <a:ext cx="8698775" cy="6629400"/>
          </a:xfrm>
        </p:spPr>
        <p:txBody>
          <a:bodyPr>
            <a:normAutofit lnSpcReduction="10000"/>
          </a:bodyPr>
          <a:lstStyle/>
          <a:p>
            <a:pPr marL="609600" indent="-609600">
              <a:lnSpc>
                <a:spcPct val="80000"/>
              </a:lnSpc>
              <a:buFontTx/>
              <a:buNone/>
            </a:pPr>
            <a:r>
              <a:rPr lang="en-US" sz="1600" dirty="0"/>
              <a:t>Socratic Seminar #3       Title of Book: ________________________ Group # ___</a:t>
            </a:r>
          </a:p>
          <a:p>
            <a:pPr marL="609600" indent="-609600">
              <a:lnSpc>
                <a:spcPct val="80000"/>
              </a:lnSpc>
              <a:buFontTx/>
              <a:buNone/>
            </a:pPr>
            <a:endParaRPr lang="en-US" sz="1600" dirty="0"/>
          </a:p>
          <a:p>
            <a:pPr marL="609600" indent="-609600">
              <a:lnSpc>
                <a:spcPct val="80000"/>
              </a:lnSpc>
              <a:buFontTx/>
              <a:buNone/>
            </a:pPr>
            <a:r>
              <a:rPr lang="en-US" sz="1600" dirty="0"/>
              <a:t>Before this seminar, you need to have read your assigned reading, and complete the task listed below.</a:t>
            </a:r>
          </a:p>
          <a:p>
            <a:pPr marL="990600" lvl="1" indent="-533400">
              <a:lnSpc>
                <a:spcPct val="80000"/>
              </a:lnSpc>
              <a:buFontTx/>
              <a:buAutoNum type="arabicPeriod"/>
            </a:pPr>
            <a:r>
              <a:rPr lang="en-US" sz="1200" dirty="0"/>
              <a:t>Create a Venn </a:t>
            </a:r>
            <a:r>
              <a:rPr lang="en-US" sz="1200" dirty="0" smtClean="0"/>
              <a:t>Diagram </a:t>
            </a:r>
            <a:r>
              <a:rPr lang="en-US" sz="1200" dirty="0"/>
              <a:t>Come up with at least 10 items per section of your diagram. These items need to reflect </a:t>
            </a:r>
            <a:r>
              <a:rPr lang="en-US" sz="1200" b="1" u="sng" dirty="0" smtClean="0"/>
              <a:t>character motivations.  </a:t>
            </a:r>
          </a:p>
          <a:p>
            <a:pPr marL="1390650" lvl="2" indent="-533400">
              <a:lnSpc>
                <a:spcPct val="80000"/>
              </a:lnSpc>
            </a:pPr>
            <a:r>
              <a:rPr lang="en-US" sz="1200" b="1" dirty="0" smtClean="0"/>
              <a:t>LOF Kids</a:t>
            </a:r>
            <a:r>
              <a:rPr lang="en-US" sz="1200" dirty="0" smtClean="0"/>
              <a:t>: Compare Jack and Ralph.</a:t>
            </a:r>
          </a:p>
          <a:p>
            <a:pPr marL="1390650" lvl="2" indent="-533400">
              <a:lnSpc>
                <a:spcPct val="80000"/>
              </a:lnSpc>
            </a:pPr>
            <a:r>
              <a:rPr lang="en-US" sz="1200" dirty="0" smtClean="0"/>
              <a:t> </a:t>
            </a:r>
            <a:r>
              <a:rPr lang="en-US" sz="1200" b="1" dirty="0" smtClean="0"/>
              <a:t>FW Kids</a:t>
            </a:r>
            <a:r>
              <a:rPr lang="en-US" sz="1200" dirty="0" smtClean="0"/>
              <a:t>: Compare “TWTTIN” and FW.</a:t>
            </a:r>
          </a:p>
          <a:p>
            <a:pPr marL="1390650" lvl="2" indent="-533400">
              <a:lnSpc>
                <a:spcPct val="80000"/>
              </a:lnSpc>
            </a:pPr>
            <a:r>
              <a:rPr lang="en-US" sz="1200" dirty="0" smtClean="0"/>
              <a:t>  </a:t>
            </a:r>
            <a:r>
              <a:rPr lang="en-US" sz="1200" b="1" dirty="0" smtClean="0"/>
              <a:t>TWTTIN Kids: </a:t>
            </a:r>
            <a:r>
              <a:rPr lang="en-US" sz="1200" dirty="0" smtClean="0"/>
              <a:t>Compare Bryon and Mark</a:t>
            </a:r>
            <a:endParaRPr lang="en-US" sz="1200" b="1" u="sng" dirty="0"/>
          </a:p>
          <a:p>
            <a:pPr marL="990600" lvl="1" indent="-533400">
              <a:lnSpc>
                <a:spcPct val="80000"/>
              </a:lnSpc>
              <a:buFontTx/>
              <a:buAutoNum type="arabicPeriod"/>
            </a:pPr>
            <a:r>
              <a:rPr lang="en-US" sz="1200" dirty="0"/>
              <a:t>Create </a:t>
            </a:r>
            <a:r>
              <a:rPr lang="en-US" sz="1200" dirty="0" smtClean="0"/>
              <a:t>3 Costa </a:t>
            </a:r>
            <a:r>
              <a:rPr lang="en-US" sz="1200" dirty="0"/>
              <a:t>Questions concerning the story to have ready for discussion. </a:t>
            </a:r>
            <a:r>
              <a:rPr lang="en-US" sz="1200" b="1" dirty="0" smtClean="0"/>
              <a:t>OPTION 1 KIDS ONLY</a:t>
            </a:r>
          </a:p>
          <a:p>
            <a:pPr marL="990600" lvl="1" indent="-533400">
              <a:lnSpc>
                <a:spcPct val="80000"/>
              </a:lnSpc>
              <a:buFontTx/>
              <a:buAutoNum type="arabicPeriod"/>
            </a:pPr>
            <a:r>
              <a:rPr lang="en-US" sz="1200" dirty="0" smtClean="0"/>
              <a:t>Complete 2 quotes/responses. Make sure they are important to the book. </a:t>
            </a:r>
          </a:p>
          <a:p>
            <a:pPr marL="990600" lvl="1" indent="-533400">
              <a:lnSpc>
                <a:spcPct val="80000"/>
              </a:lnSpc>
              <a:buFontTx/>
              <a:buAutoNum type="arabicPeriod"/>
            </a:pPr>
            <a:r>
              <a:rPr lang="en-US" sz="1200" dirty="0" smtClean="0"/>
              <a:t>Do  </a:t>
            </a:r>
            <a:r>
              <a:rPr lang="en-US" sz="1200" dirty="0" err="1" smtClean="0"/>
              <a:t>Indepth</a:t>
            </a:r>
            <a:r>
              <a:rPr lang="en-US" sz="1200" dirty="0" smtClean="0"/>
              <a:t> question </a:t>
            </a:r>
            <a:r>
              <a:rPr lang="en-US" sz="1200" dirty="0"/>
              <a:t>listed below.</a:t>
            </a:r>
          </a:p>
          <a:p>
            <a:pPr marL="609600" indent="-609600">
              <a:lnSpc>
                <a:spcPct val="80000"/>
              </a:lnSpc>
              <a:buFontTx/>
              <a:buAutoNum type="arabicPeriod"/>
            </a:pPr>
            <a:endParaRPr lang="en-US" sz="1000" dirty="0"/>
          </a:p>
          <a:p>
            <a:pPr marL="609600" indent="-609600">
              <a:lnSpc>
                <a:spcPct val="80000"/>
              </a:lnSpc>
              <a:buFontTx/>
              <a:buNone/>
            </a:pPr>
            <a:r>
              <a:rPr lang="en-US" sz="1000" dirty="0">
                <a:solidFill>
                  <a:srgbClr val="00B050"/>
                </a:solidFill>
              </a:rPr>
              <a:t>Question 1: (Level 1) __________________________________________________________________________________________________________</a:t>
            </a:r>
          </a:p>
          <a:p>
            <a:pPr marL="609600" indent="-609600">
              <a:lnSpc>
                <a:spcPct val="80000"/>
              </a:lnSpc>
              <a:buFontTx/>
              <a:buNone/>
            </a:pPr>
            <a:endParaRPr lang="en-US" sz="1000" dirty="0">
              <a:solidFill>
                <a:srgbClr val="00B050"/>
              </a:solidFill>
            </a:endParaRPr>
          </a:p>
          <a:p>
            <a:pPr marL="609600" indent="-609600">
              <a:lnSpc>
                <a:spcPct val="80000"/>
              </a:lnSpc>
              <a:buFontTx/>
              <a:buNone/>
            </a:pPr>
            <a:r>
              <a:rPr lang="en-US" sz="1000" dirty="0">
                <a:solidFill>
                  <a:srgbClr val="00B050"/>
                </a:solidFill>
              </a:rPr>
              <a:t>Question 2: (Level 2) __________________________________________________________________________________________________________</a:t>
            </a:r>
          </a:p>
          <a:p>
            <a:pPr marL="609600" indent="-609600">
              <a:lnSpc>
                <a:spcPct val="80000"/>
              </a:lnSpc>
              <a:buFontTx/>
              <a:buNone/>
            </a:pPr>
            <a:endParaRPr lang="en-US" sz="1000" dirty="0">
              <a:solidFill>
                <a:srgbClr val="00B050"/>
              </a:solidFill>
            </a:endParaRPr>
          </a:p>
          <a:p>
            <a:pPr marL="609600" indent="-609600">
              <a:lnSpc>
                <a:spcPct val="80000"/>
              </a:lnSpc>
              <a:buFontTx/>
              <a:buNone/>
            </a:pPr>
            <a:r>
              <a:rPr lang="en-US" sz="1000" dirty="0">
                <a:solidFill>
                  <a:srgbClr val="00B050"/>
                </a:solidFill>
              </a:rPr>
              <a:t>Question 3: (Level </a:t>
            </a:r>
            <a:r>
              <a:rPr lang="en-US" sz="1000" dirty="0" smtClean="0">
                <a:solidFill>
                  <a:srgbClr val="00B050"/>
                </a:solidFill>
              </a:rPr>
              <a:t>3) __________________________________________________________________________________________________________</a:t>
            </a:r>
            <a:endParaRPr lang="en-US" sz="1000" dirty="0">
              <a:solidFill>
                <a:srgbClr val="00B050"/>
              </a:solidFill>
            </a:endParaRPr>
          </a:p>
          <a:p>
            <a:pPr marL="609600" indent="-609600">
              <a:lnSpc>
                <a:spcPct val="80000"/>
              </a:lnSpc>
              <a:buFontTx/>
              <a:buNone/>
            </a:pPr>
            <a:endParaRPr lang="en-US" sz="1000" dirty="0" smtClean="0"/>
          </a:p>
          <a:p>
            <a:pPr marL="609600" indent="-609600">
              <a:lnSpc>
                <a:spcPct val="80000"/>
              </a:lnSpc>
              <a:buFontTx/>
              <a:buNone/>
            </a:pPr>
            <a:endParaRPr lang="en-US" sz="1000" dirty="0"/>
          </a:p>
          <a:p>
            <a:pPr marL="609600" indent="-609600">
              <a:lnSpc>
                <a:spcPct val="80000"/>
              </a:lnSpc>
              <a:buFontTx/>
              <a:buNone/>
            </a:pPr>
            <a:endParaRPr lang="en-US" sz="1000"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r>
              <a:rPr lang="en-US" sz="1200" b="1" dirty="0" smtClean="0"/>
              <a:t>In-depth Question</a:t>
            </a:r>
            <a:r>
              <a:rPr lang="en-US" sz="1200" b="1" dirty="0"/>
              <a:t>:</a:t>
            </a:r>
            <a:r>
              <a:rPr lang="en-US" sz="1200" dirty="0"/>
              <a:t> Choose one character from this story. If you could interview them, what kinds of questions would you want to ask them and why? Come up with 5 pivotal questions. After you write them, explain why these questions are important to you, linking them to existing evidence from the story thus far.</a:t>
            </a:r>
          </a:p>
          <a:p>
            <a:pPr marL="609600" indent="-609600">
              <a:lnSpc>
                <a:spcPct val="80000"/>
              </a:lnSpc>
              <a:buFontTx/>
              <a:buNone/>
            </a:pPr>
            <a:r>
              <a:rPr lang="en-US" sz="1600" dirty="0"/>
              <a:t>	</a:t>
            </a:r>
            <a:r>
              <a:rPr lang="en-US" sz="1600" dirty="0" smtClean="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600" dirty="0"/>
          </a:p>
          <a:p>
            <a:pPr marL="609600" indent="-609600">
              <a:lnSpc>
                <a:spcPct val="80000"/>
              </a:lnSpc>
              <a:buFontTx/>
              <a:buNone/>
            </a:pPr>
            <a:r>
              <a:rPr lang="en-US" sz="1600" dirty="0"/>
              <a:t>	</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400" y="3200400"/>
            <a:ext cx="8613775" cy="1524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3886200" y="2209800"/>
            <a:ext cx="4037195" cy="923330"/>
          </a:xfrm>
          <a:prstGeom prst="rect">
            <a:avLst/>
          </a:prstGeom>
          <a:noFill/>
        </p:spPr>
        <p:txBody>
          <a:bodyPr wrap="none" lIns="91440" tIns="45720" rIns="91440" bIns="45720">
            <a:spAutoFit/>
          </a:bodyPr>
          <a:lstStyle/>
          <a:p>
            <a:pPr algn="ctr"/>
            <a:r>
              <a:rPr lang="en-US" sz="5400" b="1" cap="none" spc="0"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Option 1 Kids</a:t>
            </a:r>
            <a:endParaRPr lang="en-US" sz="5400" b="1" cap="none" spc="0"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Tree>
    <p:extLst>
      <p:ext uri="{BB962C8B-B14F-4D97-AF65-F5344CB8AC3E}">
        <p14:creationId xmlns:p14="http://schemas.microsoft.com/office/powerpoint/2010/main" val="914100129"/>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a:xfrm>
            <a:off x="457200" y="274638"/>
            <a:ext cx="8229600" cy="2163762"/>
          </a:xfrm>
        </p:spPr>
        <p:txBody>
          <a:bodyPr/>
          <a:lstStyle/>
          <a:p>
            <a:r>
              <a:rPr lang="en-US"/>
              <a:t>Avoid unnecessary questions that don’t stem comprehension or discussion.</a:t>
            </a:r>
          </a:p>
        </p:txBody>
      </p:sp>
      <p:sp>
        <p:nvSpPr>
          <p:cNvPr id="120835" name="Rectangle 3"/>
          <p:cNvSpPr>
            <a:spLocks noGrp="1" noChangeArrowheads="1"/>
          </p:cNvSpPr>
          <p:nvPr>
            <p:ph type="body" idx="1"/>
          </p:nvPr>
        </p:nvSpPr>
        <p:spPr>
          <a:xfrm>
            <a:off x="457200" y="2590800"/>
            <a:ext cx="8229600" cy="3535363"/>
          </a:xfrm>
        </p:spPr>
        <p:txBody>
          <a:bodyPr/>
          <a:lstStyle/>
          <a:p>
            <a:pPr>
              <a:lnSpc>
                <a:spcPct val="90000"/>
              </a:lnSpc>
              <a:buFontTx/>
              <a:buNone/>
            </a:pPr>
            <a:r>
              <a:rPr lang="en-US" sz="2000" dirty="0"/>
              <a:t>Question 1: (Level 1) __________________________________</a:t>
            </a:r>
          </a:p>
          <a:p>
            <a:pPr>
              <a:lnSpc>
                <a:spcPct val="90000"/>
              </a:lnSpc>
              <a:buFontTx/>
              <a:buNone/>
            </a:pPr>
            <a:endParaRPr lang="en-US" sz="2000" dirty="0"/>
          </a:p>
          <a:p>
            <a:pPr>
              <a:lnSpc>
                <a:spcPct val="90000"/>
              </a:lnSpc>
              <a:buFontTx/>
              <a:buNone/>
            </a:pPr>
            <a:r>
              <a:rPr lang="en-US" sz="2000" dirty="0"/>
              <a:t>Question 2: (Level 2) __________________________________</a:t>
            </a:r>
          </a:p>
          <a:p>
            <a:pPr>
              <a:lnSpc>
                <a:spcPct val="90000"/>
              </a:lnSpc>
              <a:buFontTx/>
              <a:buNone/>
            </a:pPr>
            <a:endParaRPr lang="en-US" sz="2000" dirty="0"/>
          </a:p>
          <a:p>
            <a:pPr>
              <a:lnSpc>
                <a:spcPct val="90000"/>
              </a:lnSpc>
              <a:buFontTx/>
              <a:buNone/>
            </a:pPr>
            <a:r>
              <a:rPr lang="en-US" sz="2000" dirty="0"/>
              <a:t>Question 3: (Level </a:t>
            </a:r>
            <a:r>
              <a:rPr lang="en-US" sz="2000" dirty="0" smtClean="0"/>
              <a:t>3)__________________________________</a:t>
            </a:r>
            <a:endParaRPr lang="en-US" sz="2000" dirty="0"/>
          </a:p>
          <a:p>
            <a:pPr>
              <a:lnSpc>
                <a:spcPct val="90000"/>
              </a:lnSpc>
              <a:buFontTx/>
              <a:buNone/>
            </a:pPr>
            <a:endParaRPr lang="en-US" sz="2000" dirty="0"/>
          </a:p>
          <a:p>
            <a:pPr>
              <a:lnSpc>
                <a:spcPct val="90000"/>
              </a:lnSpc>
              <a:buFontTx/>
              <a:buNone/>
            </a:pPr>
            <a:endParaRPr lang="en-US" sz="2000" dirty="0"/>
          </a:p>
          <a:p>
            <a:pPr>
              <a:lnSpc>
                <a:spcPct val="90000"/>
              </a:lnSpc>
            </a:pPr>
            <a:endParaRPr lang="en-US" sz="2400" dirty="0"/>
          </a:p>
        </p:txBody>
      </p:sp>
    </p:spTree>
    <p:extLst>
      <p:ext uri="{BB962C8B-B14F-4D97-AF65-F5344CB8AC3E}">
        <p14:creationId xmlns:p14="http://schemas.microsoft.com/office/powerpoint/2010/main" val="21370266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a:xfrm>
            <a:off x="457200" y="274638"/>
            <a:ext cx="8229600" cy="1401762"/>
          </a:xfrm>
        </p:spPr>
        <p:txBody>
          <a:bodyPr/>
          <a:lstStyle/>
          <a:p>
            <a:r>
              <a:rPr lang="en-US"/>
              <a:t>I’m going to nail you this week!</a:t>
            </a:r>
          </a:p>
        </p:txBody>
      </p:sp>
      <p:sp>
        <p:nvSpPr>
          <p:cNvPr id="121859" name="Rectangle 3"/>
          <p:cNvSpPr>
            <a:spLocks noGrp="1" noChangeArrowheads="1"/>
          </p:cNvSpPr>
          <p:nvPr>
            <p:ph type="body" idx="1"/>
          </p:nvPr>
        </p:nvSpPr>
        <p:spPr>
          <a:xfrm>
            <a:off x="457200" y="2590800"/>
            <a:ext cx="8229600" cy="3535363"/>
          </a:xfrm>
        </p:spPr>
        <p:txBody>
          <a:bodyPr/>
          <a:lstStyle/>
          <a:p>
            <a:pPr>
              <a:lnSpc>
                <a:spcPct val="90000"/>
              </a:lnSpc>
              <a:buFontTx/>
              <a:buNone/>
            </a:pPr>
            <a:r>
              <a:rPr lang="en-US" sz="2000" dirty="0"/>
              <a:t>Question 1: (Level 1) __________________________________</a:t>
            </a:r>
          </a:p>
          <a:p>
            <a:pPr>
              <a:lnSpc>
                <a:spcPct val="90000"/>
              </a:lnSpc>
              <a:buFontTx/>
              <a:buNone/>
            </a:pPr>
            <a:endParaRPr lang="en-US" sz="2000" dirty="0"/>
          </a:p>
          <a:p>
            <a:pPr>
              <a:lnSpc>
                <a:spcPct val="90000"/>
              </a:lnSpc>
              <a:buFontTx/>
              <a:buNone/>
            </a:pPr>
            <a:r>
              <a:rPr lang="en-US" sz="2000" dirty="0"/>
              <a:t>Question 2: (Level 2) __________________________________</a:t>
            </a:r>
          </a:p>
          <a:p>
            <a:pPr>
              <a:lnSpc>
                <a:spcPct val="90000"/>
              </a:lnSpc>
              <a:buFontTx/>
              <a:buNone/>
            </a:pPr>
            <a:endParaRPr lang="en-US" sz="2000" dirty="0"/>
          </a:p>
          <a:p>
            <a:pPr>
              <a:lnSpc>
                <a:spcPct val="90000"/>
              </a:lnSpc>
              <a:buFontTx/>
              <a:buNone/>
            </a:pPr>
            <a:r>
              <a:rPr lang="en-US" sz="2000" dirty="0"/>
              <a:t>Question 3: (Level </a:t>
            </a:r>
            <a:r>
              <a:rPr lang="en-US" sz="2000" dirty="0" smtClean="0"/>
              <a:t>3) </a:t>
            </a:r>
            <a:r>
              <a:rPr lang="en-US" sz="2000" dirty="0"/>
              <a:t>__________________________________</a:t>
            </a:r>
          </a:p>
          <a:p>
            <a:pPr>
              <a:lnSpc>
                <a:spcPct val="90000"/>
              </a:lnSpc>
              <a:buFontTx/>
              <a:buNone/>
            </a:pPr>
            <a:endParaRPr lang="en-US" sz="2000" dirty="0"/>
          </a:p>
          <a:p>
            <a:pPr>
              <a:lnSpc>
                <a:spcPct val="90000"/>
              </a:lnSpc>
              <a:buFontTx/>
              <a:buNone/>
            </a:pPr>
            <a:endParaRPr lang="en-US" sz="2000" dirty="0"/>
          </a:p>
          <a:p>
            <a:pPr>
              <a:lnSpc>
                <a:spcPct val="90000"/>
              </a:lnSpc>
            </a:pPr>
            <a:endParaRPr lang="en-US" sz="2400" dirty="0"/>
          </a:p>
        </p:txBody>
      </p:sp>
      <p:pic>
        <p:nvPicPr>
          <p:cNvPr id="121861" name="Picture 5" descr="hammer%20and%20nai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4800" y="1524000"/>
            <a:ext cx="4076700" cy="4076700"/>
          </a:xfrm>
          <a:prstGeom prst="rect">
            <a:avLst/>
          </a:prstGeom>
          <a:noFill/>
          <a:extLst>
            <a:ext uri="{909E8E84-426E-40DD-AFC4-6F175D3DCCD1}">
              <a14:hiddenFill xmlns:a14="http://schemas.microsoft.com/office/drawing/2010/main">
                <a:solidFill>
                  <a:srgbClr val="FFFFFF"/>
                </a:solidFill>
              </a14:hiddenFill>
            </a:ext>
          </a:extLst>
        </p:spPr>
      </p:pic>
      <p:sp>
        <p:nvSpPr>
          <p:cNvPr id="121863" name="AutoShape 7"/>
          <p:cNvSpPr>
            <a:spLocks noChangeArrowheads="1"/>
          </p:cNvSpPr>
          <p:nvPr/>
        </p:nvSpPr>
        <p:spPr bwMode="auto">
          <a:xfrm>
            <a:off x="6553200" y="5029200"/>
            <a:ext cx="2590800" cy="838200"/>
          </a:xfrm>
          <a:prstGeom prst="leftArrow">
            <a:avLst>
              <a:gd name="adj1" fmla="val 50000"/>
              <a:gd name="adj2" fmla="val 77273"/>
            </a:avLst>
          </a:prstGeom>
          <a:solidFill>
            <a:srgbClr val="00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192616107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533400" y="6927"/>
            <a:ext cx="7772400" cy="228600"/>
          </a:xfrm>
        </p:spPr>
        <p:txBody>
          <a:bodyPr>
            <a:normAutofit fontScale="90000"/>
          </a:bodyPr>
          <a:lstStyle/>
          <a:p>
            <a:r>
              <a:rPr lang="en-US" sz="1600" dirty="0"/>
              <a:t>Name: ____________________              Period: </a:t>
            </a:r>
            <a:r>
              <a:rPr lang="en-US" sz="1600" dirty="0" smtClean="0"/>
              <a:t>___</a:t>
            </a:r>
            <a:endParaRPr lang="en-US" sz="1600" dirty="0"/>
          </a:p>
        </p:txBody>
      </p:sp>
      <p:sp>
        <p:nvSpPr>
          <p:cNvPr id="67587" name="Rectangle 3"/>
          <p:cNvSpPr>
            <a:spLocks noGrp="1" noChangeArrowheads="1"/>
          </p:cNvSpPr>
          <p:nvPr>
            <p:ph type="body" idx="1"/>
          </p:nvPr>
        </p:nvSpPr>
        <p:spPr>
          <a:xfrm>
            <a:off x="152399" y="228600"/>
            <a:ext cx="8698775" cy="6629400"/>
          </a:xfrm>
        </p:spPr>
        <p:txBody>
          <a:bodyPr>
            <a:normAutofit lnSpcReduction="10000"/>
          </a:bodyPr>
          <a:lstStyle/>
          <a:p>
            <a:pPr marL="609600" indent="-609600">
              <a:lnSpc>
                <a:spcPct val="80000"/>
              </a:lnSpc>
              <a:buFontTx/>
              <a:buNone/>
            </a:pPr>
            <a:r>
              <a:rPr lang="en-US" sz="1600" dirty="0"/>
              <a:t>Socratic Seminar #3       Title of Book: ________________________ Group # ___</a:t>
            </a:r>
          </a:p>
          <a:p>
            <a:pPr marL="609600" indent="-609600">
              <a:lnSpc>
                <a:spcPct val="80000"/>
              </a:lnSpc>
              <a:buFontTx/>
              <a:buNone/>
            </a:pPr>
            <a:endParaRPr lang="en-US" sz="1600" dirty="0"/>
          </a:p>
          <a:p>
            <a:pPr marL="609600" indent="-609600">
              <a:lnSpc>
                <a:spcPct val="80000"/>
              </a:lnSpc>
              <a:buFontTx/>
              <a:buNone/>
            </a:pPr>
            <a:r>
              <a:rPr lang="en-US" sz="1600" dirty="0"/>
              <a:t>Before this seminar, you need to have read your assigned reading, and complete the task listed below.</a:t>
            </a:r>
          </a:p>
          <a:p>
            <a:pPr marL="990600" lvl="1" indent="-533400">
              <a:lnSpc>
                <a:spcPct val="80000"/>
              </a:lnSpc>
              <a:buFontTx/>
              <a:buAutoNum type="arabicPeriod"/>
            </a:pPr>
            <a:r>
              <a:rPr lang="en-US" sz="1200" dirty="0"/>
              <a:t>Create a Venn </a:t>
            </a:r>
            <a:r>
              <a:rPr lang="en-US" sz="1200" dirty="0" smtClean="0"/>
              <a:t>Diagram </a:t>
            </a:r>
            <a:r>
              <a:rPr lang="en-US" sz="1200" dirty="0"/>
              <a:t>Come up with at least 10 items per section of your diagram. These items need to reflect </a:t>
            </a:r>
            <a:r>
              <a:rPr lang="en-US" sz="1200" b="1" u="sng" dirty="0" smtClean="0"/>
              <a:t>character motivations.  </a:t>
            </a:r>
          </a:p>
          <a:p>
            <a:pPr marL="1390650" lvl="2" indent="-533400">
              <a:lnSpc>
                <a:spcPct val="80000"/>
              </a:lnSpc>
            </a:pPr>
            <a:r>
              <a:rPr lang="en-US" sz="1200" b="1" dirty="0" smtClean="0"/>
              <a:t>LOF Kids</a:t>
            </a:r>
            <a:r>
              <a:rPr lang="en-US" sz="1200" dirty="0" smtClean="0"/>
              <a:t>: Compare Jack and Ralph.</a:t>
            </a:r>
          </a:p>
          <a:p>
            <a:pPr marL="1390650" lvl="2" indent="-533400">
              <a:lnSpc>
                <a:spcPct val="80000"/>
              </a:lnSpc>
            </a:pPr>
            <a:r>
              <a:rPr lang="en-US" sz="1200" dirty="0" smtClean="0"/>
              <a:t> </a:t>
            </a:r>
            <a:r>
              <a:rPr lang="en-US" sz="1200" b="1" dirty="0" smtClean="0"/>
              <a:t>FW Kids</a:t>
            </a:r>
            <a:r>
              <a:rPr lang="en-US" sz="1200" dirty="0" smtClean="0"/>
              <a:t>: Compare “TWTTIN” and FW.</a:t>
            </a:r>
          </a:p>
          <a:p>
            <a:pPr marL="1390650" lvl="2" indent="-533400">
              <a:lnSpc>
                <a:spcPct val="80000"/>
              </a:lnSpc>
            </a:pPr>
            <a:r>
              <a:rPr lang="en-US" sz="1200" dirty="0" smtClean="0"/>
              <a:t>  </a:t>
            </a:r>
            <a:r>
              <a:rPr lang="en-US" sz="1200" b="1" dirty="0" smtClean="0"/>
              <a:t>TWTTIN Kids: </a:t>
            </a:r>
            <a:r>
              <a:rPr lang="en-US" sz="1200" dirty="0" smtClean="0"/>
              <a:t>Compare Bryon and Mark</a:t>
            </a:r>
            <a:endParaRPr lang="en-US" sz="1200" b="1" u="sng" dirty="0"/>
          </a:p>
          <a:p>
            <a:pPr marL="990600" lvl="1" indent="-533400">
              <a:lnSpc>
                <a:spcPct val="80000"/>
              </a:lnSpc>
              <a:buFontTx/>
              <a:buAutoNum type="arabicPeriod"/>
            </a:pPr>
            <a:r>
              <a:rPr lang="en-US" sz="1200" dirty="0"/>
              <a:t>Create </a:t>
            </a:r>
            <a:r>
              <a:rPr lang="en-US" sz="1200" dirty="0" smtClean="0"/>
              <a:t>3 Costa </a:t>
            </a:r>
            <a:r>
              <a:rPr lang="en-US" sz="1200" dirty="0"/>
              <a:t>Questions concerning the story to have ready for discussion. </a:t>
            </a:r>
            <a:r>
              <a:rPr lang="en-US" sz="1200" b="1" dirty="0" smtClean="0"/>
              <a:t>OPTION 1 KIDS ONLY</a:t>
            </a:r>
          </a:p>
          <a:p>
            <a:pPr marL="990600" lvl="1" indent="-533400">
              <a:lnSpc>
                <a:spcPct val="80000"/>
              </a:lnSpc>
              <a:buFontTx/>
              <a:buAutoNum type="arabicPeriod"/>
            </a:pPr>
            <a:r>
              <a:rPr lang="en-US" sz="1200" dirty="0" smtClean="0"/>
              <a:t>Complete 2 quotes/responses. Make sure they are important to the book. </a:t>
            </a:r>
          </a:p>
          <a:p>
            <a:pPr marL="990600" lvl="1" indent="-533400">
              <a:lnSpc>
                <a:spcPct val="80000"/>
              </a:lnSpc>
              <a:buFontTx/>
              <a:buAutoNum type="arabicPeriod"/>
            </a:pPr>
            <a:r>
              <a:rPr lang="en-US" sz="1200" dirty="0" smtClean="0"/>
              <a:t>Do  </a:t>
            </a:r>
            <a:r>
              <a:rPr lang="en-US" sz="1200" dirty="0" err="1" smtClean="0"/>
              <a:t>Indepth</a:t>
            </a:r>
            <a:r>
              <a:rPr lang="en-US" sz="1200" dirty="0" smtClean="0"/>
              <a:t> question </a:t>
            </a:r>
            <a:r>
              <a:rPr lang="en-US" sz="1200" dirty="0"/>
              <a:t>listed below.</a:t>
            </a:r>
          </a:p>
          <a:p>
            <a:pPr marL="609600" indent="-609600">
              <a:lnSpc>
                <a:spcPct val="80000"/>
              </a:lnSpc>
              <a:buFontTx/>
              <a:buAutoNum type="arabicPeriod"/>
            </a:pPr>
            <a:endParaRPr lang="en-US" sz="1000" dirty="0"/>
          </a:p>
          <a:p>
            <a:pPr marL="609600" indent="-609600">
              <a:lnSpc>
                <a:spcPct val="80000"/>
              </a:lnSpc>
              <a:buFontTx/>
              <a:buNone/>
            </a:pPr>
            <a:r>
              <a:rPr lang="en-US" sz="1000" dirty="0">
                <a:solidFill>
                  <a:srgbClr val="00B050"/>
                </a:solidFill>
              </a:rPr>
              <a:t>Question 1: (Level 1) __________________________________________________________________________________________________________</a:t>
            </a:r>
          </a:p>
          <a:p>
            <a:pPr marL="609600" indent="-609600">
              <a:lnSpc>
                <a:spcPct val="80000"/>
              </a:lnSpc>
              <a:buFontTx/>
              <a:buNone/>
            </a:pPr>
            <a:endParaRPr lang="en-US" sz="1000" dirty="0">
              <a:solidFill>
                <a:srgbClr val="00B050"/>
              </a:solidFill>
            </a:endParaRPr>
          </a:p>
          <a:p>
            <a:pPr marL="609600" indent="-609600">
              <a:lnSpc>
                <a:spcPct val="80000"/>
              </a:lnSpc>
              <a:buFontTx/>
              <a:buNone/>
            </a:pPr>
            <a:r>
              <a:rPr lang="en-US" sz="1000" dirty="0">
                <a:solidFill>
                  <a:srgbClr val="00B050"/>
                </a:solidFill>
              </a:rPr>
              <a:t>Question 2: (Level 2) __________________________________________________________________________________________________________</a:t>
            </a:r>
          </a:p>
          <a:p>
            <a:pPr marL="609600" indent="-609600">
              <a:lnSpc>
                <a:spcPct val="80000"/>
              </a:lnSpc>
              <a:buFontTx/>
              <a:buNone/>
            </a:pPr>
            <a:endParaRPr lang="en-US" sz="1000" dirty="0">
              <a:solidFill>
                <a:srgbClr val="00B050"/>
              </a:solidFill>
            </a:endParaRPr>
          </a:p>
          <a:p>
            <a:pPr marL="609600" indent="-609600">
              <a:lnSpc>
                <a:spcPct val="80000"/>
              </a:lnSpc>
              <a:buFontTx/>
              <a:buNone/>
            </a:pPr>
            <a:r>
              <a:rPr lang="en-US" sz="1000" dirty="0">
                <a:solidFill>
                  <a:srgbClr val="00B050"/>
                </a:solidFill>
              </a:rPr>
              <a:t>Question 3: (Level </a:t>
            </a:r>
            <a:r>
              <a:rPr lang="en-US" sz="1000" dirty="0" smtClean="0">
                <a:solidFill>
                  <a:srgbClr val="00B050"/>
                </a:solidFill>
              </a:rPr>
              <a:t>3) __________________________________________________________________________________________________________</a:t>
            </a:r>
            <a:endParaRPr lang="en-US" sz="1000" dirty="0">
              <a:solidFill>
                <a:srgbClr val="00B050"/>
              </a:solidFill>
            </a:endParaRPr>
          </a:p>
          <a:p>
            <a:pPr marL="609600" indent="-609600">
              <a:lnSpc>
                <a:spcPct val="80000"/>
              </a:lnSpc>
              <a:buFontTx/>
              <a:buNone/>
            </a:pPr>
            <a:endParaRPr lang="en-US" sz="1000" dirty="0" smtClean="0"/>
          </a:p>
          <a:p>
            <a:pPr marL="609600" indent="-609600">
              <a:lnSpc>
                <a:spcPct val="80000"/>
              </a:lnSpc>
              <a:buFontTx/>
              <a:buNone/>
            </a:pPr>
            <a:endParaRPr lang="en-US" sz="1000" dirty="0"/>
          </a:p>
          <a:p>
            <a:pPr marL="609600" indent="-609600">
              <a:lnSpc>
                <a:spcPct val="80000"/>
              </a:lnSpc>
              <a:buFontTx/>
              <a:buNone/>
            </a:pPr>
            <a:endParaRPr lang="en-US" sz="1000"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r>
              <a:rPr lang="en-US" sz="1200" b="1" dirty="0" smtClean="0"/>
              <a:t>In-depth Question</a:t>
            </a:r>
            <a:r>
              <a:rPr lang="en-US" sz="1200" b="1" dirty="0"/>
              <a:t>:</a:t>
            </a:r>
            <a:r>
              <a:rPr lang="en-US" sz="1200" dirty="0"/>
              <a:t> Choose one character from this story. If you could interview them, what kinds of questions would you want to ask them and why? Come up with 5 pivotal questions. After you write them, explain why these questions are important to you, linking them to existing evidence from the story thus far.</a:t>
            </a:r>
          </a:p>
          <a:p>
            <a:pPr marL="609600" indent="-609600">
              <a:lnSpc>
                <a:spcPct val="80000"/>
              </a:lnSpc>
              <a:buFontTx/>
              <a:buNone/>
            </a:pPr>
            <a:r>
              <a:rPr lang="en-US" sz="1600" dirty="0"/>
              <a:t>	</a:t>
            </a:r>
            <a:r>
              <a:rPr lang="en-US" sz="1600" dirty="0" smtClean="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600" dirty="0"/>
          </a:p>
          <a:p>
            <a:pPr marL="609600" indent="-609600">
              <a:lnSpc>
                <a:spcPct val="80000"/>
              </a:lnSpc>
              <a:buFontTx/>
              <a:buNone/>
            </a:pPr>
            <a:r>
              <a:rPr lang="en-US" sz="1600" dirty="0"/>
              <a:t>	</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400" y="3200400"/>
            <a:ext cx="8613775" cy="1524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3886200" y="2209800"/>
            <a:ext cx="4037195" cy="923330"/>
          </a:xfrm>
          <a:prstGeom prst="rect">
            <a:avLst/>
          </a:prstGeom>
          <a:noFill/>
        </p:spPr>
        <p:txBody>
          <a:bodyPr wrap="none" lIns="91440" tIns="45720" rIns="91440" bIns="45720">
            <a:spAutoFit/>
          </a:bodyPr>
          <a:lstStyle/>
          <a:p>
            <a:pPr algn="ctr"/>
            <a:r>
              <a:rPr lang="en-US" sz="5400" b="1" cap="none" spc="0"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Option 1 Kids</a:t>
            </a:r>
            <a:endParaRPr lang="en-US" sz="5400" b="1" cap="none" spc="0"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
        <p:nvSpPr>
          <p:cNvPr id="7" name="Rectangle 6"/>
          <p:cNvSpPr/>
          <p:nvPr/>
        </p:nvSpPr>
        <p:spPr>
          <a:xfrm>
            <a:off x="237403" y="2320177"/>
            <a:ext cx="8449397"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Option 2 Kids: Cross out!!!!!!</a:t>
            </a:r>
            <a:endParaRPr lang="en-US" dirty="0"/>
          </a:p>
        </p:txBody>
      </p:sp>
    </p:spTree>
    <p:extLst>
      <p:ext uri="{BB962C8B-B14F-4D97-AF65-F5344CB8AC3E}">
        <p14:creationId xmlns:p14="http://schemas.microsoft.com/office/powerpoint/2010/main" val="4264175647"/>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7" name="Rectangle 3"/>
          <p:cNvSpPr>
            <a:spLocks noGrp="1" noChangeArrowheads="1"/>
          </p:cNvSpPr>
          <p:nvPr>
            <p:ph type="body" idx="1"/>
          </p:nvPr>
        </p:nvSpPr>
        <p:spPr>
          <a:xfrm>
            <a:off x="457200" y="381000"/>
            <a:ext cx="8229600" cy="5745163"/>
          </a:xfrm>
        </p:spPr>
        <p:txBody>
          <a:bodyPr>
            <a:noAutofit/>
          </a:bodyPr>
          <a:lstStyle/>
          <a:p>
            <a:pPr marL="990600" lvl="1" indent="-533400">
              <a:lnSpc>
                <a:spcPct val="80000"/>
              </a:lnSpc>
              <a:buFontTx/>
              <a:buAutoNum type="arabicPeriod"/>
            </a:pPr>
            <a:r>
              <a:rPr lang="en-US" sz="3200" dirty="0" smtClean="0"/>
              <a:t>Create a Venn Diagram Come up with at least 10 items per section of your diagram. These items need to reflect </a:t>
            </a:r>
            <a:r>
              <a:rPr lang="en-US" sz="3200" b="1" u="sng" dirty="0" smtClean="0"/>
              <a:t>character motivations.  </a:t>
            </a:r>
          </a:p>
          <a:p>
            <a:pPr marL="1390650" lvl="2" indent="-533400">
              <a:lnSpc>
                <a:spcPct val="80000"/>
              </a:lnSpc>
            </a:pPr>
            <a:r>
              <a:rPr lang="en-US" sz="3200" b="1" dirty="0" smtClean="0"/>
              <a:t>LOF Kids</a:t>
            </a:r>
            <a:r>
              <a:rPr lang="en-US" sz="3200" dirty="0" smtClean="0"/>
              <a:t>: Compare Jack and Ralph.</a:t>
            </a:r>
          </a:p>
          <a:p>
            <a:pPr marL="1390650" lvl="2" indent="-533400">
              <a:lnSpc>
                <a:spcPct val="80000"/>
              </a:lnSpc>
            </a:pPr>
            <a:r>
              <a:rPr lang="en-US" sz="3200" dirty="0" smtClean="0"/>
              <a:t> </a:t>
            </a:r>
            <a:r>
              <a:rPr lang="en-US" sz="3200" b="1" dirty="0" smtClean="0"/>
              <a:t>FW Kids</a:t>
            </a:r>
            <a:r>
              <a:rPr lang="en-US" sz="3200" dirty="0" smtClean="0"/>
              <a:t>: Compare “TWTTIN” and FW.</a:t>
            </a:r>
          </a:p>
          <a:p>
            <a:pPr marL="1390650" lvl="2" indent="-533400">
              <a:lnSpc>
                <a:spcPct val="80000"/>
              </a:lnSpc>
            </a:pPr>
            <a:r>
              <a:rPr lang="en-US" sz="3200" dirty="0" smtClean="0"/>
              <a:t>  </a:t>
            </a:r>
            <a:r>
              <a:rPr lang="en-US" sz="3200" b="1" dirty="0" smtClean="0"/>
              <a:t>TWTTIN Kids: </a:t>
            </a:r>
            <a:r>
              <a:rPr lang="en-US" sz="3200" dirty="0" smtClean="0"/>
              <a:t>Compare Bryon and Mark</a:t>
            </a:r>
            <a:endParaRPr lang="en-US" sz="3200" b="1" u="sng" dirty="0" smtClean="0"/>
          </a:p>
          <a:p>
            <a:pPr marL="990600" lvl="1" indent="-533400">
              <a:lnSpc>
                <a:spcPct val="80000"/>
              </a:lnSpc>
              <a:buFontTx/>
              <a:buAutoNum type="arabicPeriod"/>
            </a:pPr>
            <a:r>
              <a:rPr lang="en-US" sz="3200" dirty="0" smtClean="0"/>
              <a:t>Create 3 Costa Questions concerning the story to have ready for discussion. </a:t>
            </a:r>
            <a:r>
              <a:rPr lang="en-US" sz="3200" b="1" dirty="0" smtClean="0"/>
              <a:t>OPTION 1 KIDS ONLY</a:t>
            </a:r>
          </a:p>
          <a:p>
            <a:pPr marL="990600" lvl="1" indent="-533400">
              <a:lnSpc>
                <a:spcPct val="80000"/>
              </a:lnSpc>
              <a:buFontTx/>
              <a:buAutoNum type="arabicPeriod"/>
            </a:pPr>
            <a:r>
              <a:rPr lang="en-US" sz="3200" dirty="0" smtClean="0">
                <a:solidFill>
                  <a:srgbClr val="00B050"/>
                </a:solidFill>
              </a:rPr>
              <a:t>Complete 2 quotes/responses. Make sure they are important to the book. </a:t>
            </a:r>
          </a:p>
          <a:p>
            <a:pPr marL="990600" lvl="1" indent="-533400">
              <a:lnSpc>
                <a:spcPct val="80000"/>
              </a:lnSpc>
              <a:buFontTx/>
              <a:buAutoNum type="arabicPeriod"/>
            </a:pPr>
            <a:r>
              <a:rPr lang="en-US" sz="3200" dirty="0" smtClean="0"/>
              <a:t>Do  In-depth question listed below.</a:t>
            </a:r>
            <a:endParaRPr lang="en-US" sz="3200" dirty="0"/>
          </a:p>
        </p:txBody>
      </p:sp>
    </p:spTree>
    <p:extLst>
      <p:ext uri="{BB962C8B-B14F-4D97-AF65-F5344CB8AC3E}">
        <p14:creationId xmlns:p14="http://schemas.microsoft.com/office/powerpoint/2010/main" val="5640087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533400" y="6927"/>
            <a:ext cx="7772400" cy="228600"/>
          </a:xfrm>
        </p:spPr>
        <p:txBody>
          <a:bodyPr>
            <a:normAutofit fontScale="90000"/>
          </a:bodyPr>
          <a:lstStyle/>
          <a:p>
            <a:r>
              <a:rPr lang="en-US" sz="1600" dirty="0"/>
              <a:t>Name: ____________________              Period: </a:t>
            </a:r>
            <a:r>
              <a:rPr lang="en-US" sz="1600" dirty="0" smtClean="0"/>
              <a:t>___</a:t>
            </a:r>
            <a:endParaRPr lang="en-US" sz="1600" dirty="0"/>
          </a:p>
        </p:txBody>
      </p:sp>
      <p:sp>
        <p:nvSpPr>
          <p:cNvPr id="67587" name="Rectangle 3"/>
          <p:cNvSpPr>
            <a:spLocks noGrp="1" noChangeArrowheads="1"/>
          </p:cNvSpPr>
          <p:nvPr>
            <p:ph type="body" idx="1"/>
          </p:nvPr>
        </p:nvSpPr>
        <p:spPr>
          <a:xfrm>
            <a:off x="152399" y="228600"/>
            <a:ext cx="8698775" cy="6629400"/>
          </a:xfrm>
        </p:spPr>
        <p:txBody>
          <a:bodyPr>
            <a:normAutofit lnSpcReduction="10000"/>
          </a:bodyPr>
          <a:lstStyle/>
          <a:p>
            <a:pPr marL="609600" indent="-609600">
              <a:lnSpc>
                <a:spcPct val="80000"/>
              </a:lnSpc>
              <a:buFontTx/>
              <a:buNone/>
            </a:pPr>
            <a:r>
              <a:rPr lang="en-US" sz="1600" dirty="0"/>
              <a:t>Socratic Seminar #3       Title of Book: ________________________ Group # ___</a:t>
            </a:r>
          </a:p>
          <a:p>
            <a:pPr marL="609600" indent="-609600">
              <a:lnSpc>
                <a:spcPct val="80000"/>
              </a:lnSpc>
              <a:buFontTx/>
              <a:buNone/>
            </a:pPr>
            <a:endParaRPr lang="en-US" sz="1600" dirty="0"/>
          </a:p>
          <a:p>
            <a:pPr marL="609600" indent="-609600">
              <a:lnSpc>
                <a:spcPct val="80000"/>
              </a:lnSpc>
              <a:buFontTx/>
              <a:buNone/>
            </a:pPr>
            <a:r>
              <a:rPr lang="en-US" sz="1600" dirty="0"/>
              <a:t>Before this seminar, you need to have read your assigned reading, and complete the task listed below.</a:t>
            </a:r>
          </a:p>
          <a:p>
            <a:pPr marL="990600" lvl="1" indent="-533400">
              <a:lnSpc>
                <a:spcPct val="80000"/>
              </a:lnSpc>
              <a:buFontTx/>
              <a:buAutoNum type="arabicPeriod"/>
            </a:pPr>
            <a:r>
              <a:rPr lang="en-US" sz="1200" dirty="0"/>
              <a:t>Create a Venn </a:t>
            </a:r>
            <a:r>
              <a:rPr lang="en-US" sz="1200" dirty="0" smtClean="0"/>
              <a:t>Diagram </a:t>
            </a:r>
            <a:r>
              <a:rPr lang="en-US" sz="1200" dirty="0"/>
              <a:t>Come up with at least 10 items per section of your diagram. These items need to reflect </a:t>
            </a:r>
            <a:r>
              <a:rPr lang="en-US" sz="1200" b="1" u="sng" dirty="0" smtClean="0"/>
              <a:t>character motivations.  </a:t>
            </a:r>
          </a:p>
          <a:p>
            <a:pPr marL="1390650" lvl="2" indent="-533400">
              <a:lnSpc>
                <a:spcPct val="80000"/>
              </a:lnSpc>
            </a:pPr>
            <a:r>
              <a:rPr lang="en-US" sz="1200" b="1" dirty="0" smtClean="0"/>
              <a:t>LOF Kids</a:t>
            </a:r>
            <a:r>
              <a:rPr lang="en-US" sz="1200" dirty="0" smtClean="0"/>
              <a:t>: Compare Jack and Ralph.</a:t>
            </a:r>
          </a:p>
          <a:p>
            <a:pPr marL="1390650" lvl="2" indent="-533400">
              <a:lnSpc>
                <a:spcPct val="80000"/>
              </a:lnSpc>
            </a:pPr>
            <a:r>
              <a:rPr lang="en-US" sz="1200" dirty="0" smtClean="0"/>
              <a:t> </a:t>
            </a:r>
            <a:r>
              <a:rPr lang="en-US" sz="1200" b="1" dirty="0" smtClean="0"/>
              <a:t>FW Kids</a:t>
            </a:r>
            <a:r>
              <a:rPr lang="en-US" sz="1200" dirty="0" smtClean="0"/>
              <a:t>: Compare “TWTTIN” and FW.</a:t>
            </a:r>
          </a:p>
          <a:p>
            <a:pPr marL="1390650" lvl="2" indent="-533400">
              <a:lnSpc>
                <a:spcPct val="80000"/>
              </a:lnSpc>
            </a:pPr>
            <a:r>
              <a:rPr lang="en-US" sz="1200" dirty="0" smtClean="0"/>
              <a:t>  </a:t>
            </a:r>
            <a:r>
              <a:rPr lang="en-US" sz="1200" b="1" dirty="0" smtClean="0"/>
              <a:t>TWTTIN Kids: </a:t>
            </a:r>
            <a:r>
              <a:rPr lang="en-US" sz="1200" dirty="0" smtClean="0"/>
              <a:t>Compare Bryon and Mark</a:t>
            </a:r>
            <a:endParaRPr lang="en-US" sz="1200" b="1" u="sng" dirty="0"/>
          </a:p>
          <a:p>
            <a:pPr marL="990600" lvl="1" indent="-533400">
              <a:lnSpc>
                <a:spcPct val="80000"/>
              </a:lnSpc>
              <a:buFontTx/>
              <a:buAutoNum type="arabicPeriod"/>
            </a:pPr>
            <a:r>
              <a:rPr lang="en-US" sz="1200" dirty="0"/>
              <a:t>Create </a:t>
            </a:r>
            <a:r>
              <a:rPr lang="en-US" sz="1200" dirty="0" smtClean="0"/>
              <a:t>3 Costa </a:t>
            </a:r>
            <a:r>
              <a:rPr lang="en-US" sz="1200" dirty="0"/>
              <a:t>Questions concerning the story to have ready for discussion. </a:t>
            </a:r>
            <a:r>
              <a:rPr lang="en-US" sz="1200" b="1" dirty="0" smtClean="0"/>
              <a:t>OPTION 1 KIDS ONLY</a:t>
            </a:r>
          </a:p>
          <a:p>
            <a:pPr marL="990600" lvl="1" indent="-533400">
              <a:lnSpc>
                <a:spcPct val="80000"/>
              </a:lnSpc>
              <a:buFontTx/>
              <a:buAutoNum type="arabicPeriod"/>
            </a:pPr>
            <a:r>
              <a:rPr lang="en-US" sz="1200" dirty="0" smtClean="0"/>
              <a:t>Complete 2 quotes/responses. Make sure they are important to the book. </a:t>
            </a:r>
          </a:p>
          <a:p>
            <a:pPr marL="990600" lvl="1" indent="-533400">
              <a:lnSpc>
                <a:spcPct val="80000"/>
              </a:lnSpc>
              <a:buFontTx/>
              <a:buAutoNum type="arabicPeriod"/>
            </a:pPr>
            <a:r>
              <a:rPr lang="en-US" sz="1200" dirty="0" smtClean="0"/>
              <a:t>Do  </a:t>
            </a:r>
            <a:r>
              <a:rPr lang="en-US" sz="1200" dirty="0" err="1" smtClean="0"/>
              <a:t>Indepth</a:t>
            </a:r>
            <a:r>
              <a:rPr lang="en-US" sz="1200" dirty="0" smtClean="0"/>
              <a:t> question </a:t>
            </a:r>
            <a:r>
              <a:rPr lang="en-US" sz="1200" dirty="0"/>
              <a:t>listed below.</a:t>
            </a:r>
          </a:p>
          <a:p>
            <a:pPr marL="609600" indent="-609600">
              <a:lnSpc>
                <a:spcPct val="80000"/>
              </a:lnSpc>
              <a:buFontTx/>
              <a:buAutoNum type="arabicPeriod"/>
            </a:pPr>
            <a:endParaRPr lang="en-US" sz="1000" dirty="0"/>
          </a:p>
          <a:p>
            <a:pPr marL="609600" indent="-609600">
              <a:lnSpc>
                <a:spcPct val="80000"/>
              </a:lnSpc>
              <a:buFontTx/>
              <a:buNone/>
            </a:pPr>
            <a:r>
              <a:rPr lang="en-US" sz="1000" dirty="0"/>
              <a:t>Question 1: (Level 1) __________________________________________________________________________________________________________</a:t>
            </a:r>
          </a:p>
          <a:p>
            <a:pPr marL="609600" indent="-609600">
              <a:lnSpc>
                <a:spcPct val="80000"/>
              </a:lnSpc>
              <a:buFontTx/>
              <a:buNone/>
            </a:pPr>
            <a:endParaRPr lang="en-US" sz="1000" dirty="0"/>
          </a:p>
          <a:p>
            <a:pPr marL="609600" indent="-609600">
              <a:lnSpc>
                <a:spcPct val="80000"/>
              </a:lnSpc>
              <a:buFontTx/>
              <a:buNone/>
            </a:pPr>
            <a:r>
              <a:rPr lang="en-US" sz="1000" dirty="0"/>
              <a:t>Question 2: (Level 2) __________________________________________________________________________________________________________</a:t>
            </a:r>
          </a:p>
          <a:p>
            <a:pPr marL="609600" indent="-609600">
              <a:lnSpc>
                <a:spcPct val="80000"/>
              </a:lnSpc>
              <a:buFontTx/>
              <a:buNone/>
            </a:pPr>
            <a:endParaRPr lang="en-US" sz="1000" dirty="0"/>
          </a:p>
          <a:p>
            <a:pPr marL="609600" indent="-609600">
              <a:lnSpc>
                <a:spcPct val="80000"/>
              </a:lnSpc>
              <a:buFontTx/>
              <a:buNone/>
            </a:pPr>
            <a:r>
              <a:rPr lang="en-US" sz="1000" dirty="0"/>
              <a:t>Question 3: (Level </a:t>
            </a:r>
            <a:r>
              <a:rPr lang="en-US" sz="1000" dirty="0" smtClean="0"/>
              <a:t>3) __________________________________________________________________________________________________________</a:t>
            </a:r>
            <a:endParaRPr lang="en-US" sz="1000" dirty="0"/>
          </a:p>
          <a:p>
            <a:pPr marL="609600" indent="-609600">
              <a:lnSpc>
                <a:spcPct val="80000"/>
              </a:lnSpc>
              <a:buFontTx/>
              <a:buNone/>
            </a:pPr>
            <a:endParaRPr lang="en-US" sz="1000" dirty="0" smtClean="0"/>
          </a:p>
          <a:p>
            <a:pPr marL="609600" indent="-609600">
              <a:lnSpc>
                <a:spcPct val="80000"/>
              </a:lnSpc>
              <a:buFontTx/>
              <a:buNone/>
            </a:pPr>
            <a:endParaRPr lang="en-US" sz="1000" dirty="0"/>
          </a:p>
          <a:p>
            <a:pPr marL="609600" indent="-609600">
              <a:lnSpc>
                <a:spcPct val="80000"/>
              </a:lnSpc>
              <a:buFontTx/>
              <a:buNone/>
            </a:pPr>
            <a:endParaRPr lang="en-US" sz="1000"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r>
              <a:rPr lang="en-US" sz="1200" b="1" dirty="0" smtClean="0"/>
              <a:t>In-depth Question</a:t>
            </a:r>
            <a:r>
              <a:rPr lang="en-US" sz="1200" b="1" dirty="0"/>
              <a:t>:</a:t>
            </a:r>
            <a:r>
              <a:rPr lang="en-US" sz="1200" dirty="0"/>
              <a:t> Choose one character from this story. If you could interview them, what kinds of questions would you want to ask them and why? Come up with 5 pivotal questions. After you write them, explain why these questions are important to you, linking them to existing evidence from the story thus far.</a:t>
            </a:r>
          </a:p>
          <a:p>
            <a:pPr marL="609600" indent="-609600">
              <a:lnSpc>
                <a:spcPct val="80000"/>
              </a:lnSpc>
              <a:buFontTx/>
              <a:buNone/>
            </a:pPr>
            <a:r>
              <a:rPr lang="en-US" sz="1600" dirty="0"/>
              <a:t>	</a:t>
            </a:r>
            <a:r>
              <a:rPr lang="en-US" sz="1600" dirty="0" smtClean="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600" dirty="0"/>
          </a:p>
          <a:p>
            <a:pPr marL="609600" indent="-609600">
              <a:lnSpc>
                <a:spcPct val="80000"/>
              </a:lnSpc>
              <a:buFontTx/>
              <a:buNone/>
            </a:pPr>
            <a:r>
              <a:rPr lang="en-US" sz="1600" dirty="0"/>
              <a:t>	</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400" y="3200400"/>
            <a:ext cx="8613775" cy="1524001"/>
          </a:xfrm>
          <a:prstGeom prst="rect">
            <a:avLst/>
          </a:prstGeom>
          <a:solidFill>
            <a:schemeClr val="accent2"/>
          </a:solidFill>
          <a:ln>
            <a:noFill/>
          </a:ln>
          <a:effectLst/>
          <a:extLst/>
        </p:spPr>
      </p:pic>
    </p:spTree>
    <p:extLst>
      <p:ext uri="{BB962C8B-B14F-4D97-AF65-F5344CB8AC3E}">
        <p14:creationId xmlns:p14="http://schemas.microsoft.com/office/powerpoint/2010/main" val="2494046450"/>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10"/>
          <p:cNvSpPr>
            <a:spLocks noChangeArrowheads="1"/>
          </p:cNvSpPr>
          <p:nvPr/>
        </p:nvSpPr>
        <p:spPr bwMode="auto">
          <a:xfrm>
            <a:off x="4267200" y="2057400"/>
            <a:ext cx="4495800" cy="13716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32773" name="Rectangle 11"/>
          <p:cNvSpPr>
            <a:spLocks noChangeArrowheads="1"/>
          </p:cNvSpPr>
          <p:nvPr/>
        </p:nvSpPr>
        <p:spPr bwMode="auto">
          <a:xfrm>
            <a:off x="4343400" y="4114800"/>
            <a:ext cx="4495800" cy="13716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32774" name="Rectangle 2"/>
          <p:cNvSpPr>
            <a:spLocks noGrp="1" noChangeArrowheads="1"/>
          </p:cNvSpPr>
          <p:nvPr>
            <p:ph type="title"/>
          </p:nvPr>
        </p:nvSpPr>
        <p:spPr>
          <a:xfrm>
            <a:off x="304800" y="0"/>
            <a:ext cx="2133600" cy="1600200"/>
          </a:xfrm>
          <a:solidFill>
            <a:srgbClr val="00FFCC"/>
          </a:solidFill>
        </p:spPr>
        <p:txBody>
          <a:bodyPr/>
          <a:lstStyle/>
          <a:p>
            <a:r>
              <a:rPr lang="en-US" sz="2400" dirty="0" smtClean="0">
                <a:latin typeface="Giddyup Std" pitchFamily="66" charset="0"/>
              </a:rPr>
              <a:t>Making Mondays Matter</a:t>
            </a:r>
            <a:br>
              <a:rPr lang="en-US" sz="2400" dirty="0" smtClean="0">
                <a:latin typeface="Giddyup Std" pitchFamily="66" charset="0"/>
              </a:rPr>
            </a:br>
            <a:r>
              <a:rPr lang="en-US" sz="2400" dirty="0" smtClean="0">
                <a:latin typeface="Giddyup Std" pitchFamily="66" charset="0"/>
              </a:rPr>
              <a:t>Monthly</a:t>
            </a:r>
          </a:p>
        </p:txBody>
      </p:sp>
      <p:sp>
        <p:nvSpPr>
          <p:cNvPr id="32775" name="Rectangle 3"/>
          <p:cNvSpPr>
            <a:spLocks noGrp="1" noChangeArrowheads="1"/>
          </p:cNvSpPr>
          <p:nvPr>
            <p:ph type="body" sz="half" idx="1"/>
          </p:nvPr>
        </p:nvSpPr>
        <p:spPr>
          <a:xfrm>
            <a:off x="-228600" y="1666875"/>
            <a:ext cx="2743200" cy="5191125"/>
          </a:xfrm>
        </p:spPr>
        <p:txBody>
          <a:bodyPr>
            <a:normAutofit/>
          </a:bodyPr>
          <a:lstStyle/>
          <a:p>
            <a:pPr>
              <a:buFontTx/>
              <a:buNone/>
            </a:pPr>
            <a:r>
              <a:rPr lang="en-US" dirty="0" smtClean="0"/>
              <a:t>	</a:t>
            </a:r>
            <a:endParaRPr lang="en-US" sz="4500" dirty="0" smtClean="0"/>
          </a:p>
        </p:txBody>
      </p:sp>
      <p:sp>
        <p:nvSpPr>
          <p:cNvPr id="32776" name="Rectangle 4"/>
          <p:cNvSpPr>
            <a:spLocks noGrp="1" noChangeArrowheads="1"/>
          </p:cNvSpPr>
          <p:nvPr>
            <p:ph type="body" sz="half" idx="2"/>
          </p:nvPr>
        </p:nvSpPr>
        <p:spPr>
          <a:xfrm>
            <a:off x="2590800" y="1600200"/>
            <a:ext cx="6477000" cy="5181600"/>
          </a:xfrm>
        </p:spPr>
        <p:txBody>
          <a:bodyPr>
            <a:normAutofit fontScale="92500" lnSpcReduction="10000"/>
          </a:bodyPr>
          <a:lstStyle/>
          <a:p>
            <a:pPr marL="0" indent="0">
              <a:buNone/>
            </a:pPr>
            <a:r>
              <a:rPr lang="en-US" sz="2400" b="1" u="sng" dirty="0" smtClean="0">
                <a:latin typeface="Times New Roman" pitchFamily="18" charset="0"/>
                <a:cs typeface="Times New Roman" pitchFamily="18" charset="0"/>
              </a:rPr>
              <a:t>FACTS</a:t>
            </a:r>
          </a:p>
          <a:p>
            <a:r>
              <a:rPr lang="en-US" sz="2400" dirty="0"/>
              <a:t>20 billion pounds of clothing and textiles are thrown away every year—an average of 68 pounds per person.</a:t>
            </a:r>
          </a:p>
          <a:p>
            <a:r>
              <a:rPr lang="en-US" sz="2400" dirty="0"/>
              <a:t>1.5 billion pairs of unworn or barely worn shoes are lying in closets.</a:t>
            </a:r>
          </a:p>
          <a:p>
            <a:r>
              <a:rPr lang="en-US" sz="2400" dirty="0"/>
              <a:t>Over 36.2 million of the U.S. population lives in poverty.</a:t>
            </a:r>
          </a:p>
          <a:p>
            <a:r>
              <a:rPr lang="en-US" sz="2400" dirty="0"/>
              <a:t>On average, 3 million men, women, and children are homeless at some point each year.</a:t>
            </a:r>
          </a:p>
          <a:p>
            <a:r>
              <a:rPr lang="en-US" sz="2400" dirty="0"/>
              <a:t>50% of all homeless women and children are fleeing domestic violence, usually with only the clothes on their backs.</a:t>
            </a:r>
          </a:p>
          <a:p>
            <a:r>
              <a:rPr lang="en-US" sz="2400" dirty="0"/>
              <a:t>Clothing donations to qualified charitable organizations are tax deductible.</a:t>
            </a:r>
          </a:p>
          <a:p>
            <a:endParaRPr lang="en-US" sz="2400" dirty="0" smtClean="0"/>
          </a:p>
          <a:p>
            <a:pPr marL="0" indent="0">
              <a:buNone/>
            </a:pPr>
            <a:endParaRPr lang="en-US" sz="2400" b="1" u="sng" dirty="0" smtClean="0"/>
          </a:p>
        </p:txBody>
      </p:sp>
      <p:sp>
        <p:nvSpPr>
          <p:cNvPr id="32777" name="Line 5"/>
          <p:cNvSpPr>
            <a:spLocks noChangeShapeType="1"/>
          </p:cNvSpPr>
          <p:nvPr/>
        </p:nvSpPr>
        <p:spPr bwMode="auto">
          <a:xfrm>
            <a:off x="0" y="1600200"/>
            <a:ext cx="91440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778" name="Line 6"/>
          <p:cNvSpPr>
            <a:spLocks noChangeShapeType="1"/>
          </p:cNvSpPr>
          <p:nvPr/>
        </p:nvSpPr>
        <p:spPr bwMode="auto">
          <a:xfrm>
            <a:off x="2514600" y="0"/>
            <a:ext cx="0" cy="6858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 name="Rectangle 11"/>
          <p:cNvSpPr/>
          <p:nvPr/>
        </p:nvSpPr>
        <p:spPr>
          <a:xfrm>
            <a:off x="76200" y="1529477"/>
            <a:ext cx="2438400" cy="5170646"/>
          </a:xfrm>
          <a:prstGeom prst="rect">
            <a:avLst/>
          </a:prstGeom>
        </p:spPr>
        <p:txBody>
          <a:bodyPr wrap="square">
            <a:spAutoFit/>
          </a:bodyPr>
          <a:lstStyle/>
          <a:p>
            <a:r>
              <a:rPr lang="en-US" sz="2200" dirty="0">
                <a:latin typeface="Times New Roman" pitchFamily="18" charset="0"/>
                <a:cs typeface="Times New Roman" pitchFamily="18" charset="0"/>
              </a:rPr>
              <a:t>In a paragraph, come up with the following to share with your family:</a:t>
            </a:r>
          </a:p>
          <a:p>
            <a:endParaRPr lang="en-US" sz="2200" dirty="0">
              <a:latin typeface="Times New Roman" pitchFamily="18" charset="0"/>
              <a:cs typeface="Times New Roman" pitchFamily="18" charset="0"/>
            </a:endParaRPr>
          </a:p>
          <a:p>
            <a:pPr marL="514350" indent="-514350">
              <a:buAutoNum type="arabicParenR"/>
            </a:pPr>
            <a:r>
              <a:rPr lang="en-US" sz="2200" dirty="0"/>
              <a:t>Do you plan to go home and through your </a:t>
            </a:r>
            <a:r>
              <a:rPr lang="en-US" sz="2200" dirty="0">
                <a:solidFill>
                  <a:srgbClr val="FF0000"/>
                </a:solidFill>
              </a:rPr>
              <a:t>clothes to find something to donate?</a:t>
            </a:r>
          </a:p>
          <a:p>
            <a:pPr marL="514350" indent="-514350">
              <a:buAutoNum type="arabicParenR"/>
            </a:pPr>
            <a:r>
              <a:rPr lang="en-US" sz="2200" dirty="0"/>
              <a:t>What about old </a:t>
            </a:r>
            <a:r>
              <a:rPr lang="en-US" sz="2200" dirty="0">
                <a:solidFill>
                  <a:srgbClr val="FF0000"/>
                </a:solidFill>
              </a:rPr>
              <a:t>dresses/clothes from dances?</a:t>
            </a:r>
          </a:p>
        </p:txBody>
      </p:sp>
      <p:sp>
        <p:nvSpPr>
          <p:cNvPr id="2" name="Rectangle 1"/>
          <p:cNvSpPr/>
          <p:nvPr/>
        </p:nvSpPr>
        <p:spPr>
          <a:xfrm>
            <a:off x="2514600" y="26075"/>
            <a:ext cx="6400800" cy="1477328"/>
          </a:xfrm>
          <a:prstGeom prst="rect">
            <a:avLst/>
          </a:prstGeom>
        </p:spPr>
        <p:txBody>
          <a:bodyPr wrap="square">
            <a:spAutoFit/>
          </a:bodyPr>
          <a:lstStyle/>
          <a:p>
            <a:r>
              <a:rPr lang="en-US" b="1" dirty="0"/>
              <a:t>SWBAT </a:t>
            </a:r>
            <a:r>
              <a:rPr lang="en-US" b="1" u="sng" dirty="0"/>
              <a:t> </a:t>
            </a:r>
            <a:r>
              <a:rPr lang="en-US" i="1" dirty="0"/>
              <a:t>compare and contrast motivations and reactions of literary characters from different historical eras confronting similar situations or conflicts</a:t>
            </a:r>
            <a:r>
              <a:rPr lang="en-US" dirty="0"/>
              <a:t> by completing the Socratic Seminar Three handout on their novel, including the Venn Diagram, which will compare the character’s motivations. </a:t>
            </a:r>
            <a:r>
              <a:rPr lang="en-US" dirty="0" smtClean="0"/>
              <a:t>LRA 3.3 </a:t>
            </a:r>
            <a:endParaRPr lang="en-US" dirty="0"/>
          </a:p>
        </p:txBody>
      </p:sp>
    </p:spTree>
    <p:extLst>
      <p:ext uri="{BB962C8B-B14F-4D97-AF65-F5344CB8AC3E}">
        <p14:creationId xmlns:p14="http://schemas.microsoft.com/office/powerpoint/2010/main" val="426869105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7" name="Rectangle 3"/>
          <p:cNvSpPr>
            <a:spLocks noGrp="1" noChangeArrowheads="1"/>
          </p:cNvSpPr>
          <p:nvPr>
            <p:ph type="body" idx="1"/>
          </p:nvPr>
        </p:nvSpPr>
        <p:spPr>
          <a:xfrm>
            <a:off x="457200" y="381000"/>
            <a:ext cx="8229600" cy="5745163"/>
          </a:xfrm>
        </p:spPr>
        <p:txBody>
          <a:bodyPr>
            <a:noAutofit/>
          </a:bodyPr>
          <a:lstStyle/>
          <a:p>
            <a:pPr marL="990600" lvl="1" indent="-533400">
              <a:lnSpc>
                <a:spcPct val="80000"/>
              </a:lnSpc>
              <a:buFontTx/>
              <a:buAutoNum type="arabicPeriod"/>
            </a:pPr>
            <a:r>
              <a:rPr lang="en-US" sz="3200" dirty="0" smtClean="0"/>
              <a:t>Create a Venn Diagram Come up with at least 10 items per section of your diagram. These items need to reflect </a:t>
            </a:r>
            <a:r>
              <a:rPr lang="en-US" sz="3200" b="1" u="sng" dirty="0" smtClean="0"/>
              <a:t>character motivations.  </a:t>
            </a:r>
          </a:p>
          <a:p>
            <a:pPr marL="1390650" lvl="2" indent="-533400">
              <a:lnSpc>
                <a:spcPct val="80000"/>
              </a:lnSpc>
            </a:pPr>
            <a:r>
              <a:rPr lang="en-US" sz="3200" b="1" dirty="0" smtClean="0"/>
              <a:t>LOF Kids</a:t>
            </a:r>
            <a:r>
              <a:rPr lang="en-US" sz="3200" dirty="0" smtClean="0"/>
              <a:t>: Compare Jack and Ralph.</a:t>
            </a:r>
          </a:p>
          <a:p>
            <a:pPr marL="1390650" lvl="2" indent="-533400">
              <a:lnSpc>
                <a:spcPct val="80000"/>
              </a:lnSpc>
            </a:pPr>
            <a:r>
              <a:rPr lang="en-US" sz="3200" dirty="0" smtClean="0"/>
              <a:t> </a:t>
            </a:r>
            <a:r>
              <a:rPr lang="en-US" sz="3200" b="1" dirty="0" smtClean="0"/>
              <a:t>FW Kids</a:t>
            </a:r>
            <a:r>
              <a:rPr lang="en-US" sz="3200" dirty="0" smtClean="0"/>
              <a:t>: Compare “TWTTIN” and FW.</a:t>
            </a:r>
          </a:p>
          <a:p>
            <a:pPr marL="1390650" lvl="2" indent="-533400">
              <a:lnSpc>
                <a:spcPct val="80000"/>
              </a:lnSpc>
            </a:pPr>
            <a:r>
              <a:rPr lang="en-US" sz="3200" dirty="0" smtClean="0"/>
              <a:t>  </a:t>
            </a:r>
            <a:r>
              <a:rPr lang="en-US" sz="3200" b="1" dirty="0" smtClean="0"/>
              <a:t>TWTTIN Kids: </a:t>
            </a:r>
            <a:r>
              <a:rPr lang="en-US" sz="3200" dirty="0" smtClean="0"/>
              <a:t>Compare Bryon and Mark</a:t>
            </a:r>
            <a:endParaRPr lang="en-US" sz="3200" b="1" u="sng" dirty="0" smtClean="0"/>
          </a:p>
          <a:p>
            <a:pPr marL="990600" lvl="1" indent="-533400">
              <a:lnSpc>
                <a:spcPct val="80000"/>
              </a:lnSpc>
              <a:buFontTx/>
              <a:buAutoNum type="arabicPeriod"/>
            </a:pPr>
            <a:r>
              <a:rPr lang="en-US" sz="3200" dirty="0" smtClean="0"/>
              <a:t>Create 3 Costa Questions concerning the story to have ready for discussion. </a:t>
            </a:r>
            <a:r>
              <a:rPr lang="en-US" sz="3200" b="1" dirty="0" smtClean="0"/>
              <a:t>OPTION 1 KIDS ONLY</a:t>
            </a:r>
          </a:p>
          <a:p>
            <a:pPr marL="990600" lvl="1" indent="-533400">
              <a:lnSpc>
                <a:spcPct val="80000"/>
              </a:lnSpc>
              <a:buFontTx/>
              <a:buAutoNum type="arabicPeriod"/>
            </a:pPr>
            <a:r>
              <a:rPr lang="en-US" sz="3200" dirty="0" smtClean="0"/>
              <a:t>Complete 2 quotes/responses. Make sure they are important to the book. </a:t>
            </a:r>
          </a:p>
          <a:p>
            <a:pPr marL="990600" lvl="1" indent="-533400">
              <a:lnSpc>
                <a:spcPct val="80000"/>
              </a:lnSpc>
              <a:buFontTx/>
              <a:buAutoNum type="arabicPeriod"/>
            </a:pPr>
            <a:r>
              <a:rPr lang="en-US" sz="3200" dirty="0" smtClean="0">
                <a:solidFill>
                  <a:srgbClr val="00B050"/>
                </a:solidFill>
              </a:rPr>
              <a:t>Do  In-depth question listed below.</a:t>
            </a:r>
            <a:endParaRPr lang="en-US" sz="3200" dirty="0">
              <a:solidFill>
                <a:srgbClr val="00B050"/>
              </a:solidFill>
            </a:endParaRPr>
          </a:p>
        </p:txBody>
      </p:sp>
    </p:spTree>
    <p:extLst>
      <p:ext uri="{BB962C8B-B14F-4D97-AF65-F5344CB8AC3E}">
        <p14:creationId xmlns:p14="http://schemas.microsoft.com/office/powerpoint/2010/main" val="1695726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5" descr="4952767"/>
          <p:cNvPicPr>
            <a:picLocks noChangeAspect="1" noChangeArrowheads="1" noCrop="1"/>
          </p:cNvPicPr>
          <p:nvPr/>
        </p:nvPicPr>
        <p:blipFill>
          <a:blip r:embed="rId2" cstate="print"/>
          <a:srcRect/>
          <a:stretch>
            <a:fillRect/>
          </a:stretch>
        </p:blipFill>
        <p:spPr bwMode="auto">
          <a:xfrm>
            <a:off x="5486400" y="2895600"/>
            <a:ext cx="3200400" cy="3200400"/>
          </a:xfrm>
          <a:prstGeom prst="rect">
            <a:avLst/>
          </a:prstGeom>
          <a:noFill/>
          <a:ln w="9525">
            <a:noFill/>
            <a:miter lim="800000"/>
            <a:headEnd/>
            <a:tailEnd/>
          </a:ln>
        </p:spPr>
      </p:pic>
      <p:sp>
        <p:nvSpPr>
          <p:cNvPr id="120835" name="Rectangle 2"/>
          <p:cNvSpPr>
            <a:spLocks noGrp="1" noChangeArrowheads="1"/>
          </p:cNvSpPr>
          <p:nvPr>
            <p:ph type="title"/>
          </p:nvPr>
        </p:nvSpPr>
        <p:spPr>
          <a:xfrm>
            <a:off x="0" y="0"/>
            <a:ext cx="9144000" cy="1417638"/>
          </a:xfrm>
          <a:solidFill>
            <a:srgbClr val="CCFF99"/>
          </a:solidFill>
        </p:spPr>
        <p:txBody>
          <a:bodyPr>
            <a:normAutofit fontScale="90000"/>
          </a:bodyPr>
          <a:lstStyle/>
          <a:p>
            <a:pPr eaLnBrk="1" hangingPunct="1">
              <a:defRPr/>
            </a:pPr>
            <a:r>
              <a:rPr lang="en-US" sz="3600" smtClean="0">
                <a:latin typeface="Ravie" pitchFamily="82" charset="0"/>
              </a:rPr>
              <a:t/>
            </a:r>
            <a:br>
              <a:rPr lang="en-US" sz="3600" smtClean="0">
                <a:latin typeface="Ravie" pitchFamily="82" charset="0"/>
              </a:rPr>
            </a:br>
            <a:r>
              <a:rPr lang="en-US" sz="3600" smtClean="0">
                <a:latin typeface="Ravie" pitchFamily="82" charset="0"/>
              </a:rPr>
              <a:t>Costa Questions</a:t>
            </a:r>
            <a:br>
              <a:rPr lang="en-US" sz="3600" smtClean="0">
                <a:latin typeface="Ravie" pitchFamily="82" charset="0"/>
              </a:rPr>
            </a:br>
            <a:r>
              <a:rPr lang="en-US" sz="3600" smtClean="0">
                <a:latin typeface="Ravie" pitchFamily="82" charset="0"/>
              </a:rPr>
              <a:t>Level 1</a:t>
            </a:r>
          </a:p>
        </p:txBody>
      </p:sp>
      <p:sp>
        <p:nvSpPr>
          <p:cNvPr id="107524" name="Rectangle 3"/>
          <p:cNvSpPr>
            <a:spLocks noGrp="1" noChangeArrowheads="1"/>
          </p:cNvSpPr>
          <p:nvPr>
            <p:ph type="body" idx="1"/>
          </p:nvPr>
        </p:nvSpPr>
        <p:spPr>
          <a:xfrm>
            <a:off x="457200" y="1600200"/>
            <a:ext cx="8610600" cy="4953000"/>
          </a:xfrm>
        </p:spPr>
        <p:txBody>
          <a:bodyPr/>
          <a:lstStyle/>
          <a:p>
            <a:pPr eaLnBrk="1" hangingPunct="1">
              <a:lnSpc>
                <a:spcPct val="90000"/>
              </a:lnSpc>
              <a:buFontTx/>
              <a:buNone/>
            </a:pPr>
            <a:r>
              <a:rPr lang="en-US" sz="2400" smtClean="0"/>
              <a:t>These questions are simple questions and should allow you to point to the answer. </a:t>
            </a:r>
          </a:p>
          <a:p>
            <a:pPr eaLnBrk="1" hangingPunct="1">
              <a:lnSpc>
                <a:spcPct val="90000"/>
              </a:lnSpc>
              <a:buFontTx/>
              <a:buNone/>
            </a:pPr>
            <a:r>
              <a:rPr lang="en-US" sz="2400" smtClean="0"/>
              <a:t>Not every option is a good option for discovery. Which ones work best for what you are trying to figure out?</a:t>
            </a:r>
          </a:p>
          <a:p>
            <a:pPr eaLnBrk="1" hangingPunct="1">
              <a:lnSpc>
                <a:spcPct val="90000"/>
              </a:lnSpc>
              <a:buFontTx/>
              <a:buNone/>
            </a:pPr>
            <a:endParaRPr lang="en-US" sz="2400" smtClean="0"/>
          </a:p>
          <a:p>
            <a:pPr eaLnBrk="1" hangingPunct="1">
              <a:lnSpc>
                <a:spcPct val="90000"/>
              </a:lnSpc>
              <a:buFontTx/>
              <a:buBlip>
                <a:blip r:embed="rId3"/>
              </a:buBlip>
            </a:pPr>
            <a:r>
              <a:rPr lang="en-US" sz="2400" smtClean="0"/>
              <a:t>Describe it</a:t>
            </a:r>
          </a:p>
          <a:p>
            <a:pPr eaLnBrk="1" hangingPunct="1">
              <a:lnSpc>
                <a:spcPct val="90000"/>
              </a:lnSpc>
              <a:buFontTx/>
              <a:buBlip>
                <a:blip r:embed="rId3"/>
              </a:buBlip>
            </a:pPr>
            <a:r>
              <a:rPr lang="en-US" sz="2400" smtClean="0"/>
              <a:t>Define it</a:t>
            </a:r>
          </a:p>
          <a:p>
            <a:pPr eaLnBrk="1" hangingPunct="1">
              <a:lnSpc>
                <a:spcPct val="90000"/>
              </a:lnSpc>
              <a:buFontTx/>
              <a:buBlip>
                <a:blip r:embed="rId3"/>
              </a:buBlip>
            </a:pPr>
            <a:r>
              <a:rPr lang="en-US" sz="2400" smtClean="0"/>
              <a:t>List (the steps)</a:t>
            </a:r>
          </a:p>
          <a:p>
            <a:pPr eaLnBrk="1" hangingPunct="1">
              <a:lnSpc>
                <a:spcPct val="90000"/>
              </a:lnSpc>
              <a:buFontTx/>
              <a:buBlip>
                <a:blip r:embed="rId3"/>
              </a:buBlip>
            </a:pPr>
            <a:r>
              <a:rPr lang="en-US" sz="2400" smtClean="0"/>
              <a:t>Identify (the parts)</a:t>
            </a:r>
          </a:p>
          <a:p>
            <a:pPr eaLnBrk="1" hangingPunct="1">
              <a:lnSpc>
                <a:spcPct val="90000"/>
              </a:lnSpc>
              <a:buFontTx/>
              <a:buBlip>
                <a:blip r:embed="rId3"/>
              </a:buBlip>
            </a:pPr>
            <a:r>
              <a:rPr lang="en-US" sz="2400" smtClean="0"/>
              <a:t>Tell about it (write a paragraph)</a:t>
            </a:r>
          </a:p>
          <a:p>
            <a:pPr eaLnBrk="1" hangingPunct="1">
              <a:lnSpc>
                <a:spcPct val="90000"/>
              </a:lnSpc>
              <a:buFontTx/>
              <a:buBlip>
                <a:blip r:embed="rId3"/>
              </a:buBlip>
            </a:pPr>
            <a:r>
              <a:rPr lang="en-US" sz="2400" smtClean="0"/>
              <a:t>Label (the parts)</a:t>
            </a:r>
          </a:p>
          <a:p>
            <a:pPr eaLnBrk="1" hangingPunct="1">
              <a:lnSpc>
                <a:spcPct val="90000"/>
              </a:lnSpc>
              <a:buFontTx/>
              <a:buBlip>
                <a:blip r:embed="rId3"/>
              </a:buBlip>
            </a:pPr>
            <a:r>
              <a:rPr lang="en-US" sz="2400" smtClean="0"/>
              <a:t>Summarize (who, what, when, where)</a:t>
            </a:r>
          </a:p>
          <a:p>
            <a:pPr eaLnBrk="1" hangingPunct="1">
              <a:lnSpc>
                <a:spcPct val="90000"/>
              </a:lnSpc>
              <a:buFontTx/>
              <a:buNone/>
            </a:pPr>
            <a:endParaRPr lang="en-US" sz="2400" smtClean="0"/>
          </a:p>
        </p:txBody>
      </p:sp>
      <p:sp>
        <p:nvSpPr>
          <p:cNvPr id="107525" name="Freeform 6"/>
          <p:cNvSpPr>
            <a:spLocks/>
          </p:cNvSpPr>
          <p:nvPr/>
        </p:nvSpPr>
        <p:spPr bwMode="auto">
          <a:xfrm>
            <a:off x="5257800" y="3048000"/>
            <a:ext cx="1862138" cy="1501775"/>
          </a:xfrm>
          <a:custGeom>
            <a:avLst/>
            <a:gdLst>
              <a:gd name="T0" fmla="*/ 2147483647 w 1173"/>
              <a:gd name="T1" fmla="*/ 2147483647 h 946"/>
              <a:gd name="T2" fmla="*/ 2147483647 w 1173"/>
              <a:gd name="T3" fmla="*/ 2147483647 h 946"/>
              <a:gd name="T4" fmla="*/ 2147483647 w 1173"/>
              <a:gd name="T5" fmla="*/ 2147483647 h 946"/>
              <a:gd name="T6" fmla="*/ 2147483647 w 1173"/>
              <a:gd name="T7" fmla="*/ 2147483647 h 946"/>
              <a:gd name="T8" fmla="*/ 2147483647 w 1173"/>
              <a:gd name="T9" fmla="*/ 2147483647 h 946"/>
              <a:gd name="T10" fmla="*/ 2147483647 w 1173"/>
              <a:gd name="T11" fmla="*/ 2147483647 h 946"/>
              <a:gd name="T12" fmla="*/ 2147483647 w 1173"/>
              <a:gd name="T13" fmla="*/ 2147483647 h 946"/>
              <a:gd name="T14" fmla="*/ 2147483647 w 1173"/>
              <a:gd name="T15" fmla="*/ 2147483647 h 946"/>
              <a:gd name="T16" fmla="*/ 2147483647 w 1173"/>
              <a:gd name="T17" fmla="*/ 2147483647 h 946"/>
              <a:gd name="T18" fmla="*/ 2147483647 w 1173"/>
              <a:gd name="T19" fmla="*/ 2147483647 h 946"/>
              <a:gd name="T20" fmla="*/ 2147483647 w 1173"/>
              <a:gd name="T21" fmla="*/ 2147483647 h 946"/>
              <a:gd name="T22" fmla="*/ 2147483647 w 1173"/>
              <a:gd name="T23" fmla="*/ 2147483647 h 946"/>
              <a:gd name="T24" fmla="*/ 2147483647 w 1173"/>
              <a:gd name="T25" fmla="*/ 2147483647 h 946"/>
              <a:gd name="T26" fmla="*/ 2147483647 w 1173"/>
              <a:gd name="T27" fmla="*/ 0 h 946"/>
              <a:gd name="T28" fmla="*/ 2147483647 w 1173"/>
              <a:gd name="T29" fmla="*/ 2147483647 h 946"/>
              <a:gd name="T30" fmla="*/ 2147483647 w 1173"/>
              <a:gd name="T31" fmla="*/ 2147483647 h 946"/>
              <a:gd name="T32" fmla="*/ 2147483647 w 1173"/>
              <a:gd name="T33" fmla="*/ 2147483647 h 946"/>
              <a:gd name="T34" fmla="*/ 2147483647 w 1173"/>
              <a:gd name="T35" fmla="*/ 2147483647 h 946"/>
              <a:gd name="T36" fmla="*/ 2147483647 w 1173"/>
              <a:gd name="T37" fmla="*/ 2147483647 h 946"/>
              <a:gd name="T38" fmla="*/ 2147483647 w 1173"/>
              <a:gd name="T39" fmla="*/ 2147483647 h 946"/>
              <a:gd name="T40" fmla="*/ 2147483647 w 1173"/>
              <a:gd name="T41" fmla="*/ 2147483647 h 946"/>
              <a:gd name="T42" fmla="*/ 2147483647 w 1173"/>
              <a:gd name="T43" fmla="*/ 2147483647 h 946"/>
              <a:gd name="T44" fmla="*/ 2147483647 w 1173"/>
              <a:gd name="T45" fmla="*/ 2147483647 h 946"/>
              <a:gd name="T46" fmla="*/ 0 w 1173"/>
              <a:gd name="T47" fmla="*/ 2147483647 h 946"/>
              <a:gd name="T48" fmla="*/ 2147483647 w 1173"/>
              <a:gd name="T49" fmla="*/ 2147483647 h 946"/>
              <a:gd name="T50" fmla="*/ 2147483647 w 1173"/>
              <a:gd name="T51" fmla="*/ 2147483647 h 94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173"/>
              <a:gd name="T79" fmla="*/ 0 h 946"/>
              <a:gd name="T80" fmla="*/ 1173 w 1173"/>
              <a:gd name="T81" fmla="*/ 946 h 94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173" h="946">
                <a:moveTo>
                  <a:pt x="192" y="928"/>
                </a:moveTo>
                <a:cubicBezTo>
                  <a:pt x="323" y="925"/>
                  <a:pt x="455" y="928"/>
                  <a:pt x="586" y="918"/>
                </a:cubicBezTo>
                <a:cubicBezTo>
                  <a:pt x="613" y="916"/>
                  <a:pt x="635" y="892"/>
                  <a:pt x="661" y="886"/>
                </a:cubicBezTo>
                <a:cubicBezTo>
                  <a:pt x="697" y="850"/>
                  <a:pt x="739" y="820"/>
                  <a:pt x="768" y="779"/>
                </a:cubicBezTo>
                <a:cubicBezTo>
                  <a:pt x="771" y="768"/>
                  <a:pt x="772" y="756"/>
                  <a:pt x="778" y="747"/>
                </a:cubicBezTo>
                <a:cubicBezTo>
                  <a:pt x="790" y="730"/>
                  <a:pt x="821" y="704"/>
                  <a:pt x="821" y="704"/>
                </a:cubicBezTo>
                <a:cubicBezTo>
                  <a:pt x="835" y="652"/>
                  <a:pt x="857" y="596"/>
                  <a:pt x="864" y="544"/>
                </a:cubicBezTo>
                <a:cubicBezTo>
                  <a:pt x="878" y="440"/>
                  <a:pt x="866" y="399"/>
                  <a:pt x="970" y="374"/>
                </a:cubicBezTo>
                <a:cubicBezTo>
                  <a:pt x="984" y="367"/>
                  <a:pt x="1001" y="362"/>
                  <a:pt x="1013" y="352"/>
                </a:cubicBezTo>
                <a:cubicBezTo>
                  <a:pt x="1023" y="344"/>
                  <a:pt x="1026" y="330"/>
                  <a:pt x="1034" y="320"/>
                </a:cubicBezTo>
                <a:cubicBezTo>
                  <a:pt x="1050" y="300"/>
                  <a:pt x="1066" y="292"/>
                  <a:pt x="1088" y="278"/>
                </a:cubicBezTo>
                <a:cubicBezTo>
                  <a:pt x="1119" y="231"/>
                  <a:pt x="1148" y="189"/>
                  <a:pt x="1173" y="139"/>
                </a:cubicBezTo>
                <a:cubicBezTo>
                  <a:pt x="1170" y="119"/>
                  <a:pt x="1168" y="60"/>
                  <a:pt x="1141" y="43"/>
                </a:cubicBezTo>
                <a:cubicBezTo>
                  <a:pt x="1108" y="23"/>
                  <a:pt x="1068" y="18"/>
                  <a:pt x="1034" y="0"/>
                </a:cubicBezTo>
                <a:cubicBezTo>
                  <a:pt x="873" y="8"/>
                  <a:pt x="838" y="11"/>
                  <a:pt x="714" y="43"/>
                </a:cubicBezTo>
                <a:cubicBezTo>
                  <a:pt x="666" y="79"/>
                  <a:pt x="615" y="95"/>
                  <a:pt x="565" y="128"/>
                </a:cubicBezTo>
                <a:cubicBezTo>
                  <a:pt x="507" y="167"/>
                  <a:pt x="465" y="216"/>
                  <a:pt x="405" y="256"/>
                </a:cubicBezTo>
                <a:cubicBezTo>
                  <a:pt x="384" y="270"/>
                  <a:pt x="359" y="281"/>
                  <a:pt x="341" y="299"/>
                </a:cubicBezTo>
                <a:cubicBezTo>
                  <a:pt x="309" y="331"/>
                  <a:pt x="277" y="363"/>
                  <a:pt x="245" y="395"/>
                </a:cubicBezTo>
                <a:cubicBezTo>
                  <a:pt x="191" y="449"/>
                  <a:pt x="159" y="513"/>
                  <a:pt x="106" y="566"/>
                </a:cubicBezTo>
                <a:cubicBezTo>
                  <a:pt x="77" y="658"/>
                  <a:pt x="124" y="522"/>
                  <a:pt x="64" y="640"/>
                </a:cubicBezTo>
                <a:cubicBezTo>
                  <a:pt x="57" y="653"/>
                  <a:pt x="59" y="669"/>
                  <a:pt x="53" y="683"/>
                </a:cubicBezTo>
                <a:cubicBezTo>
                  <a:pt x="48" y="695"/>
                  <a:pt x="38" y="704"/>
                  <a:pt x="32" y="715"/>
                </a:cubicBezTo>
                <a:cubicBezTo>
                  <a:pt x="16" y="748"/>
                  <a:pt x="11" y="787"/>
                  <a:pt x="0" y="822"/>
                </a:cubicBezTo>
                <a:cubicBezTo>
                  <a:pt x="3" y="840"/>
                  <a:pt x="1" y="859"/>
                  <a:pt x="10" y="875"/>
                </a:cubicBezTo>
                <a:cubicBezTo>
                  <a:pt x="49" y="946"/>
                  <a:pt x="123" y="928"/>
                  <a:pt x="192" y="928"/>
                </a:cubicBezTo>
                <a:close/>
              </a:path>
            </a:pathLst>
          </a:custGeom>
          <a:solidFill>
            <a:schemeClr val="bg1"/>
          </a:solidFill>
          <a:ln w="9525">
            <a:noFill/>
            <a:round/>
            <a:headEnd/>
            <a:tailEnd/>
          </a:ln>
        </p:spPr>
        <p:txBody>
          <a:bodyPr/>
          <a:lstStyle/>
          <a:p>
            <a:endParaRPr lang="en-US"/>
          </a:p>
        </p:txBody>
      </p:sp>
    </p:spTree>
    <p:extLst>
      <p:ext uri="{BB962C8B-B14F-4D97-AF65-F5344CB8AC3E}">
        <p14:creationId xmlns:p14="http://schemas.microsoft.com/office/powerpoint/2010/main" val="21405543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a:xfrm>
            <a:off x="0" y="0"/>
            <a:ext cx="9067800" cy="1417638"/>
          </a:xfrm>
          <a:solidFill>
            <a:srgbClr val="FFFF66"/>
          </a:solidFill>
        </p:spPr>
        <p:txBody>
          <a:bodyPr>
            <a:normAutofit fontScale="90000"/>
          </a:bodyPr>
          <a:lstStyle/>
          <a:p>
            <a:pPr eaLnBrk="1" hangingPunct="1"/>
            <a:r>
              <a:rPr lang="en-US" sz="3600" smtClean="0">
                <a:latin typeface="Ravie" pitchFamily="82" charset="0"/>
              </a:rPr>
              <a:t/>
            </a:r>
            <a:br>
              <a:rPr lang="en-US" sz="3600" smtClean="0">
                <a:latin typeface="Ravie" pitchFamily="82" charset="0"/>
              </a:rPr>
            </a:br>
            <a:r>
              <a:rPr lang="en-US" sz="3600" smtClean="0">
                <a:latin typeface="Ravie" pitchFamily="82" charset="0"/>
              </a:rPr>
              <a:t>Costa Questions</a:t>
            </a:r>
            <a:br>
              <a:rPr lang="en-US" sz="3600" smtClean="0">
                <a:latin typeface="Ravie" pitchFamily="82" charset="0"/>
              </a:rPr>
            </a:br>
            <a:r>
              <a:rPr lang="en-US" sz="3600" smtClean="0">
                <a:latin typeface="Ravie" pitchFamily="82" charset="0"/>
              </a:rPr>
              <a:t>Level 2</a:t>
            </a:r>
          </a:p>
        </p:txBody>
      </p:sp>
      <p:sp>
        <p:nvSpPr>
          <p:cNvPr id="121859" name="Rectangle 3"/>
          <p:cNvSpPr>
            <a:spLocks noGrp="1" noChangeArrowheads="1"/>
          </p:cNvSpPr>
          <p:nvPr>
            <p:ph type="body" idx="1"/>
          </p:nvPr>
        </p:nvSpPr>
        <p:spPr/>
        <p:txBody>
          <a:bodyPr/>
          <a:lstStyle/>
          <a:p>
            <a:pPr eaLnBrk="1" hangingPunct="1">
              <a:lnSpc>
                <a:spcPct val="90000"/>
              </a:lnSpc>
              <a:buFontTx/>
              <a:buNone/>
            </a:pPr>
            <a:r>
              <a:rPr lang="en-US" sz="2000" smtClean="0"/>
              <a:t>The detective puts the evidence together and analyzes it.</a:t>
            </a:r>
          </a:p>
          <a:p>
            <a:pPr eaLnBrk="1" hangingPunct="1">
              <a:lnSpc>
                <a:spcPct val="90000"/>
              </a:lnSpc>
              <a:buFontTx/>
              <a:buNone/>
            </a:pPr>
            <a:r>
              <a:rPr lang="en-US" sz="2000" smtClean="0"/>
              <a:t>Again, be careful, these questions don’t all work each and every time.</a:t>
            </a:r>
          </a:p>
          <a:p>
            <a:pPr eaLnBrk="1" hangingPunct="1">
              <a:lnSpc>
                <a:spcPct val="90000"/>
              </a:lnSpc>
              <a:buFontTx/>
              <a:buNone/>
            </a:pPr>
            <a:r>
              <a:rPr lang="en-US" sz="2000" smtClean="0"/>
              <a:t>Your answers will not be as simple as pointing out the obvious. You may need to offer a lengthier response.</a:t>
            </a:r>
          </a:p>
          <a:p>
            <a:pPr eaLnBrk="1" hangingPunct="1">
              <a:lnSpc>
                <a:spcPct val="90000"/>
              </a:lnSpc>
              <a:buFontTx/>
              <a:buNone/>
            </a:pPr>
            <a:endParaRPr lang="en-US" sz="2000" smtClean="0"/>
          </a:p>
          <a:p>
            <a:pPr eaLnBrk="1" hangingPunct="1">
              <a:lnSpc>
                <a:spcPct val="90000"/>
              </a:lnSpc>
              <a:buFontTx/>
              <a:buBlip>
                <a:blip r:embed="rId2"/>
              </a:buBlip>
            </a:pPr>
            <a:r>
              <a:rPr lang="en-US" sz="2000" smtClean="0"/>
              <a:t>Analyze (break it down – piece by piece</a:t>
            </a:r>
          </a:p>
          <a:p>
            <a:pPr eaLnBrk="1" hangingPunct="1">
              <a:lnSpc>
                <a:spcPct val="90000"/>
              </a:lnSpc>
              <a:buFontTx/>
              <a:buBlip>
                <a:blip r:embed="rId2"/>
              </a:buBlip>
            </a:pPr>
            <a:r>
              <a:rPr lang="en-US" sz="2000" smtClean="0"/>
              <a:t>Infer (If……..then…..)</a:t>
            </a:r>
          </a:p>
          <a:p>
            <a:pPr eaLnBrk="1" hangingPunct="1">
              <a:lnSpc>
                <a:spcPct val="90000"/>
              </a:lnSpc>
              <a:buFontTx/>
              <a:buBlip>
                <a:blip r:embed="rId2"/>
              </a:buBlip>
            </a:pPr>
            <a:r>
              <a:rPr lang="en-US" sz="2000" smtClean="0"/>
              <a:t>Sequence things (First this…then this…then this….)</a:t>
            </a:r>
          </a:p>
          <a:p>
            <a:pPr eaLnBrk="1" hangingPunct="1">
              <a:lnSpc>
                <a:spcPct val="90000"/>
              </a:lnSpc>
              <a:buFontTx/>
              <a:buBlip>
                <a:blip r:embed="rId2"/>
              </a:buBlip>
            </a:pPr>
            <a:r>
              <a:rPr lang="en-US" sz="2000" smtClean="0"/>
              <a:t>Provide examples…</a:t>
            </a:r>
          </a:p>
          <a:p>
            <a:pPr eaLnBrk="1" hangingPunct="1">
              <a:lnSpc>
                <a:spcPct val="90000"/>
              </a:lnSpc>
              <a:buFontTx/>
              <a:buBlip>
                <a:blip r:embed="rId2"/>
              </a:buBlip>
            </a:pPr>
            <a:r>
              <a:rPr lang="en-US" sz="2000" smtClean="0"/>
              <a:t>Explain in your own words…</a:t>
            </a:r>
          </a:p>
          <a:p>
            <a:pPr eaLnBrk="1" hangingPunct="1">
              <a:lnSpc>
                <a:spcPct val="90000"/>
              </a:lnSpc>
              <a:buFontTx/>
              <a:buBlip>
                <a:blip r:embed="rId2"/>
              </a:buBlip>
            </a:pPr>
            <a:r>
              <a:rPr lang="en-US" sz="2000" smtClean="0"/>
              <a:t>Group (put things together in a logical way)</a:t>
            </a:r>
          </a:p>
          <a:p>
            <a:pPr eaLnBrk="1" hangingPunct="1">
              <a:lnSpc>
                <a:spcPct val="90000"/>
              </a:lnSpc>
              <a:buFontTx/>
              <a:buBlip>
                <a:blip r:embed="rId2"/>
              </a:buBlip>
            </a:pPr>
            <a:r>
              <a:rPr lang="en-US" sz="2000" smtClean="0"/>
              <a:t>Compare (How are things similar/different?)</a:t>
            </a:r>
          </a:p>
          <a:p>
            <a:pPr eaLnBrk="1" hangingPunct="1">
              <a:lnSpc>
                <a:spcPct val="90000"/>
              </a:lnSpc>
              <a:buFontTx/>
              <a:buBlip>
                <a:blip r:embed="rId2"/>
              </a:buBlip>
            </a:pPr>
            <a:r>
              <a:rPr lang="en-US" sz="2000" smtClean="0"/>
              <a:t>Solve and explain the process</a:t>
            </a:r>
          </a:p>
          <a:p>
            <a:pPr eaLnBrk="1" hangingPunct="1">
              <a:lnSpc>
                <a:spcPct val="90000"/>
              </a:lnSpc>
              <a:buFontTx/>
              <a:buBlip>
                <a:blip r:embed="rId2"/>
              </a:buBlip>
            </a:pPr>
            <a:endParaRPr lang="en-US" sz="2000" smtClean="0"/>
          </a:p>
          <a:p>
            <a:pPr eaLnBrk="1" hangingPunct="1">
              <a:lnSpc>
                <a:spcPct val="90000"/>
              </a:lnSpc>
              <a:buFontTx/>
              <a:buNone/>
            </a:pPr>
            <a:endParaRPr lang="en-US" sz="2000" smtClean="0"/>
          </a:p>
        </p:txBody>
      </p:sp>
      <p:pic>
        <p:nvPicPr>
          <p:cNvPr id="121860" name="Picture 5" descr="4953004"/>
          <p:cNvPicPr>
            <a:picLocks noChangeAspect="1" noChangeArrowheads="1" noCrop="1"/>
          </p:cNvPicPr>
          <p:nvPr/>
        </p:nvPicPr>
        <p:blipFill>
          <a:blip r:embed="rId3" cstate="print"/>
          <a:srcRect/>
          <a:stretch>
            <a:fillRect/>
          </a:stretch>
        </p:blipFill>
        <p:spPr bwMode="auto">
          <a:xfrm>
            <a:off x="6781800" y="2819400"/>
            <a:ext cx="2362200" cy="3276600"/>
          </a:xfrm>
          <a:prstGeom prst="rect">
            <a:avLst/>
          </a:prstGeom>
          <a:noFill/>
          <a:ln w="9525">
            <a:noFill/>
            <a:miter lim="800000"/>
            <a:headEnd/>
            <a:tailEnd/>
          </a:ln>
        </p:spPr>
      </p:pic>
      <p:sp>
        <p:nvSpPr>
          <p:cNvPr id="121861" name="Rectangle 6"/>
          <p:cNvSpPr>
            <a:spLocks noChangeArrowheads="1"/>
          </p:cNvSpPr>
          <p:nvPr/>
        </p:nvSpPr>
        <p:spPr bwMode="auto">
          <a:xfrm>
            <a:off x="8305800" y="2438400"/>
            <a:ext cx="838200" cy="3200400"/>
          </a:xfrm>
          <a:prstGeom prst="rect">
            <a:avLst/>
          </a:prstGeom>
          <a:solidFill>
            <a:schemeClr val="bg1"/>
          </a:solidFill>
          <a:ln w="9525">
            <a:noFill/>
            <a:miter lim="800000"/>
            <a:headEnd/>
            <a:tailEnd/>
          </a:ln>
        </p:spPr>
        <p:txBody>
          <a:bodyPr wrap="none" anchor="ctr"/>
          <a:lstStyle/>
          <a:p>
            <a:endParaRPr lang="en-US"/>
          </a:p>
        </p:txBody>
      </p:sp>
      <p:sp>
        <p:nvSpPr>
          <p:cNvPr id="121862" name="Rectangle 7"/>
          <p:cNvSpPr>
            <a:spLocks noChangeArrowheads="1"/>
          </p:cNvSpPr>
          <p:nvPr/>
        </p:nvSpPr>
        <p:spPr bwMode="auto">
          <a:xfrm>
            <a:off x="6858000" y="2971800"/>
            <a:ext cx="457200" cy="2819400"/>
          </a:xfrm>
          <a:prstGeom prst="rect">
            <a:avLst/>
          </a:prstGeom>
          <a:solidFill>
            <a:schemeClr val="bg1"/>
          </a:solidFill>
          <a:ln w="9525">
            <a:noFill/>
            <a:miter lim="800000"/>
            <a:headEnd/>
            <a:tailEnd/>
          </a:ln>
        </p:spPr>
        <p:txBody>
          <a:bodyPr wrap="none" anchor="ctr"/>
          <a:lstStyle/>
          <a:p>
            <a:endParaRPr lang="en-US"/>
          </a:p>
        </p:txBody>
      </p:sp>
    </p:spTree>
    <p:extLst>
      <p:ext uri="{BB962C8B-B14F-4D97-AF65-F5344CB8AC3E}">
        <p14:creationId xmlns:p14="http://schemas.microsoft.com/office/powerpoint/2010/main" val="214405888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3" name="Rectangle 5"/>
          <p:cNvSpPr>
            <a:spLocks noChangeArrowheads="1"/>
          </p:cNvSpPr>
          <p:nvPr/>
        </p:nvSpPr>
        <p:spPr bwMode="auto">
          <a:xfrm>
            <a:off x="0" y="0"/>
            <a:ext cx="9144000" cy="6858000"/>
          </a:xfrm>
          <a:prstGeom prst="rect">
            <a:avLst/>
          </a:prstGeom>
          <a:solidFill>
            <a:schemeClr val="accent1"/>
          </a:solidFill>
          <a:ln w="9525">
            <a:solidFill>
              <a:schemeClr val="tx1"/>
            </a:solidFill>
            <a:miter lim="800000"/>
            <a:headEnd/>
            <a:tailEnd/>
          </a:ln>
          <a:effectLst/>
        </p:spPr>
        <p:txBody>
          <a:bodyPr wrap="none" anchor="ctr"/>
          <a:lstStyle/>
          <a:p>
            <a:endParaRPr lang="en-US"/>
          </a:p>
        </p:txBody>
      </p:sp>
      <p:sp>
        <p:nvSpPr>
          <p:cNvPr id="63490" name="Rectangle 2"/>
          <p:cNvSpPr>
            <a:spLocks noGrp="1" noChangeArrowheads="1"/>
          </p:cNvSpPr>
          <p:nvPr>
            <p:ph type="title"/>
          </p:nvPr>
        </p:nvSpPr>
        <p:spPr>
          <a:xfrm>
            <a:off x="457200" y="274638"/>
            <a:ext cx="8229600" cy="3078162"/>
          </a:xfrm>
        </p:spPr>
        <p:txBody>
          <a:bodyPr/>
          <a:lstStyle/>
          <a:p>
            <a:r>
              <a:rPr lang="en-US" sz="6000"/>
              <a:t>Now it’s time to take</a:t>
            </a:r>
            <a:br>
              <a:rPr lang="en-US" sz="6000"/>
            </a:br>
            <a:r>
              <a:rPr lang="en-US" sz="6000"/>
              <a:t>the luxury of</a:t>
            </a:r>
            <a:r>
              <a:rPr lang="en-US"/>
              <a:t> </a:t>
            </a:r>
          </a:p>
        </p:txBody>
      </p:sp>
      <p:sp>
        <p:nvSpPr>
          <p:cNvPr id="63491" name="Rectangle 3"/>
          <p:cNvSpPr>
            <a:spLocks noGrp="1" noChangeArrowheads="1"/>
          </p:cNvSpPr>
          <p:nvPr>
            <p:ph type="body" idx="1"/>
          </p:nvPr>
        </p:nvSpPr>
        <p:spPr>
          <a:xfrm>
            <a:off x="457200" y="2819400"/>
            <a:ext cx="8229600" cy="2544763"/>
          </a:xfrm>
        </p:spPr>
        <p:txBody>
          <a:bodyPr/>
          <a:lstStyle/>
          <a:p>
            <a:endParaRPr lang="en-US"/>
          </a:p>
        </p:txBody>
      </p:sp>
      <p:sp>
        <p:nvSpPr>
          <p:cNvPr id="63492" name="WordArt 4"/>
          <p:cNvSpPr>
            <a:spLocks noChangeArrowheads="1" noChangeShapeType="1" noTextEdit="1"/>
          </p:cNvSpPr>
          <p:nvPr/>
        </p:nvSpPr>
        <p:spPr bwMode="auto">
          <a:xfrm>
            <a:off x="1752600" y="2971800"/>
            <a:ext cx="5867400" cy="2247900"/>
          </a:xfrm>
          <a:prstGeom prst="rect">
            <a:avLst/>
          </a:prstGeom>
        </p:spPr>
        <p:txBody>
          <a:bodyPr wrap="none" fromWordArt="1">
            <a:prstTxWarp prst="textPlain">
              <a:avLst>
                <a:gd name="adj" fmla="val 50000"/>
              </a:avLst>
            </a:prstTxWarp>
          </a:bodyPr>
          <a:lstStyle/>
          <a:p>
            <a:pPr algn="ctr"/>
            <a:r>
              <a:rPr lang="en-US" sz="3600" kern="10">
                <a:ln w="38100">
                  <a:solidFill>
                    <a:srgbClr val="000000"/>
                  </a:solidFill>
                  <a:round/>
                  <a:headEnd/>
                  <a:tailEnd/>
                </a:ln>
                <a:solidFill>
                  <a:srgbClr val="99CCFF"/>
                </a:solidFill>
                <a:latin typeface="Arial Black"/>
              </a:rPr>
              <a:t>READING</a:t>
            </a:r>
          </a:p>
        </p:txBody>
      </p:sp>
    </p:spTree>
    <p:extLst>
      <p:ext uri="{BB962C8B-B14F-4D97-AF65-F5344CB8AC3E}">
        <p14:creationId xmlns:p14="http://schemas.microsoft.com/office/powerpoint/2010/main" val="395246894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2"/>
          <p:cNvSpPr>
            <a:spLocks noGrp="1" noChangeArrowheads="1"/>
          </p:cNvSpPr>
          <p:nvPr>
            <p:ph type="title" idx="4294967295"/>
          </p:nvPr>
        </p:nvSpPr>
        <p:spPr>
          <a:xfrm>
            <a:off x="0" y="0"/>
            <a:ext cx="4419600" cy="2133600"/>
          </a:xfrm>
          <a:solidFill>
            <a:srgbClr val="FFCC66"/>
          </a:solidFill>
        </p:spPr>
        <p:txBody>
          <a:bodyPr/>
          <a:lstStyle/>
          <a:p>
            <a:r>
              <a:rPr lang="en-US" sz="4000" dirty="0">
                <a:latin typeface="Ravie" pitchFamily="82" charset="0"/>
              </a:rPr>
              <a:t>GIIG </a:t>
            </a:r>
            <a:r>
              <a:rPr lang="en-US" sz="4000" dirty="0" smtClean="0">
                <a:latin typeface="Ravie" pitchFamily="82" charset="0"/>
              </a:rPr>
              <a:t>~</a:t>
            </a:r>
            <a:br>
              <a:rPr lang="en-US" sz="4000" dirty="0" smtClean="0">
                <a:latin typeface="Ravie" pitchFamily="82" charset="0"/>
              </a:rPr>
            </a:br>
            <a:r>
              <a:rPr lang="en-US" sz="4000" dirty="0" smtClean="0">
                <a:latin typeface="Ravie" pitchFamily="82" charset="0"/>
              </a:rPr>
              <a:t>Grammar </a:t>
            </a:r>
            <a:endParaRPr lang="en-US" sz="4000" dirty="0">
              <a:latin typeface="Ravie" pitchFamily="82" charset="0"/>
            </a:endParaRPr>
          </a:p>
        </p:txBody>
      </p:sp>
      <p:sp>
        <p:nvSpPr>
          <p:cNvPr id="249859" name="Rectangle 3"/>
          <p:cNvSpPr>
            <a:spLocks noGrp="1" noChangeArrowheads="1"/>
          </p:cNvSpPr>
          <p:nvPr>
            <p:ph type="body" sz="half" idx="4294967295"/>
          </p:nvPr>
        </p:nvSpPr>
        <p:spPr>
          <a:xfrm>
            <a:off x="0" y="2133600"/>
            <a:ext cx="4495800" cy="4724400"/>
          </a:xfrm>
          <a:solidFill>
            <a:srgbClr val="FFCC66">
              <a:alpha val="23921"/>
            </a:srgbClr>
          </a:solidFill>
          <a:ln>
            <a:solidFill>
              <a:schemeClr val="tx1"/>
            </a:solidFill>
            <a:miter lim="800000"/>
            <a:headEnd/>
            <a:tailEnd/>
          </a:ln>
        </p:spPr>
        <p:txBody>
          <a:bodyPr>
            <a:normAutofit fontScale="70000" lnSpcReduction="20000"/>
          </a:bodyPr>
          <a:lstStyle/>
          <a:p>
            <a:pPr>
              <a:buFontTx/>
              <a:buNone/>
            </a:pPr>
            <a:endParaRPr lang="en-US" sz="2400" dirty="0">
              <a:latin typeface="Garamond" pitchFamily="18" charset="0"/>
            </a:endParaRPr>
          </a:p>
          <a:p>
            <a:pPr>
              <a:buFontTx/>
              <a:buNone/>
            </a:pPr>
            <a:r>
              <a:rPr lang="en-US" sz="2900" b="1" dirty="0" smtClean="0">
                <a:solidFill>
                  <a:srgbClr val="FF0000"/>
                </a:solidFill>
              </a:rPr>
              <a:t>Poetry Type and why (#27)? </a:t>
            </a:r>
          </a:p>
          <a:p>
            <a:pPr>
              <a:buFontTx/>
              <a:buNone/>
            </a:pPr>
            <a:r>
              <a:rPr lang="en-US" sz="2900" dirty="0">
                <a:solidFill>
                  <a:srgbClr val="FF0000"/>
                </a:solidFill>
              </a:rPr>
              <a:t>	</a:t>
            </a:r>
            <a:r>
              <a:rPr lang="en-US" sz="2900" dirty="0"/>
              <a:t>When John Henry was a </a:t>
            </a:r>
            <a:r>
              <a:rPr lang="en-US" sz="2900" dirty="0" err="1"/>
              <a:t>lil</a:t>
            </a:r>
            <a:r>
              <a:rPr lang="en-US" sz="2900" dirty="0"/>
              <a:t>' baby,</a:t>
            </a:r>
            <a:br>
              <a:rPr lang="en-US" sz="2900" dirty="0"/>
            </a:br>
            <a:r>
              <a:rPr lang="en-US" sz="2900" dirty="0" err="1"/>
              <a:t>Sittin</a:t>
            </a:r>
            <a:r>
              <a:rPr lang="en-US" sz="2900" dirty="0"/>
              <a:t>' on his mamma's knee</a:t>
            </a:r>
            <a:br>
              <a:rPr lang="en-US" sz="2900" dirty="0"/>
            </a:br>
            <a:r>
              <a:rPr lang="en-US" sz="2900" dirty="0"/>
              <a:t>He gave out a long and a lonesome cry</a:t>
            </a:r>
            <a:br>
              <a:rPr lang="en-US" sz="2900" dirty="0"/>
            </a:br>
            <a:r>
              <a:rPr lang="en-US" sz="2900" dirty="0"/>
              <a:t>"</a:t>
            </a:r>
            <a:r>
              <a:rPr lang="en-US" sz="2900" dirty="0" err="1"/>
              <a:t>Gonna</a:t>
            </a:r>
            <a:r>
              <a:rPr lang="en-US" sz="2900" dirty="0"/>
              <a:t> be a steel–</a:t>
            </a:r>
            <a:r>
              <a:rPr lang="en-US" sz="2900" dirty="0" err="1"/>
              <a:t>drivin</a:t>
            </a:r>
            <a:r>
              <a:rPr lang="en-US" sz="2900" dirty="0"/>
              <a:t>' man,</a:t>
            </a:r>
            <a:br>
              <a:rPr lang="en-US" sz="2900" dirty="0"/>
            </a:br>
            <a:r>
              <a:rPr lang="en-US" sz="2900" dirty="0" err="1"/>
              <a:t>Lawd</a:t>
            </a:r>
            <a:r>
              <a:rPr lang="en-US" sz="2900" dirty="0"/>
              <a:t>, </a:t>
            </a:r>
            <a:r>
              <a:rPr lang="en-US" sz="2900" dirty="0" err="1"/>
              <a:t>Lawd</a:t>
            </a:r>
            <a:r>
              <a:rPr lang="en-US" sz="2900" dirty="0"/>
              <a:t>, </a:t>
            </a:r>
            <a:r>
              <a:rPr lang="en-US" sz="2900" dirty="0" err="1"/>
              <a:t>Gonna</a:t>
            </a:r>
            <a:r>
              <a:rPr lang="en-US" sz="2900" dirty="0"/>
              <a:t> be a steel–</a:t>
            </a:r>
            <a:r>
              <a:rPr lang="en-US" sz="2900" dirty="0" err="1"/>
              <a:t>drivin</a:t>
            </a:r>
            <a:r>
              <a:rPr lang="en-US" sz="2900" dirty="0"/>
              <a:t>' man."</a:t>
            </a:r>
            <a:br>
              <a:rPr lang="en-US" sz="2900" dirty="0"/>
            </a:br>
            <a:r>
              <a:rPr lang="en-US" sz="2900" dirty="0"/>
              <a:t/>
            </a:r>
            <a:br>
              <a:rPr lang="en-US" sz="2900" dirty="0"/>
            </a:br>
            <a:r>
              <a:rPr lang="en-US" sz="2900" dirty="0" err="1"/>
              <a:t>Cap'n</a:t>
            </a:r>
            <a:r>
              <a:rPr lang="en-US" sz="2900" dirty="0"/>
              <a:t> says to John Henry,</a:t>
            </a:r>
            <a:br>
              <a:rPr lang="en-US" sz="2900" dirty="0"/>
            </a:br>
            <a:r>
              <a:rPr lang="en-US" sz="2900" dirty="0"/>
              <a:t>"</a:t>
            </a:r>
            <a:r>
              <a:rPr lang="en-US" sz="2900" dirty="0" err="1"/>
              <a:t>Gonna</a:t>
            </a:r>
            <a:r>
              <a:rPr lang="en-US" sz="2900" dirty="0"/>
              <a:t> bring me a steam drill 'round.</a:t>
            </a:r>
            <a:br>
              <a:rPr lang="en-US" sz="2900" dirty="0"/>
            </a:br>
            <a:r>
              <a:rPr lang="en-US" sz="2900" dirty="0" err="1"/>
              <a:t>Gonna</a:t>
            </a:r>
            <a:r>
              <a:rPr lang="en-US" sz="2900" dirty="0"/>
              <a:t> take that steam drill out on the job,</a:t>
            </a:r>
            <a:br>
              <a:rPr lang="en-US" sz="2900" dirty="0"/>
            </a:br>
            <a:r>
              <a:rPr lang="en-US" sz="2900" dirty="0" err="1"/>
              <a:t>Gonna</a:t>
            </a:r>
            <a:r>
              <a:rPr lang="en-US" sz="2900" dirty="0"/>
              <a:t> whop that steel on down,</a:t>
            </a:r>
            <a:br>
              <a:rPr lang="en-US" sz="2900" dirty="0"/>
            </a:br>
            <a:r>
              <a:rPr lang="en-US" sz="2900" dirty="0" err="1"/>
              <a:t>Lawd</a:t>
            </a:r>
            <a:r>
              <a:rPr lang="en-US" sz="2900" dirty="0"/>
              <a:t>, </a:t>
            </a:r>
            <a:r>
              <a:rPr lang="en-US" sz="2900" dirty="0" err="1"/>
              <a:t>Lawd</a:t>
            </a:r>
            <a:r>
              <a:rPr lang="en-US" sz="2900" dirty="0"/>
              <a:t>, </a:t>
            </a:r>
            <a:r>
              <a:rPr lang="en-US" sz="2900" dirty="0" err="1"/>
              <a:t>gonna</a:t>
            </a:r>
            <a:r>
              <a:rPr lang="en-US" sz="2900" dirty="0"/>
              <a:t> whop that steel on down.“</a:t>
            </a:r>
            <a:endParaRPr lang="en-US" sz="2900" dirty="0">
              <a:solidFill>
                <a:srgbClr val="FF0000"/>
              </a:solidFill>
            </a:endParaRPr>
          </a:p>
          <a:p>
            <a:pPr>
              <a:buFontTx/>
              <a:buNone/>
            </a:pPr>
            <a:r>
              <a:rPr lang="en-US" sz="2400" dirty="0">
                <a:solidFill>
                  <a:srgbClr val="FF0000"/>
                </a:solidFill>
              </a:rPr>
              <a:t>	</a:t>
            </a:r>
            <a:endParaRPr lang="en-US" dirty="0">
              <a:solidFill>
                <a:srgbClr val="FF0000"/>
              </a:solidFill>
            </a:endParaRPr>
          </a:p>
        </p:txBody>
      </p:sp>
      <p:sp>
        <p:nvSpPr>
          <p:cNvPr id="5" name="WordArt 6"/>
          <p:cNvSpPr>
            <a:spLocks noChangeArrowheads="1" noChangeShapeType="1" noTextEdit="1"/>
          </p:cNvSpPr>
          <p:nvPr/>
        </p:nvSpPr>
        <p:spPr bwMode="auto">
          <a:xfrm>
            <a:off x="4495800" y="0"/>
            <a:ext cx="4419600" cy="2057400"/>
          </a:xfrm>
          <a:prstGeom prst="rect">
            <a:avLst/>
          </a:prstGeom>
        </p:spPr>
        <p:txBody>
          <a:bodyPr wrap="none" fromWordArt="1">
            <a:prstTxWarp prst="textPlain">
              <a:avLst>
                <a:gd name="adj" fmla="val 50000"/>
              </a:avLst>
            </a:prstTxWarp>
          </a:bodyPr>
          <a:lstStyle/>
          <a:p>
            <a:r>
              <a:rPr lang="en-US" sz="2400" kern="10" dirty="0" smtClean="0">
                <a:ln w="9525">
                  <a:solidFill>
                    <a:srgbClr val="000000"/>
                  </a:solidFill>
                  <a:round/>
                  <a:headEnd/>
                  <a:tailEnd/>
                </a:ln>
                <a:solidFill>
                  <a:srgbClr val="FF0000"/>
                </a:solidFill>
                <a:latin typeface="Arial Black"/>
              </a:rPr>
              <a:t>Tuesday 5/1/2012</a:t>
            </a:r>
          </a:p>
          <a:p>
            <a:r>
              <a:rPr lang="en-US" sz="2400" kern="10" dirty="0" smtClean="0">
                <a:ln w="9525">
                  <a:solidFill>
                    <a:srgbClr val="000000"/>
                  </a:solidFill>
                  <a:round/>
                  <a:headEnd/>
                  <a:tailEnd/>
                </a:ln>
                <a:solidFill>
                  <a:srgbClr val="FF0000"/>
                </a:solidFill>
                <a:latin typeface="Arial Black"/>
              </a:rPr>
              <a:t>GIIG- poetry</a:t>
            </a:r>
          </a:p>
          <a:p>
            <a:r>
              <a:rPr lang="en-US" sz="2400" kern="10" dirty="0" smtClean="0">
                <a:ln w="9525">
                  <a:solidFill>
                    <a:srgbClr val="000000"/>
                  </a:solidFill>
                  <a:round/>
                  <a:headEnd/>
                  <a:tailEnd/>
                </a:ln>
                <a:solidFill>
                  <a:srgbClr val="FF0000"/>
                </a:solidFill>
                <a:latin typeface="Arial Black"/>
              </a:rPr>
              <a:t>Option 1 Kids: Discuss</a:t>
            </a:r>
          </a:p>
          <a:p>
            <a:r>
              <a:rPr lang="en-US" sz="2400" kern="10" dirty="0" smtClean="0">
                <a:ln w="9525">
                  <a:solidFill>
                    <a:srgbClr val="000000"/>
                  </a:solidFill>
                  <a:round/>
                  <a:headEnd/>
                  <a:tailEnd/>
                </a:ln>
                <a:solidFill>
                  <a:srgbClr val="FF0000"/>
                </a:solidFill>
                <a:latin typeface="Arial Black"/>
              </a:rPr>
              <a:t>Option 2 kids: read and work</a:t>
            </a:r>
          </a:p>
          <a:p>
            <a:r>
              <a:rPr lang="en-US" sz="2400" kern="10" dirty="0" smtClean="0">
                <a:ln w="9525">
                  <a:solidFill>
                    <a:srgbClr val="000000"/>
                  </a:solidFill>
                  <a:round/>
                  <a:headEnd/>
                  <a:tailEnd/>
                </a:ln>
                <a:solidFill>
                  <a:srgbClr val="FF0000"/>
                </a:solidFill>
                <a:latin typeface="Arial Black"/>
              </a:rPr>
              <a:t>Homework: Writing Project</a:t>
            </a:r>
          </a:p>
          <a:p>
            <a:r>
              <a:rPr lang="en-US" sz="2400" kern="10" dirty="0" smtClean="0">
                <a:ln w="9525">
                  <a:solidFill>
                    <a:srgbClr val="000000"/>
                  </a:solidFill>
                  <a:round/>
                  <a:headEnd/>
                  <a:tailEnd/>
                </a:ln>
                <a:solidFill>
                  <a:srgbClr val="FF0000"/>
                </a:solidFill>
                <a:latin typeface="Arial Black"/>
              </a:rPr>
              <a:t>Option 1: Read to p 93</a:t>
            </a:r>
          </a:p>
          <a:p>
            <a:r>
              <a:rPr lang="en-US" sz="2400" kern="10" dirty="0" smtClean="0">
                <a:ln w="9525">
                  <a:solidFill>
                    <a:srgbClr val="000000"/>
                  </a:solidFill>
                  <a:round/>
                  <a:headEnd/>
                  <a:tailEnd/>
                </a:ln>
                <a:solidFill>
                  <a:srgbClr val="FF0000"/>
                </a:solidFill>
                <a:latin typeface="Arial Black"/>
              </a:rPr>
              <a:t>TWTTIN: Read to p 71</a:t>
            </a:r>
          </a:p>
        </p:txBody>
      </p:sp>
      <p:graphicFrame>
        <p:nvGraphicFramePr>
          <p:cNvPr id="3" name="Table 2"/>
          <p:cNvGraphicFramePr>
            <a:graphicFrameLocks noGrp="1"/>
          </p:cNvGraphicFramePr>
          <p:nvPr>
            <p:extLst>
              <p:ext uri="{D42A27DB-BD31-4B8C-83A1-F6EECF244321}">
                <p14:modId xmlns:p14="http://schemas.microsoft.com/office/powerpoint/2010/main" val="3613715773"/>
              </p:ext>
            </p:extLst>
          </p:nvPr>
        </p:nvGraphicFramePr>
        <p:xfrm>
          <a:off x="4495800" y="2438400"/>
          <a:ext cx="4191000" cy="3200400"/>
        </p:xfrm>
        <a:graphic>
          <a:graphicData uri="http://schemas.openxmlformats.org/drawingml/2006/table">
            <a:tbl>
              <a:tblPr/>
              <a:tblGrid>
                <a:gridCol w="4191000"/>
              </a:tblGrid>
              <a:tr h="3200400">
                <a:tc>
                  <a:txBody>
                    <a:bodyPr/>
                    <a:lstStyle/>
                    <a:p>
                      <a:pPr marL="342900" indent="-342900">
                        <a:buAutoNum type="arabicPeriod"/>
                      </a:pPr>
                      <a:endParaRPr lang="en-US" dirty="0" smtClean="0"/>
                    </a:p>
                    <a:p>
                      <a:pPr marL="342900" indent="-342900">
                        <a:buAutoNum type="arabicPeriod"/>
                      </a:pPr>
                      <a:r>
                        <a:rPr lang="en-US" baseline="0" dirty="0" smtClean="0">
                          <a:effectLst/>
                        </a:rPr>
                        <a:t>________________________________</a:t>
                      </a:r>
                    </a:p>
                    <a:p>
                      <a:pPr marL="342900" indent="-342900">
                        <a:buAutoNum type="arabicPeriod"/>
                      </a:pPr>
                      <a:endParaRPr lang="en-US" baseline="0" dirty="0" smtClean="0">
                        <a:effectLst/>
                      </a:endParaRP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bl>
          </a:graphicData>
        </a:graphic>
      </p:graphicFrame>
      <p:sp>
        <p:nvSpPr>
          <p:cNvPr id="2" name="Explosion 2 1"/>
          <p:cNvSpPr/>
          <p:nvPr/>
        </p:nvSpPr>
        <p:spPr>
          <a:xfrm>
            <a:off x="4114800" y="2438400"/>
            <a:ext cx="5029200" cy="2743200"/>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rgbClr val="FF0000"/>
                </a:solidFill>
              </a:rPr>
              <a:t>Get out your S.S. 3 paper</a:t>
            </a:r>
            <a:endParaRPr lang="en-US" b="1" dirty="0">
              <a:solidFill>
                <a:srgbClr val="FF0000"/>
              </a:solidFill>
            </a:endParaRPr>
          </a:p>
        </p:txBody>
      </p:sp>
    </p:spTree>
    <p:extLst>
      <p:ext uri="{BB962C8B-B14F-4D97-AF65-F5344CB8AC3E}">
        <p14:creationId xmlns:p14="http://schemas.microsoft.com/office/powerpoint/2010/main" val="22260136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2"/>
          <p:cNvSpPr>
            <a:spLocks noGrp="1" noChangeArrowheads="1"/>
          </p:cNvSpPr>
          <p:nvPr>
            <p:ph type="title" idx="4294967295"/>
          </p:nvPr>
        </p:nvSpPr>
        <p:spPr>
          <a:xfrm>
            <a:off x="0" y="0"/>
            <a:ext cx="4419600" cy="2133600"/>
          </a:xfrm>
          <a:solidFill>
            <a:srgbClr val="FFCC66"/>
          </a:solidFill>
        </p:spPr>
        <p:txBody>
          <a:bodyPr/>
          <a:lstStyle/>
          <a:p>
            <a:r>
              <a:rPr lang="en-US" sz="4000" dirty="0">
                <a:latin typeface="Ravie" pitchFamily="82" charset="0"/>
              </a:rPr>
              <a:t>GIIG </a:t>
            </a:r>
            <a:r>
              <a:rPr lang="en-US" sz="4000" dirty="0" smtClean="0">
                <a:latin typeface="Ravie" pitchFamily="82" charset="0"/>
              </a:rPr>
              <a:t>~</a:t>
            </a:r>
            <a:br>
              <a:rPr lang="en-US" sz="4000" dirty="0" smtClean="0">
                <a:latin typeface="Ravie" pitchFamily="82" charset="0"/>
              </a:rPr>
            </a:br>
            <a:r>
              <a:rPr lang="en-US" sz="4000" dirty="0" smtClean="0">
                <a:latin typeface="Ravie" pitchFamily="82" charset="0"/>
              </a:rPr>
              <a:t>Grammar </a:t>
            </a:r>
            <a:endParaRPr lang="en-US" sz="4000" dirty="0">
              <a:latin typeface="Ravie" pitchFamily="82" charset="0"/>
            </a:endParaRPr>
          </a:p>
        </p:txBody>
      </p:sp>
      <p:sp>
        <p:nvSpPr>
          <p:cNvPr id="249859" name="Rectangle 3"/>
          <p:cNvSpPr>
            <a:spLocks noGrp="1" noChangeArrowheads="1"/>
          </p:cNvSpPr>
          <p:nvPr>
            <p:ph type="body" sz="half" idx="4294967295"/>
          </p:nvPr>
        </p:nvSpPr>
        <p:spPr>
          <a:xfrm>
            <a:off x="0" y="2133600"/>
            <a:ext cx="4495800" cy="4724400"/>
          </a:xfrm>
          <a:solidFill>
            <a:srgbClr val="FFCC66">
              <a:alpha val="23921"/>
            </a:srgbClr>
          </a:solidFill>
          <a:ln>
            <a:solidFill>
              <a:schemeClr val="tx1"/>
            </a:solidFill>
            <a:miter lim="800000"/>
            <a:headEnd/>
            <a:tailEnd/>
          </a:ln>
        </p:spPr>
        <p:txBody>
          <a:bodyPr>
            <a:normAutofit fontScale="70000" lnSpcReduction="20000"/>
          </a:bodyPr>
          <a:lstStyle/>
          <a:p>
            <a:pPr>
              <a:buFontTx/>
              <a:buNone/>
            </a:pPr>
            <a:endParaRPr lang="en-US" sz="2400" dirty="0">
              <a:latin typeface="Garamond" pitchFamily="18" charset="0"/>
            </a:endParaRPr>
          </a:p>
          <a:p>
            <a:pPr>
              <a:buFontTx/>
              <a:buNone/>
            </a:pPr>
            <a:r>
              <a:rPr lang="en-US" sz="2900" b="1" dirty="0" smtClean="0">
                <a:solidFill>
                  <a:srgbClr val="FF0000"/>
                </a:solidFill>
              </a:rPr>
              <a:t>Poetry Type and why (#27)? </a:t>
            </a:r>
          </a:p>
          <a:p>
            <a:pPr>
              <a:buFontTx/>
              <a:buNone/>
            </a:pPr>
            <a:r>
              <a:rPr lang="en-US" sz="2900" dirty="0">
                <a:solidFill>
                  <a:srgbClr val="FF0000"/>
                </a:solidFill>
              </a:rPr>
              <a:t>	</a:t>
            </a:r>
            <a:r>
              <a:rPr lang="en-US" sz="2900" dirty="0"/>
              <a:t>When John Henry was a </a:t>
            </a:r>
            <a:r>
              <a:rPr lang="en-US" sz="2900" dirty="0" err="1"/>
              <a:t>lil</a:t>
            </a:r>
            <a:r>
              <a:rPr lang="en-US" sz="2900" dirty="0"/>
              <a:t>' baby,</a:t>
            </a:r>
            <a:br>
              <a:rPr lang="en-US" sz="2900" dirty="0"/>
            </a:br>
            <a:r>
              <a:rPr lang="en-US" sz="2900" dirty="0" err="1"/>
              <a:t>Sittin</a:t>
            </a:r>
            <a:r>
              <a:rPr lang="en-US" sz="2900" dirty="0"/>
              <a:t>' on his mamma's knee</a:t>
            </a:r>
            <a:br>
              <a:rPr lang="en-US" sz="2900" dirty="0"/>
            </a:br>
            <a:r>
              <a:rPr lang="en-US" sz="2900" dirty="0"/>
              <a:t>He gave out a long and a lonesome cry</a:t>
            </a:r>
            <a:br>
              <a:rPr lang="en-US" sz="2900" dirty="0"/>
            </a:br>
            <a:r>
              <a:rPr lang="en-US" sz="2900" dirty="0"/>
              <a:t>"</a:t>
            </a:r>
            <a:r>
              <a:rPr lang="en-US" sz="2900" dirty="0" err="1"/>
              <a:t>Gonna</a:t>
            </a:r>
            <a:r>
              <a:rPr lang="en-US" sz="2900" dirty="0"/>
              <a:t> be a steel–</a:t>
            </a:r>
            <a:r>
              <a:rPr lang="en-US" sz="2900" dirty="0" err="1"/>
              <a:t>drivin</a:t>
            </a:r>
            <a:r>
              <a:rPr lang="en-US" sz="2900" dirty="0"/>
              <a:t>' man,</a:t>
            </a:r>
            <a:br>
              <a:rPr lang="en-US" sz="2900" dirty="0"/>
            </a:br>
            <a:r>
              <a:rPr lang="en-US" sz="2900" dirty="0" err="1"/>
              <a:t>Lawd</a:t>
            </a:r>
            <a:r>
              <a:rPr lang="en-US" sz="2900" dirty="0"/>
              <a:t>, </a:t>
            </a:r>
            <a:r>
              <a:rPr lang="en-US" sz="2900" dirty="0" err="1"/>
              <a:t>Lawd</a:t>
            </a:r>
            <a:r>
              <a:rPr lang="en-US" sz="2900" dirty="0"/>
              <a:t>, </a:t>
            </a:r>
            <a:r>
              <a:rPr lang="en-US" sz="2900" dirty="0" err="1"/>
              <a:t>Gonna</a:t>
            </a:r>
            <a:r>
              <a:rPr lang="en-US" sz="2900" dirty="0"/>
              <a:t> be a steel–</a:t>
            </a:r>
            <a:r>
              <a:rPr lang="en-US" sz="2900" dirty="0" err="1"/>
              <a:t>drivin</a:t>
            </a:r>
            <a:r>
              <a:rPr lang="en-US" sz="2900" dirty="0"/>
              <a:t>' man."</a:t>
            </a:r>
            <a:br>
              <a:rPr lang="en-US" sz="2900" dirty="0"/>
            </a:br>
            <a:r>
              <a:rPr lang="en-US" sz="2900" dirty="0"/>
              <a:t/>
            </a:r>
            <a:br>
              <a:rPr lang="en-US" sz="2900" dirty="0"/>
            </a:br>
            <a:r>
              <a:rPr lang="en-US" sz="2900" dirty="0" err="1"/>
              <a:t>Cap'n</a:t>
            </a:r>
            <a:r>
              <a:rPr lang="en-US" sz="2900" dirty="0"/>
              <a:t> says to John Henry,</a:t>
            </a:r>
            <a:br>
              <a:rPr lang="en-US" sz="2900" dirty="0"/>
            </a:br>
            <a:r>
              <a:rPr lang="en-US" sz="2900" dirty="0"/>
              <a:t>"</a:t>
            </a:r>
            <a:r>
              <a:rPr lang="en-US" sz="2900" dirty="0" err="1"/>
              <a:t>Gonna</a:t>
            </a:r>
            <a:r>
              <a:rPr lang="en-US" sz="2900" dirty="0"/>
              <a:t> bring me a steam drill 'round.</a:t>
            </a:r>
            <a:br>
              <a:rPr lang="en-US" sz="2900" dirty="0"/>
            </a:br>
            <a:r>
              <a:rPr lang="en-US" sz="2900" dirty="0" err="1"/>
              <a:t>Gonna</a:t>
            </a:r>
            <a:r>
              <a:rPr lang="en-US" sz="2900" dirty="0"/>
              <a:t> take that steam drill out on the job,</a:t>
            </a:r>
            <a:br>
              <a:rPr lang="en-US" sz="2900" dirty="0"/>
            </a:br>
            <a:r>
              <a:rPr lang="en-US" sz="2900" dirty="0" err="1"/>
              <a:t>Gonna</a:t>
            </a:r>
            <a:r>
              <a:rPr lang="en-US" sz="2900" dirty="0"/>
              <a:t> whop that steel on down,</a:t>
            </a:r>
            <a:br>
              <a:rPr lang="en-US" sz="2900" dirty="0"/>
            </a:br>
            <a:r>
              <a:rPr lang="en-US" sz="2900" dirty="0" err="1"/>
              <a:t>Lawd</a:t>
            </a:r>
            <a:r>
              <a:rPr lang="en-US" sz="2900" dirty="0"/>
              <a:t>, </a:t>
            </a:r>
            <a:r>
              <a:rPr lang="en-US" sz="2900" dirty="0" err="1"/>
              <a:t>Lawd</a:t>
            </a:r>
            <a:r>
              <a:rPr lang="en-US" sz="2900" dirty="0"/>
              <a:t>, </a:t>
            </a:r>
            <a:r>
              <a:rPr lang="en-US" sz="2900" dirty="0" err="1"/>
              <a:t>gonna</a:t>
            </a:r>
            <a:r>
              <a:rPr lang="en-US" sz="2900" dirty="0"/>
              <a:t> whop that steel on down.“</a:t>
            </a:r>
            <a:endParaRPr lang="en-US" sz="2900" dirty="0">
              <a:solidFill>
                <a:srgbClr val="FF0000"/>
              </a:solidFill>
            </a:endParaRPr>
          </a:p>
          <a:p>
            <a:pPr>
              <a:buFontTx/>
              <a:buNone/>
            </a:pPr>
            <a:r>
              <a:rPr lang="en-US" sz="2400" dirty="0">
                <a:solidFill>
                  <a:srgbClr val="FF0000"/>
                </a:solidFill>
              </a:rPr>
              <a:t>	</a:t>
            </a:r>
            <a:endParaRPr lang="en-US" dirty="0">
              <a:solidFill>
                <a:srgbClr val="FF0000"/>
              </a:solidFill>
            </a:endParaRPr>
          </a:p>
        </p:txBody>
      </p:sp>
      <p:sp>
        <p:nvSpPr>
          <p:cNvPr id="5" name="WordArt 6"/>
          <p:cNvSpPr>
            <a:spLocks noChangeArrowheads="1" noChangeShapeType="1" noTextEdit="1"/>
          </p:cNvSpPr>
          <p:nvPr/>
        </p:nvSpPr>
        <p:spPr bwMode="auto">
          <a:xfrm>
            <a:off x="4495800" y="0"/>
            <a:ext cx="4419600" cy="2057400"/>
          </a:xfrm>
          <a:prstGeom prst="rect">
            <a:avLst/>
          </a:prstGeom>
        </p:spPr>
        <p:txBody>
          <a:bodyPr wrap="none" fromWordArt="1">
            <a:prstTxWarp prst="textPlain">
              <a:avLst>
                <a:gd name="adj" fmla="val 50000"/>
              </a:avLst>
            </a:prstTxWarp>
          </a:bodyPr>
          <a:lstStyle/>
          <a:p>
            <a:r>
              <a:rPr lang="en-US" sz="2400" kern="10" dirty="0" smtClean="0">
                <a:ln w="9525">
                  <a:solidFill>
                    <a:srgbClr val="000000"/>
                  </a:solidFill>
                  <a:round/>
                  <a:headEnd/>
                  <a:tailEnd/>
                </a:ln>
                <a:solidFill>
                  <a:srgbClr val="FF0000"/>
                </a:solidFill>
                <a:latin typeface="Arial Black"/>
              </a:rPr>
              <a:t>Tuesday 5/1/2012</a:t>
            </a:r>
          </a:p>
          <a:p>
            <a:r>
              <a:rPr lang="en-US" sz="2400" kern="10" dirty="0" smtClean="0">
                <a:ln w="9525">
                  <a:solidFill>
                    <a:srgbClr val="000000"/>
                  </a:solidFill>
                  <a:round/>
                  <a:headEnd/>
                  <a:tailEnd/>
                </a:ln>
                <a:solidFill>
                  <a:srgbClr val="FF0000"/>
                </a:solidFill>
                <a:latin typeface="Arial Black"/>
              </a:rPr>
              <a:t>GIIG- poetry</a:t>
            </a:r>
          </a:p>
          <a:p>
            <a:r>
              <a:rPr lang="en-US" sz="2400" kern="10" dirty="0" smtClean="0">
                <a:ln w="9525">
                  <a:solidFill>
                    <a:srgbClr val="000000"/>
                  </a:solidFill>
                  <a:round/>
                  <a:headEnd/>
                  <a:tailEnd/>
                </a:ln>
                <a:solidFill>
                  <a:srgbClr val="FF0000"/>
                </a:solidFill>
                <a:latin typeface="Arial Black"/>
              </a:rPr>
              <a:t>Option 1 Kids: Discuss</a:t>
            </a:r>
          </a:p>
          <a:p>
            <a:r>
              <a:rPr lang="en-US" sz="2400" kern="10" dirty="0" smtClean="0">
                <a:ln w="9525">
                  <a:solidFill>
                    <a:srgbClr val="000000"/>
                  </a:solidFill>
                  <a:round/>
                  <a:headEnd/>
                  <a:tailEnd/>
                </a:ln>
                <a:solidFill>
                  <a:srgbClr val="FF0000"/>
                </a:solidFill>
                <a:latin typeface="Arial Black"/>
              </a:rPr>
              <a:t>Option 2 kids: read and work</a:t>
            </a:r>
          </a:p>
          <a:p>
            <a:r>
              <a:rPr lang="en-US" sz="2400" kern="10" dirty="0" smtClean="0">
                <a:ln w="9525">
                  <a:solidFill>
                    <a:srgbClr val="000000"/>
                  </a:solidFill>
                  <a:round/>
                  <a:headEnd/>
                  <a:tailEnd/>
                </a:ln>
                <a:solidFill>
                  <a:srgbClr val="FF0000"/>
                </a:solidFill>
                <a:latin typeface="Arial Black"/>
              </a:rPr>
              <a:t>Homework: Writing Project</a:t>
            </a:r>
          </a:p>
          <a:p>
            <a:r>
              <a:rPr lang="en-US" sz="2400" kern="10" dirty="0" smtClean="0">
                <a:ln w="9525">
                  <a:solidFill>
                    <a:srgbClr val="000000"/>
                  </a:solidFill>
                  <a:round/>
                  <a:headEnd/>
                  <a:tailEnd/>
                </a:ln>
                <a:solidFill>
                  <a:srgbClr val="FF0000"/>
                </a:solidFill>
                <a:latin typeface="Arial Black"/>
              </a:rPr>
              <a:t>Option 1: Read to p 93</a:t>
            </a:r>
          </a:p>
          <a:p>
            <a:r>
              <a:rPr lang="en-US" sz="2400" kern="10" dirty="0" smtClean="0">
                <a:ln w="9525">
                  <a:solidFill>
                    <a:srgbClr val="000000"/>
                  </a:solidFill>
                  <a:round/>
                  <a:headEnd/>
                  <a:tailEnd/>
                </a:ln>
                <a:solidFill>
                  <a:srgbClr val="FF0000"/>
                </a:solidFill>
                <a:latin typeface="Arial Black"/>
              </a:rPr>
              <a:t>TWTTIN: Read to p 71</a:t>
            </a:r>
          </a:p>
        </p:txBody>
      </p:sp>
      <p:graphicFrame>
        <p:nvGraphicFramePr>
          <p:cNvPr id="3" name="Table 2"/>
          <p:cNvGraphicFramePr>
            <a:graphicFrameLocks noGrp="1"/>
          </p:cNvGraphicFramePr>
          <p:nvPr>
            <p:extLst>
              <p:ext uri="{D42A27DB-BD31-4B8C-83A1-F6EECF244321}">
                <p14:modId xmlns:p14="http://schemas.microsoft.com/office/powerpoint/2010/main" val="1692177061"/>
              </p:ext>
            </p:extLst>
          </p:nvPr>
        </p:nvGraphicFramePr>
        <p:xfrm>
          <a:off x="4495800" y="2438400"/>
          <a:ext cx="4191000" cy="3200400"/>
        </p:xfrm>
        <a:graphic>
          <a:graphicData uri="http://schemas.openxmlformats.org/drawingml/2006/table">
            <a:tbl>
              <a:tblPr/>
              <a:tblGrid>
                <a:gridCol w="4191000"/>
              </a:tblGrid>
              <a:tr h="3200400">
                <a:tc>
                  <a:txBody>
                    <a:bodyPr/>
                    <a:lstStyle/>
                    <a:p>
                      <a:pPr marL="342900" indent="-342900">
                        <a:buAutoNum type="arabicPeriod"/>
                      </a:pPr>
                      <a:endParaRPr lang="en-US" dirty="0" smtClean="0"/>
                    </a:p>
                    <a:p>
                      <a:pPr marL="342900" indent="-342900">
                        <a:buAutoNum type="arabicPeriod"/>
                      </a:pPr>
                      <a:r>
                        <a:rPr lang="en-US" baseline="0" dirty="0" smtClean="0">
                          <a:effectLst/>
                        </a:rPr>
                        <a:t>________________________________</a:t>
                      </a:r>
                    </a:p>
                    <a:p>
                      <a:pPr marL="342900" indent="-342900">
                        <a:buAutoNum type="arabicPeriod"/>
                      </a:pPr>
                      <a:endParaRPr lang="en-US" baseline="0" dirty="0" smtClean="0">
                        <a:effectLst/>
                      </a:endParaRP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90408467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2"/>
          <p:cNvSpPr>
            <a:spLocks noGrp="1" noChangeArrowheads="1"/>
          </p:cNvSpPr>
          <p:nvPr>
            <p:ph type="title" idx="4294967295"/>
          </p:nvPr>
        </p:nvSpPr>
        <p:spPr>
          <a:xfrm>
            <a:off x="0" y="0"/>
            <a:ext cx="4419600" cy="2133600"/>
          </a:xfrm>
          <a:solidFill>
            <a:srgbClr val="FFCC66"/>
          </a:solidFill>
        </p:spPr>
        <p:txBody>
          <a:bodyPr/>
          <a:lstStyle/>
          <a:p>
            <a:r>
              <a:rPr lang="en-US" sz="4000" dirty="0">
                <a:latin typeface="Ravie" pitchFamily="82" charset="0"/>
              </a:rPr>
              <a:t>GIIG </a:t>
            </a:r>
            <a:r>
              <a:rPr lang="en-US" sz="4000" dirty="0" smtClean="0">
                <a:latin typeface="Ravie" pitchFamily="82" charset="0"/>
              </a:rPr>
              <a:t>~</a:t>
            </a:r>
            <a:br>
              <a:rPr lang="en-US" sz="4000" dirty="0" smtClean="0">
                <a:latin typeface="Ravie" pitchFamily="82" charset="0"/>
              </a:rPr>
            </a:br>
            <a:r>
              <a:rPr lang="en-US" sz="4000" dirty="0" smtClean="0">
                <a:latin typeface="Ravie" pitchFamily="82" charset="0"/>
              </a:rPr>
              <a:t>Grammar </a:t>
            </a:r>
            <a:endParaRPr lang="en-US" sz="4000" dirty="0">
              <a:latin typeface="Ravie" pitchFamily="82" charset="0"/>
            </a:endParaRPr>
          </a:p>
        </p:txBody>
      </p:sp>
      <p:sp>
        <p:nvSpPr>
          <p:cNvPr id="249859" name="Rectangle 3"/>
          <p:cNvSpPr>
            <a:spLocks noGrp="1" noChangeArrowheads="1"/>
          </p:cNvSpPr>
          <p:nvPr>
            <p:ph type="body" sz="half" idx="4294967295"/>
          </p:nvPr>
        </p:nvSpPr>
        <p:spPr>
          <a:xfrm>
            <a:off x="0" y="2133600"/>
            <a:ext cx="4495800" cy="4724400"/>
          </a:xfrm>
          <a:solidFill>
            <a:srgbClr val="FFCC66">
              <a:alpha val="23921"/>
            </a:srgbClr>
          </a:solidFill>
          <a:ln>
            <a:solidFill>
              <a:schemeClr val="tx1"/>
            </a:solidFill>
            <a:miter lim="800000"/>
            <a:headEnd/>
            <a:tailEnd/>
          </a:ln>
        </p:spPr>
        <p:txBody>
          <a:bodyPr>
            <a:normAutofit fontScale="70000" lnSpcReduction="20000"/>
          </a:bodyPr>
          <a:lstStyle/>
          <a:p>
            <a:pPr>
              <a:buFontTx/>
              <a:buNone/>
            </a:pPr>
            <a:endParaRPr lang="en-US" sz="2400" dirty="0">
              <a:latin typeface="Garamond" pitchFamily="18" charset="0"/>
            </a:endParaRPr>
          </a:p>
          <a:p>
            <a:pPr>
              <a:buFontTx/>
              <a:buNone/>
            </a:pPr>
            <a:r>
              <a:rPr lang="en-US" sz="2900" b="1" dirty="0" smtClean="0">
                <a:solidFill>
                  <a:srgbClr val="FF0000"/>
                </a:solidFill>
              </a:rPr>
              <a:t>Poetry Type and why (#27)? </a:t>
            </a:r>
          </a:p>
          <a:p>
            <a:pPr>
              <a:buFontTx/>
              <a:buNone/>
            </a:pPr>
            <a:r>
              <a:rPr lang="en-US" sz="2900" dirty="0">
                <a:solidFill>
                  <a:srgbClr val="FF0000"/>
                </a:solidFill>
              </a:rPr>
              <a:t>	</a:t>
            </a:r>
            <a:r>
              <a:rPr lang="en-US" sz="2900" dirty="0"/>
              <a:t>When John Henry was a </a:t>
            </a:r>
            <a:r>
              <a:rPr lang="en-US" sz="2900" dirty="0" err="1"/>
              <a:t>lil</a:t>
            </a:r>
            <a:r>
              <a:rPr lang="en-US" sz="2900" dirty="0"/>
              <a:t>' baby,</a:t>
            </a:r>
            <a:br>
              <a:rPr lang="en-US" sz="2900" dirty="0"/>
            </a:br>
            <a:r>
              <a:rPr lang="en-US" sz="2900" dirty="0" err="1"/>
              <a:t>Sittin</a:t>
            </a:r>
            <a:r>
              <a:rPr lang="en-US" sz="2900" dirty="0"/>
              <a:t>' on his mamma's knee</a:t>
            </a:r>
            <a:br>
              <a:rPr lang="en-US" sz="2900" dirty="0"/>
            </a:br>
            <a:r>
              <a:rPr lang="en-US" sz="2900" dirty="0"/>
              <a:t>He gave out a long and a lonesome cry</a:t>
            </a:r>
            <a:br>
              <a:rPr lang="en-US" sz="2900" dirty="0"/>
            </a:br>
            <a:r>
              <a:rPr lang="en-US" sz="2900" dirty="0"/>
              <a:t>"</a:t>
            </a:r>
            <a:r>
              <a:rPr lang="en-US" sz="2900" dirty="0" err="1"/>
              <a:t>Gonna</a:t>
            </a:r>
            <a:r>
              <a:rPr lang="en-US" sz="2900" dirty="0"/>
              <a:t> be a </a:t>
            </a:r>
            <a:r>
              <a:rPr lang="en-US" sz="2900" b="1" dirty="0">
                <a:solidFill>
                  <a:srgbClr val="FF0000"/>
                </a:solidFill>
              </a:rPr>
              <a:t>steel–</a:t>
            </a:r>
            <a:r>
              <a:rPr lang="en-US" sz="2900" b="1" dirty="0" err="1">
                <a:solidFill>
                  <a:srgbClr val="FF0000"/>
                </a:solidFill>
              </a:rPr>
              <a:t>drivin</a:t>
            </a:r>
            <a:r>
              <a:rPr lang="en-US" sz="2900" b="1" dirty="0">
                <a:solidFill>
                  <a:srgbClr val="FF0000"/>
                </a:solidFill>
              </a:rPr>
              <a:t>' man,</a:t>
            </a:r>
            <a:r>
              <a:rPr lang="en-US" sz="2900" dirty="0"/>
              <a:t/>
            </a:r>
            <a:br>
              <a:rPr lang="en-US" sz="2900" dirty="0"/>
            </a:br>
            <a:r>
              <a:rPr lang="en-US" sz="2900" dirty="0" err="1"/>
              <a:t>Lawd</a:t>
            </a:r>
            <a:r>
              <a:rPr lang="en-US" sz="2900" dirty="0"/>
              <a:t>, </a:t>
            </a:r>
            <a:r>
              <a:rPr lang="en-US" sz="2900" dirty="0" err="1"/>
              <a:t>Lawd</a:t>
            </a:r>
            <a:r>
              <a:rPr lang="en-US" sz="2900" dirty="0"/>
              <a:t>, </a:t>
            </a:r>
            <a:r>
              <a:rPr lang="en-US" sz="2900" dirty="0" err="1"/>
              <a:t>Gonna</a:t>
            </a:r>
            <a:r>
              <a:rPr lang="en-US" sz="2900" dirty="0"/>
              <a:t> be </a:t>
            </a:r>
            <a:r>
              <a:rPr lang="en-US" sz="2900" b="1" dirty="0">
                <a:solidFill>
                  <a:srgbClr val="FF3300"/>
                </a:solidFill>
              </a:rPr>
              <a:t>a steel–</a:t>
            </a:r>
            <a:r>
              <a:rPr lang="en-US" sz="2900" b="1" dirty="0" err="1">
                <a:solidFill>
                  <a:srgbClr val="FF3300"/>
                </a:solidFill>
              </a:rPr>
              <a:t>drivin</a:t>
            </a:r>
            <a:r>
              <a:rPr lang="en-US" sz="2900" b="1" dirty="0">
                <a:solidFill>
                  <a:srgbClr val="FF3300"/>
                </a:solidFill>
              </a:rPr>
              <a:t>' man."</a:t>
            </a:r>
            <a:r>
              <a:rPr lang="en-US" sz="2900" dirty="0"/>
              <a:t/>
            </a:r>
            <a:br>
              <a:rPr lang="en-US" sz="2900" dirty="0"/>
            </a:br>
            <a:r>
              <a:rPr lang="en-US" sz="2900" dirty="0"/>
              <a:t/>
            </a:r>
            <a:br>
              <a:rPr lang="en-US" sz="2900" dirty="0"/>
            </a:br>
            <a:r>
              <a:rPr lang="en-US" sz="2900" dirty="0" err="1"/>
              <a:t>Cap'n</a:t>
            </a:r>
            <a:r>
              <a:rPr lang="en-US" sz="2900" dirty="0"/>
              <a:t> says to John Henry,</a:t>
            </a:r>
            <a:br>
              <a:rPr lang="en-US" sz="2900" dirty="0"/>
            </a:br>
            <a:r>
              <a:rPr lang="en-US" sz="2900" b="1" dirty="0">
                <a:solidFill>
                  <a:srgbClr val="FF0000"/>
                </a:solidFill>
              </a:rPr>
              <a:t>"</a:t>
            </a:r>
            <a:r>
              <a:rPr lang="en-US" sz="2900" b="1" dirty="0" err="1">
                <a:solidFill>
                  <a:srgbClr val="FF0000"/>
                </a:solidFill>
              </a:rPr>
              <a:t>Gonna</a:t>
            </a:r>
            <a:r>
              <a:rPr lang="en-US" sz="2900" b="1" dirty="0">
                <a:solidFill>
                  <a:srgbClr val="FF0000"/>
                </a:solidFill>
              </a:rPr>
              <a:t> </a:t>
            </a:r>
            <a:r>
              <a:rPr lang="en-US" sz="2900" dirty="0"/>
              <a:t>bring me a steam drill 'round.</a:t>
            </a:r>
            <a:br>
              <a:rPr lang="en-US" sz="2900" dirty="0"/>
            </a:br>
            <a:r>
              <a:rPr lang="en-US" sz="2900" dirty="0" err="1"/>
              <a:t>Gonna</a:t>
            </a:r>
            <a:r>
              <a:rPr lang="en-US" sz="2900" dirty="0"/>
              <a:t> take that steam drill out on the job,</a:t>
            </a:r>
            <a:br>
              <a:rPr lang="en-US" sz="2900" dirty="0"/>
            </a:br>
            <a:r>
              <a:rPr lang="en-US" sz="2900" dirty="0" err="1"/>
              <a:t>Gonna</a:t>
            </a:r>
            <a:r>
              <a:rPr lang="en-US" sz="2900" dirty="0"/>
              <a:t> whop that steel on down,</a:t>
            </a:r>
            <a:br>
              <a:rPr lang="en-US" sz="2900" dirty="0"/>
            </a:br>
            <a:r>
              <a:rPr lang="en-US" sz="2900" dirty="0" err="1"/>
              <a:t>Lawd</a:t>
            </a:r>
            <a:r>
              <a:rPr lang="en-US" sz="2900" dirty="0"/>
              <a:t>, </a:t>
            </a:r>
            <a:r>
              <a:rPr lang="en-US" sz="2900" dirty="0" err="1"/>
              <a:t>Lawd</a:t>
            </a:r>
            <a:r>
              <a:rPr lang="en-US" sz="2900" dirty="0"/>
              <a:t>, </a:t>
            </a:r>
            <a:r>
              <a:rPr lang="en-US" sz="2900" dirty="0" err="1"/>
              <a:t>gonna</a:t>
            </a:r>
            <a:r>
              <a:rPr lang="en-US" sz="2900" dirty="0"/>
              <a:t> whop that steel on down.“</a:t>
            </a:r>
            <a:endParaRPr lang="en-US" sz="2900" dirty="0">
              <a:solidFill>
                <a:srgbClr val="FF0000"/>
              </a:solidFill>
            </a:endParaRPr>
          </a:p>
          <a:p>
            <a:pPr>
              <a:buFontTx/>
              <a:buNone/>
            </a:pPr>
            <a:r>
              <a:rPr lang="en-US" sz="2400" dirty="0">
                <a:solidFill>
                  <a:srgbClr val="FF0000"/>
                </a:solidFill>
              </a:rPr>
              <a:t>	</a:t>
            </a:r>
            <a:endParaRPr lang="en-US" dirty="0">
              <a:solidFill>
                <a:srgbClr val="FF0000"/>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2886434059"/>
              </p:ext>
            </p:extLst>
          </p:nvPr>
        </p:nvGraphicFramePr>
        <p:xfrm>
          <a:off x="4495800" y="2438400"/>
          <a:ext cx="4191000" cy="3200400"/>
        </p:xfrm>
        <a:graphic>
          <a:graphicData uri="http://schemas.openxmlformats.org/drawingml/2006/table">
            <a:tbl>
              <a:tblPr/>
              <a:tblGrid>
                <a:gridCol w="4191000"/>
              </a:tblGrid>
              <a:tr h="3200400">
                <a:tc>
                  <a:txBody>
                    <a:bodyPr/>
                    <a:lstStyle/>
                    <a:p>
                      <a:pPr marL="342900" indent="-342900">
                        <a:buAutoNum type="arabicPeriod"/>
                      </a:pPr>
                      <a:endParaRPr lang="en-US" dirty="0" smtClean="0"/>
                    </a:p>
                    <a:p>
                      <a:pPr marL="342900" indent="-342900">
                        <a:buAutoNum type="arabicPeriod"/>
                      </a:pPr>
                      <a:r>
                        <a:rPr lang="en-US" baseline="0" dirty="0" smtClean="0">
                          <a:effectLst/>
                        </a:rPr>
                        <a:t>Ballad</a:t>
                      </a:r>
                    </a:p>
                    <a:p>
                      <a:pPr marL="342900" indent="-342900">
                        <a:buAutoNum type="arabicPeriod"/>
                      </a:pPr>
                      <a:r>
                        <a:rPr lang="en-US" baseline="0" dirty="0" smtClean="0">
                          <a:effectLst/>
                        </a:rPr>
                        <a:t>It has a repeated line and informal/slang language. </a:t>
                      </a:r>
                    </a:p>
                    <a:p>
                      <a:pPr marL="342900" indent="-342900">
                        <a:buAutoNum type="arabicPeriod"/>
                      </a:pPr>
                      <a:endParaRPr lang="en-US" baseline="0" dirty="0" smtClean="0">
                        <a:effectLst/>
                      </a:endParaRP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bl>
          </a:graphicData>
        </a:graphic>
      </p:graphicFrame>
      <p:sp>
        <p:nvSpPr>
          <p:cNvPr id="2" name="Rectangle 1"/>
          <p:cNvSpPr/>
          <p:nvPr/>
        </p:nvSpPr>
        <p:spPr>
          <a:xfrm>
            <a:off x="4419600" y="152400"/>
            <a:ext cx="4572000" cy="2031325"/>
          </a:xfrm>
          <a:prstGeom prst="rect">
            <a:avLst/>
          </a:prstGeom>
        </p:spPr>
        <p:txBody>
          <a:bodyPr>
            <a:spAutoFit/>
          </a:bodyPr>
          <a:lstStyle/>
          <a:p>
            <a:r>
              <a:rPr lang="en-US" b="1" dirty="0"/>
              <a:t>SWBAT </a:t>
            </a:r>
            <a:r>
              <a:rPr lang="en-US" b="1" u="sng" dirty="0"/>
              <a:t> </a:t>
            </a:r>
            <a:r>
              <a:rPr lang="en-US" i="1" dirty="0"/>
              <a:t>compare and contrast motivations and reactions of literary characters from different historical eras confronting similar situations or conflicts</a:t>
            </a:r>
            <a:r>
              <a:rPr lang="en-US" dirty="0"/>
              <a:t> by completing the Socratic Seminar Four handout, to show what motivates the characters by filling out a Facebook page for their novel. </a:t>
            </a:r>
          </a:p>
        </p:txBody>
      </p:sp>
    </p:spTree>
    <p:extLst>
      <p:ext uri="{BB962C8B-B14F-4D97-AF65-F5344CB8AC3E}">
        <p14:creationId xmlns:p14="http://schemas.microsoft.com/office/powerpoint/2010/main" val="222081829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1200" y="381000"/>
            <a:ext cx="5943600" cy="3810000"/>
          </a:xfrm>
          <a:prstGeom prst="rect">
            <a:avLst/>
          </a:prstGeom>
        </p:spPr>
      </p:pic>
      <p:sp>
        <p:nvSpPr>
          <p:cNvPr id="3" name="Rectangle 2"/>
          <p:cNvSpPr/>
          <p:nvPr/>
        </p:nvSpPr>
        <p:spPr>
          <a:xfrm>
            <a:off x="1963564" y="4724400"/>
            <a:ext cx="5396028" cy="1754326"/>
          </a:xfrm>
          <a:prstGeom prst="rect">
            <a:avLst/>
          </a:prstGeom>
          <a:noFill/>
        </p:spPr>
        <p:txBody>
          <a:bodyPr wrap="none" lIns="91440" tIns="45720" rIns="91440" bIns="45720">
            <a:spAutoFit/>
          </a:bodyPr>
          <a:lstStyle/>
          <a:p>
            <a:pPr algn="ctr"/>
            <a:r>
              <a:rPr lang="en-US" sz="54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What type of</a:t>
            </a:r>
          </a:p>
          <a:p>
            <a:pPr algn="ctr"/>
            <a:r>
              <a:rPr lang="en-US" sz="54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literary device?</a:t>
            </a:r>
            <a:endParaRPr lang="en-US"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extLst>
      <p:ext uri="{BB962C8B-B14F-4D97-AF65-F5344CB8AC3E}">
        <p14:creationId xmlns:p14="http://schemas.microsoft.com/office/powerpoint/2010/main" val="259813810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533400" y="6927"/>
            <a:ext cx="7772400" cy="228600"/>
          </a:xfrm>
        </p:spPr>
        <p:txBody>
          <a:bodyPr>
            <a:normAutofit fontScale="90000"/>
          </a:bodyPr>
          <a:lstStyle/>
          <a:p>
            <a:r>
              <a:rPr lang="en-US" sz="1600" dirty="0"/>
              <a:t>Name: ____________________              Period: </a:t>
            </a:r>
            <a:r>
              <a:rPr lang="en-US" sz="1600" dirty="0" smtClean="0"/>
              <a:t>___</a:t>
            </a:r>
            <a:endParaRPr lang="en-US" sz="1600" dirty="0"/>
          </a:p>
        </p:txBody>
      </p:sp>
      <p:sp>
        <p:nvSpPr>
          <p:cNvPr id="67587" name="Rectangle 3"/>
          <p:cNvSpPr>
            <a:spLocks noGrp="1" noChangeArrowheads="1"/>
          </p:cNvSpPr>
          <p:nvPr>
            <p:ph type="body" idx="1"/>
          </p:nvPr>
        </p:nvSpPr>
        <p:spPr>
          <a:xfrm>
            <a:off x="152399" y="228600"/>
            <a:ext cx="8698775" cy="6629400"/>
          </a:xfrm>
        </p:spPr>
        <p:txBody>
          <a:bodyPr>
            <a:normAutofit/>
          </a:bodyPr>
          <a:lstStyle/>
          <a:p>
            <a:pPr marL="609600" indent="-609600">
              <a:lnSpc>
                <a:spcPct val="80000"/>
              </a:lnSpc>
              <a:buFontTx/>
              <a:buNone/>
            </a:pPr>
            <a:r>
              <a:rPr lang="en-US" sz="1600" dirty="0"/>
              <a:t>Socratic Seminar </a:t>
            </a:r>
            <a:r>
              <a:rPr lang="en-US" sz="1600" dirty="0" smtClean="0"/>
              <a:t>#4      </a:t>
            </a:r>
            <a:r>
              <a:rPr lang="en-US" sz="1600" dirty="0"/>
              <a:t>Title of Book: ________________________ Group # ___</a:t>
            </a:r>
          </a:p>
          <a:p>
            <a:pPr marL="609600" indent="-609600">
              <a:lnSpc>
                <a:spcPct val="80000"/>
              </a:lnSpc>
              <a:buFontTx/>
              <a:buNone/>
            </a:pPr>
            <a:endParaRPr lang="en-US" sz="1600" dirty="0"/>
          </a:p>
          <a:p>
            <a:pPr marL="609600" indent="-609600">
              <a:lnSpc>
                <a:spcPct val="80000"/>
              </a:lnSpc>
              <a:buFontTx/>
              <a:buNone/>
            </a:pPr>
            <a:r>
              <a:rPr lang="en-US" sz="1600" dirty="0"/>
              <a:t>Before this seminar, you need to have read your assigned reading, and complete the task listed below.</a:t>
            </a:r>
          </a:p>
          <a:p>
            <a:pPr marL="990600" lvl="1" indent="-533400">
              <a:lnSpc>
                <a:spcPct val="80000"/>
              </a:lnSpc>
              <a:buFontTx/>
              <a:buAutoNum type="arabicPeriod"/>
            </a:pPr>
            <a:r>
              <a:rPr lang="en-US" sz="1200" dirty="0">
                <a:solidFill>
                  <a:srgbClr val="FF0000"/>
                </a:solidFill>
              </a:rPr>
              <a:t>Create a Facebook page for the one of the characters in your current reading section.</a:t>
            </a:r>
          </a:p>
          <a:p>
            <a:pPr marL="990600" lvl="1" indent="-533400">
              <a:lnSpc>
                <a:spcPct val="80000"/>
              </a:lnSpc>
              <a:buFontTx/>
              <a:buAutoNum type="arabicPeriod"/>
            </a:pPr>
            <a:r>
              <a:rPr lang="en-US" sz="1200" dirty="0" smtClean="0"/>
              <a:t>Create 3 Costa </a:t>
            </a:r>
            <a:r>
              <a:rPr lang="en-US" sz="1200" dirty="0"/>
              <a:t>Questions concerning the story to have ready for discussion. </a:t>
            </a:r>
            <a:r>
              <a:rPr lang="en-US" sz="1200" b="1" dirty="0" smtClean="0"/>
              <a:t>OPTION 1 KIDS ONLY</a:t>
            </a:r>
          </a:p>
          <a:p>
            <a:pPr marL="990600" lvl="1" indent="-533400">
              <a:lnSpc>
                <a:spcPct val="80000"/>
              </a:lnSpc>
              <a:buFontTx/>
              <a:buAutoNum type="arabicPeriod"/>
            </a:pPr>
            <a:r>
              <a:rPr lang="en-US" sz="1200" dirty="0" smtClean="0"/>
              <a:t>Complete 2 quotes/responses. Make sure they are important to the book. </a:t>
            </a:r>
          </a:p>
          <a:p>
            <a:pPr marL="990600" lvl="1" indent="-533400">
              <a:lnSpc>
                <a:spcPct val="80000"/>
              </a:lnSpc>
              <a:buFontTx/>
              <a:buAutoNum type="arabicPeriod"/>
            </a:pPr>
            <a:r>
              <a:rPr lang="en-US" sz="1200" dirty="0" smtClean="0"/>
              <a:t>Do  </a:t>
            </a:r>
            <a:r>
              <a:rPr lang="en-US" sz="1200" dirty="0" err="1" smtClean="0"/>
              <a:t>Indepth</a:t>
            </a:r>
            <a:r>
              <a:rPr lang="en-US" sz="1200" dirty="0" smtClean="0"/>
              <a:t> question </a:t>
            </a:r>
            <a:r>
              <a:rPr lang="en-US" sz="1200" dirty="0"/>
              <a:t>listed below.</a:t>
            </a:r>
          </a:p>
          <a:p>
            <a:pPr marL="609600" indent="-609600">
              <a:lnSpc>
                <a:spcPct val="80000"/>
              </a:lnSpc>
              <a:buFontTx/>
              <a:buAutoNum type="arabicPeriod"/>
            </a:pPr>
            <a:endParaRPr lang="en-US" sz="1000" dirty="0"/>
          </a:p>
          <a:p>
            <a:pPr marL="609600" indent="-609600">
              <a:lnSpc>
                <a:spcPct val="80000"/>
              </a:lnSpc>
              <a:buFontTx/>
              <a:buNone/>
            </a:pPr>
            <a:r>
              <a:rPr lang="en-US" sz="1000" dirty="0"/>
              <a:t>Question 1: (Level 1) __________________________________________________________________________________________________________</a:t>
            </a:r>
          </a:p>
          <a:p>
            <a:pPr marL="609600" indent="-609600">
              <a:lnSpc>
                <a:spcPct val="80000"/>
              </a:lnSpc>
              <a:buFontTx/>
              <a:buNone/>
            </a:pPr>
            <a:endParaRPr lang="en-US" sz="1000" dirty="0"/>
          </a:p>
          <a:p>
            <a:pPr marL="609600" indent="-609600">
              <a:lnSpc>
                <a:spcPct val="80000"/>
              </a:lnSpc>
              <a:buFontTx/>
              <a:buNone/>
            </a:pPr>
            <a:r>
              <a:rPr lang="en-US" sz="1000" dirty="0"/>
              <a:t>Question 2: (Level 2) __________________________________________________________________________________________________________</a:t>
            </a:r>
          </a:p>
          <a:p>
            <a:pPr marL="609600" indent="-609600">
              <a:lnSpc>
                <a:spcPct val="80000"/>
              </a:lnSpc>
              <a:buFontTx/>
              <a:buNone/>
            </a:pPr>
            <a:endParaRPr lang="en-US" sz="1000" dirty="0"/>
          </a:p>
          <a:p>
            <a:pPr marL="609600" indent="-609600">
              <a:lnSpc>
                <a:spcPct val="80000"/>
              </a:lnSpc>
              <a:buFontTx/>
              <a:buNone/>
            </a:pPr>
            <a:r>
              <a:rPr lang="en-US" sz="1000" dirty="0"/>
              <a:t>Question 3: (Level </a:t>
            </a:r>
            <a:r>
              <a:rPr lang="en-US" sz="1000" dirty="0" smtClean="0"/>
              <a:t>3) __________________________________________________________________________________________________________</a:t>
            </a:r>
            <a:endParaRPr lang="en-US" sz="1000" dirty="0"/>
          </a:p>
          <a:p>
            <a:pPr marL="609600" indent="-609600">
              <a:lnSpc>
                <a:spcPct val="80000"/>
              </a:lnSpc>
              <a:buFontTx/>
              <a:buNone/>
            </a:pPr>
            <a:endParaRPr lang="en-US" sz="1000" dirty="0" smtClean="0"/>
          </a:p>
          <a:p>
            <a:pPr marL="609600" indent="-609600">
              <a:lnSpc>
                <a:spcPct val="80000"/>
              </a:lnSpc>
              <a:buFontTx/>
              <a:buNone/>
            </a:pPr>
            <a:endParaRPr lang="en-US" sz="1000" dirty="0"/>
          </a:p>
          <a:p>
            <a:pPr marL="609600" indent="-609600">
              <a:lnSpc>
                <a:spcPct val="80000"/>
              </a:lnSpc>
              <a:buFontTx/>
              <a:buNone/>
            </a:pPr>
            <a:endParaRPr lang="en-US" sz="1000"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a:p>
          <a:p>
            <a:pPr>
              <a:buNone/>
            </a:pPr>
            <a:r>
              <a:rPr lang="en-US" sz="1200" b="1" dirty="0" smtClean="0"/>
              <a:t>In-depth Question: </a:t>
            </a:r>
            <a:r>
              <a:rPr lang="en-US" sz="1200" b="1" dirty="0"/>
              <a:t>If you were stuck on an isolated island, who would be the best character to have with you? Why? Which character would be the worst character to be stuck with? Why? Remember to include a quote and page number from your current assigned reading to support this. </a:t>
            </a:r>
            <a:endParaRPr lang="en-US" sz="1200" b="1" u="sng" dirty="0"/>
          </a:p>
          <a:p>
            <a:pPr marL="609600" indent="-609600">
              <a:lnSpc>
                <a:spcPct val="80000"/>
              </a:lnSpc>
              <a:buFontTx/>
              <a:buNone/>
            </a:pPr>
            <a:r>
              <a:rPr lang="en-US" sz="1600" dirty="0"/>
              <a:t>	</a:t>
            </a:r>
            <a:r>
              <a:rPr lang="en-US" sz="1600" dirty="0" smtClean="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600" dirty="0"/>
          </a:p>
          <a:p>
            <a:pPr marL="609600" indent="-609600">
              <a:lnSpc>
                <a:spcPct val="80000"/>
              </a:lnSpc>
              <a:buFontTx/>
              <a:buNone/>
            </a:pPr>
            <a:r>
              <a:rPr lang="en-US" sz="1600" dirty="0"/>
              <a:t>	</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399" y="2971800"/>
            <a:ext cx="8613775" cy="1524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AutoShape 4"/>
          <p:cNvSpPr>
            <a:spLocks noChangeArrowheads="1"/>
          </p:cNvSpPr>
          <p:nvPr/>
        </p:nvSpPr>
        <p:spPr bwMode="auto">
          <a:xfrm rot="-7092762">
            <a:off x="1515106" y="1453932"/>
            <a:ext cx="2590800" cy="838200"/>
          </a:xfrm>
          <a:prstGeom prst="rightArrow">
            <a:avLst>
              <a:gd name="adj1" fmla="val 50000"/>
              <a:gd name="adj2" fmla="val 77273"/>
            </a:avLst>
          </a:prstGeom>
          <a:solidFill>
            <a:srgbClr val="FF9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 name="Oval 6"/>
          <p:cNvSpPr>
            <a:spLocks noChangeArrowheads="1"/>
          </p:cNvSpPr>
          <p:nvPr/>
        </p:nvSpPr>
        <p:spPr bwMode="auto">
          <a:xfrm>
            <a:off x="1485900" y="176645"/>
            <a:ext cx="685800" cy="533400"/>
          </a:xfrm>
          <a:prstGeom prst="ellipse">
            <a:avLst/>
          </a:prstGeom>
          <a:noFill/>
          <a:ln w="571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3137188656"/>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533400" y="6927"/>
            <a:ext cx="7772400" cy="228600"/>
          </a:xfrm>
        </p:spPr>
        <p:txBody>
          <a:bodyPr>
            <a:normAutofit fontScale="90000"/>
          </a:bodyPr>
          <a:lstStyle/>
          <a:p>
            <a:r>
              <a:rPr lang="en-US" sz="1600" dirty="0"/>
              <a:t>Name: ____________________              Period: </a:t>
            </a:r>
            <a:r>
              <a:rPr lang="en-US" sz="1600" dirty="0" smtClean="0"/>
              <a:t>___</a:t>
            </a:r>
            <a:endParaRPr lang="en-US" sz="1600" dirty="0"/>
          </a:p>
        </p:txBody>
      </p:sp>
      <p:sp>
        <p:nvSpPr>
          <p:cNvPr id="67587" name="Rectangle 3"/>
          <p:cNvSpPr>
            <a:spLocks noGrp="1" noChangeArrowheads="1"/>
          </p:cNvSpPr>
          <p:nvPr>
            <p:ph type="body" idx="1"/>
          </p:nvPr>
        </p:nvSpPr>
        <p:spPr>
          <a:xfrm>
            <a:off x="152399" y="228600"/>
            <a:ext cx="8698775" cy="6629400"/>
          </a:xfrm>
        </p:spPr>
        <p:txBody>
          <a:bodyPr>
            <a:normAutofit/>
          </a:bodyPr>
          <a:lstStyle/>
          <a:p>
            <a:pPr marL="609600" indent="-609600">
              <a:lnSpc>
                <a:spcPct val="80000"/>
              </a:lnSpc>
              <a:buFontTx/>
              <a:buNone/>
            </a:pPr>
            <a:r>
              <a:rPr lang="en-US" sz="1600" dirty="0"/>
              <a:t>Socratic Seminar </a:t>
            </a:r>
            <a:r>
              <a:rPr lang="en-US" sz="1600" dirty="0" smtClean="0"/>
              <a:t>#</a:t>
            </a:r>
            <a:r>
              <a:rPr lang="en-US" sz="1600" dirty="0"/>
              <a:t>5</a:t>
            </a:r>
            <a:r>
              <a:rPr lang="en-US" sz="1600" dirty="0" smtClean="0"/>
              <a:t>    </a:t>
            </a:r>
            <a:r>
              <a:rPr lang="en-US" sz="1600" dirty="0"/>
              <a:t>Title of Book: ________________________ Group # ___</a:t>
            </a:r>
          </a:p>
          <a:p>
            <a:pPr marL="609600" indent="-609600">
              <a:lnSpc>
                <a:spcPct val="80000"/>
              </a:lnSpc>
              <a:buFontTx/>
              <a:buNone/>
            </a:pPr>
            <a:endParaRPr lang="en-US" sz="1600" dirty="0"/>
          </a:p>
          <a:p>
            <a:pPr marL="609600" indent="-609600">
              <a:lnSpc>
                <a:spcPct val="80000"/>
              </a:lnSpc>
              <a:buFontTx/>
              <a:buNone/>
            </a:pPr>
            <a:r>
              <a:rPr lang="en-US" sz="1600" dirty="0"/>
              <a:t>Before this seminar, you need to have read your assigned reading, and complete the task listed below.</a:t>
            </a:r>
          </a:p>
          <a:p>
            <a:pPr marL="990600" lvl="1" indent="-533400">
              <a:lnSpc>
                <a:spcPct val="80000"/>
              </a:lnSpc>
              <a:buFontTx/>
              <a:buAutoNum type="arabicPeriod"/>
            </a:pPr>
            <a:r>
              <a:rPr lang="en-US" sz="1200" dirty="0">
                <a:solidFill>
                  <a:srgbClr val="FF0000"/>
                </a:solidFill>
              </a:rPr>
              <a:t>Create a </a:t>
            </a:r>
            <a:r>
              <a:rPr lang="en-US" sz="1200" dirty="0" smtClean="0">
                <a:solidFill>
                  <a:srgbClr val="FF0000"/>
                </a:solidFill>
              </a:rPr>
              <a:t>bookmark by </a:t>
            </a:r>
            <a:r>
              <a:rPr lang="en-US" sz="1200" dirty="0" smtClean="0">
                <a:solidFill>
                  <a:srgbClr val="FF0000"/>
                </a:solidFill>
              </a:rPr>
              <a:t>describing characters in this week’s reading</a:t>
            </a:r>
          </a:p>
          <a:p>
            <a:pPr marL="990600" lvl="1" indent="-533400">
              <a:lnSpc>
                <a:spcPct val="80000"/>
              </a:lnSpc>
              <a:buFontTx/>
              <a:buAutoNum type="arabicPeriod"/>
            </a:pPr>
            <a:r>
              <a:rPr lang="en-US" sz="1200" dirty="0" smtClean="0"/>
              <a:t>Create </a:t>
            </a:r>
            <a:r>
              <a:rPr lang="en-US" sz="1200" dirty="0" smtClean="0"/>
              <a:t>3 Costa </a:t>
            </a:r>
            <a:r>
              <a:rPr lang="en-US" sz="1200" dirty="0"/>
              <a:t>Questions concerning the story to have ready for discussion. </a:t>
            </a:r>
            <a:r>
              <a:rPr lang="en-US" sz="1200" b="1" dirty="0" smtClean="0"/>
              <a:t>OPTION 1 KIDS ONLY</a:t>
            </a:r>
          </a:p>
          <a:p>
            <a:pPr marL="990600" lvl="1" indent="-533400">
              <a:lnSpc>
                <a:spcPct val="80000"/>
              </a:lnSpc>
              <a:buFontTx/>
              <a:buAutoNum type="arabicPeriod"/>
            </a:pPr>
            <a:r>
              <a:rPr lang="en-US" sz="1200" dirty="0" smtClean="0"/>
              <a:t>Complete 2 quotes/responses. Make sure they are important to the book. </a:t>
            </a:r>
          </a:p>
          <a:p>
            <a:pPr marL="990600" lvl="1" indent="-533400">
              <a:lnSpc>
                <a:spcPct val="80000"/>
              </a:lnSpc>
              <a:buFontTx/>
              <a:buAutoNum type="arabicPeriod"/>
            </a:pPr>
            <a:r>
              <a:rPr lang="en-US" sz="1200" dirty="0" smtClean="0"/>
              <a:t>Do  </a:t>
            </a:r>
            <a:r>
              <a:rPr lang="en-US" sz="1200" dirty="0" err="1" smtClean="0"/>
              <a:t>Indepth</a:t>
            </a:r>
            <a:r>
              <a:rPr lang="en-US" sz="1200" dirty="0" smtClean="0"/>
              <a:t> question </a:t>
            </a:r>
            <a:r>
              <a:rPr lang="en-US" sz="1200" dirty="0"/>
              <a:t>listed below.</a:t>
            </a:r>
          </a:p>
          <a:p>
            <a:pPr marL="609600" indent="-609600">
              <a:lnSpc>
                <a:spcPct val="80000"/>
              </a:lnSpc>
              <a:buFontTx/>
              <a:buAutoNum type="arabicPeriod"/>
            </a:pPr>
            <a:endParaRPr lang="en-US" sz="1000" dirty="0"/>
          </a:p>
          <a:p>
            <a:pPr marL="609600" indent="-609600">
              <a:lnSpc>
                <a:spcPct val="80000"/>
              </a:lnSpc>
              <a:buFontTx/>
              <a:buNone/>
            </a:pPr>
            <a:r>
              <a:rPr lang="en-US" sz="1000" dirty="0"/>
              <a:t>Question 1: (Level 1) __________________________________________________________________________________________________________</a:t>
            </a:r>
          </a:p>
          <a:p>
            <a:pPr marL="609600" indent="-609600">
              <a:lnSpc>
                <a:spcPct val="80000"/>
              </a:lnSpc>
              <a:buFontTx/>
              <a:buNone/>
            </a:pPr>
            <a:endParaRPr lang="en-US" sz="1000" dirty="0"/>
          </a:p>
          <a:p>
            <a:pPr marL="609600" indent="-609600">
              <a:lnSpc>
                <a:spcPct val="80000"/>
              </a:lnSpc>
              <a:buFontTx/>
              <a:buNone/>
            </a:pPr>
            <a:r>
              <a:rPr lang="en-US" sz="1000" dirty="0"/>
              <a:t>Question 2: (Level 2) __________________________________________________________________________________________________________</a:t>
            </a:r>
          </a:p>
          <a:p>
            <a:pPr marL="609600" indent="-609600">
              <a:lnSpc>
                <a:spcPct val="80000"/>
              </a:lnSpc>
              <a:buFontTx/>
              <a:buNone/>
            </a:pPr>
            <a:endParaRPr lang="en-US" sz="1000" dirty="0"/>
          </a:p>
          <a:p>
            <a:pPr marL="609600" indent="-609600">
              <a:lnSpc>
                <a:spcPct val="80000"/>
              </a:lnSpc>
              <a:buFontTx/>
              <a:buNone/>
            </a:pPr>
            <a:r>
              <a:rPr lang="en-US" sz="1000" dirty="0"/>
              <a:t>Question 3: (Level </a:t>
            </a:r>
            <a:r>
              <a:rPr lang="en-US" sz="1000" dirty="0" smtClean="0"/>
              <a:t>3) __________________________________________________________________________________________________________</a:t>
            </a:r>
            <a:endParaRPr lang="en-US" sz="1000" dirty="0"/>
          </a:p>
          <a:p>
            <a:pPr marL="609600" indent="-609600">
              <a:lnSpc>
                <a:spcPct val="80000"/>
              </a:lnSpc>
              <a:buFontTx/>
              <a:buNone/>
            </a:pPr>
            <a:endParaRPr lang="en-US" sz="1000" dirty="0" smtClean="0"/>
          </a:p>
          <a:p>
            <a:pPr marL="609600" indent="-609600">
              <a:lnSpc>
                <a:spcPct val="80000"/>
              </a:lnSpc>
              <a:buFontTx/>
              <a:buNone/>
            </a:pPr>
            <a:endParaRPr lang="en-US" sz="1000" dirty="0"/>
          </a:p>
          <a:p>
            <a:pPr marL="609600" indent="-609600">
              <a:lnSpc>
                <a:spcPct val="80000"/>
              </a:lnSpc>
              <a:buFontTx/>
              <a:buNone/>
            </a:pPr>
            <a:endParaRPr lang="en-US" sz="1000"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a:p>
          <a:p>
            <a:pPr>
              <a:buNone/>
            </a:pPr>
            <a:r>
              <a:rPr lang="en-US" sz="1200" b="1" dirty="0" smtClean="0"/>
              <a:t>In-depth Question: </a:t>
            </a:r>
            <a:r>
              <a:rPr lang="en-US" sz="1200" b="1" dirty="0" smtClean="0"/>
              <a:t>Which character would you be if you were in the novel, or who is the most like you. (Yes, you must pick someone) Why?</a:t>
            </a:r>
            <a:r>
              <a:rPr lang="en-US" sz="1200" b="1" dirty="0" smtClean="0"/>
              <a:t> </a:t>
            </a:r>
            <a:r>
              <a:rPr lang="en-US" sz="1200" b="1" dirty="0" smtClean="0"/>
              <a:t>Be sure to use a quote from the book with MLA citation to prove your point. </a:t>
            </a:r>
            <a:endParaRPr lang="en-US" sz="1200" b="1" u="sng" dirty="0"/>
          </a:p>
          <a:p>
            <a:pPr marL="609600" indent="-609600">
              <a:lnSpc>
                <a:spcPct val="80000"/>
              </a:lnSpc>
              <a:buFontTx/>
              <a:buNone/>
            </a:pPr>
            <a:r>
              <a:rPr lang="en-US" sz="1600" dirty="0"/>
              <a:t>	</a:t>
            </a:r>
            <a:r>
              <a:rPr lang="en-US" sz="1600" dirty="0" smtClean="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600" dirty="0"/>
          </a:p>
          <a:p>
            <a:pPr marL="609600" indent="-609600">
              <a:lnSpc>
                <a:spcPct val="80000"/>
              </a:lnSpc>
              <a:buFontTx/>
              <a:buNone/>
            </a:pPr>
            <a:r>
              <a:rPr lang="en-US" sz="1600" dirty="0"/>
              <a:t>	</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399" y="2971800"/>
            <a:ext cx="8613775" cy="1524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6256181"/>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590682" y="457200"/>
            <a:ext cx="3771635" cy="5668963"/>
          </a:xfrm>
        </p:spPr>
      </p:pic>
      <p:sp>
        <p:nvSpPr>
          <p:cNvPr id="4" name="Content Placeholder 3"/>
          <p:cNvSpPr>
            <a:spLocks noGrp="1"/>
          </p:cNvSpPr>
          <p:nvPr>
            <p:ph sz="half" idx="2"/>
          </p:nvPr>
        </p:nvSpPr>
        <p:spPr>
          <a:xfrm>
            <a:off x="4648200" y="457200"/>
            <a:ext cx="4038600" cy="5668963"/>
          </a:xfrm>
        </p:spPr>
        <p:txBody>
          <a:bodyPr/>
          <a:lstStyle/>
          <a:p>
            <a:r>
              <a:rPr lang="en-US" dirty="0" smtClean="0"/>
              <a:t>What figurative language/literary device am I? </a:t>
            </a:r>
          </a:p>
          <a:p>
            <a:r>
              <a:rPr lang="en-US" dirty="0" smtClean="0"/>
              <a:t>Don’t forget to raise your hand! </a:t>
            </a:r>
            <a:endParaRPr lang="en-US" dirty="0"/>
          </a:p>
        </p:txBody>
      </p:sp>
    </p:spTree>
    <p:extLst>
      <p:ext uri="{BB962C8B-B14F-4D97-AF65-F5344CB8AC3E}">
        <p14:creationId xmlns:p14="http://schemas.microsoft.com/office/powerpoint/2010/main" val="347017074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US" dirty="0" smtClean="0"/>
              <a:t>Before next Tuesday… </a:t>
            </a:r>
          </a:p>
        </p:txBody>
      </p:sp>
      <p:sp>
        <p:nvSpPr>
          <p:cNvPr id="31747" name="Rectangle 3"/>
          <p:cNvSpPr>
            <a:spLocks noGrp="1" noChangeArrowheads="1"/>
          </p:cNvSpPr>
          <p:nvPr>
            <p:ph type="body" idx="1"/>
          </p:nvPr>
        </p:nvSpPr>
        <p:spPr/>
        <p:txBody>
          <a:bodyPr/>
          <a:lstStyle/>
          <a:p>
            <a:pPr marL="609600" indent="-609600" eaLnBrk="1" hangingPunct="1">
              <a:lnSpc>
                <a:spcPct val="90000"/>
              </a:lnSpc>
              <a:buFontTx/>
              <a:buNone/>
            </a:pPr>
            <a:r>
              <a:rPr lang="en-US" sz="3600" dirty="0" smtClean="0"/>
              <a:t>you need to have read your assigned reading, and complete the task listed below.</a:t>
            </a:r>
          </a:p>
          <a:p>
            <a:pPr marL="990600" lvl="1" indent="-533400" eaLnBrk="1" hangingPunct="1">
              <a:lnSpc>
                <a:spcPct val="90000"/>
              </a:lnSpc>
              <a:buFontTx/>
              <a:buAutoNum type="arabicPeriod"/>
            </a:pPr>
            <a:r>
              <a:rPr lang="en-US" dirty="0" smtClean="0">
                <a:solidFill>
                  <a:srgbClr val="FF0000"/>
                </a:solidFill>
              </a:rPr>
              <a:t>Create a Facebook page for the one of the characters in your current reading section.</a:t>
            </a:r>
          </a:p>
          <a:p>
            <a:pPr marL="990600" lvl="1" indent="-533400">
              <a:lnSpc>
                <a:spcPct val="80000"/>
              </a:lnSpc>
              <a:buFontTx/>
              <a:buAutoNum type="arabicPeriod"/>
            </a:pPr>
            <a:r>
              <a:rPr lang="en-US" dirty="0"/>
              <a:t>Create 3 Costa Questions concerning the story to have ready for discussion. </a:t>
            </a:r>
            <a:r>
              <a:rPr lang="en-US" b="1" dirty="0"/>
              <a:t>OPTION 1 KIDS ONLY</a:t>
            </a:r>
          </a:p>
          <a:p>
            <a:pPr marL="990600" lvl="1" indent="-533400">
              <a:lnSpc>
                <a:spcPct val="80000"/>
              </a:lnSpc>
              <a:buFontTx/>
              <a:buAutoNum type="arabicPeriod"/>
            </a:pPr>
            <a:r>
              <a:rPr lang="en-US" dirty="0"/>
              <a:t>Complete 2 quotes/responses. Make sure they are important to the book. </a:t>
            </a:r>
          </a:p>
          <a:p>
            <a:pPr marL="990600" lvl="1" indent="-533400">
              <a:lnSpc>
                <a:spcPct val="80000"/>
              </a:lnSpc>
              <a:buFontTx/>
              <a:buAutoNum type="arabicPeriod"/>
            </a:pPr>
            <a:r>
              <a:rPr lang="en-US" dirty="0"/>
              <a:t>Do  In-depth question listed below.</a:t>
            </a:r>
          </a:p>
          <a:p>
            <a:pPr marL="609600" indent="-609600" eaLnBrk="1" hangingPunct="1">
              <a:lnSpc>
                <a:spcPct val="90000"/>
              </a:lnSpc>
            </a:pPr>
            <a:endParaRPr lang="en-US" sz="2800" dirty="0" smtClean="0"/>
          </a:p>
        </p:txBody>
      </p:sp>
    </p:spTree>
    <p:extLst>
      <p:ext uri="{BB962C8B-B14F-4D97-AF65-F5344CB8AC3E}">
        <p14:creationId xmlns:p14="http://schemas.microsoft.com/office/powerpoint/2010/main" val="200663794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1"/>
          <p:cNvSpPr>
            <a:spLocks noChangeArrowheads="1"/>
          </p:cNvSpPr>
          <p:nvPr/>
        </p:nvSpPr>
        <p:spPr bwMode="auto">
          <a:xfrm>
            <a:off x="0" y="381000"/>
            <a:ext cx="9144000" cy="990600"/>
          </a:xfrm>
          <a:prstGeom prst="rect">
            <a:avLst/>
          </a:prstGeom>
          <a:solidFill>
            <a:srgbClr val="EAECF2"/>
          </a:solidFill>
          <a:ln w="9525">
            <a:noFill/>
            <a:miter lim="800000"/>
            <a:headEnd/>
            <a:tailEnd/>
          </a:ln>
        </p:spPr>
        <p:txBody>
          <a:bodyPr wrap="none" anchor="ctr"/>
          <a:lstStyle/>
          <a:p>
            <a:endParaRPr lang="en-US">
              <a:latin typeface="Calibri" pitchFamily="34" charset="0"/>
            </a:endParaRPr>
          </a:p>
        </p:txBody>
      </p:sp>
      <p:sp>
        <p:nvSpPr>
          <p:cNvPr id="32771" name="Rectangle 2"/>
          <p:cNvSpPr>
            <a:spLocks noGrp="1" noChangeArrowheads="1"/>
          </p:cNvSpPr>
          <p:nvPr>
            <p:ph type="ctrTitle"/>
          </p:nvPr>
        </p:nvSpPr>
        <p:spPr>
          <a:xfrm>
            <a:off x="0" y="0"/>
            <a:ext cx="1295400" cy="381000"/>
          </a:xfrm>
          <a:solidFill>
            <a:srgbClr val="666699"/>
          </a:solidFill>
        </p:spPr>
        <p:txBody>
          <a:bodyPr/>
          <a:lstStyle/>
          <a:p>
            <a:pPr eaLnBrk="1" hangingPunct="1"/>
            <a:r>
              <a:rPr lang="en-US" sz="1400" b="1" smtClean="0">
                <a:solidFill>
                  <a:schemeClr val="bg1"/>
                </a:solidFill>
              </a:rPr>
              <a:t>facebook</a:t>
            </a:r>
          </a:p>
        </p:txBody>
      </p:sp>
      <p:sp>
        <p:nvSpPr>
          <p:cNvPr id="2051" name="Rectangle 3"/>
          <p:cNvSpPr>
            <a:spLocks noGrp="1" noChangeArrowheads="1"/>
          </p:cNvSpPr>
          <p:nvPr>
            <p:ph type="subTitle" idx="1"/>
          </p:nvPr>
        </p:nvSpPr>
        <p:spPr>
          <a:xfrm>
            <a:off x="1828800" y="685800"/>
            <a:ext cx="6400800" cy="457200"/>
          </a:xfrm>
        </p:spPr>
        <p:txBody>
          <a:bodyPr rtlCol="0">
            <a:normAutofit/>
          </a:bodyPr>
          <a:lstStyle/>
          <a:p>
            <a:pPr algn="l" eaLnBrk="1" fontAlgn="auto" hangingPunct="1">
              <a:lnSpc>
                <a:spcPct val="90000"/>
              </a:lnSpc>
              <a:spcAft>
                <a:spcPts val="0"/>
              </a:spcAft>
              <a:buFont typeface="Arial" pitchFamily="34" charset="0"/>
              <a:buNone/>
              <a:defRPr/>
            </a:pPr>
            <a:r>
              <a:rPr lang="en-US" sz="1400"/>
              <a:t>John F. Kennedy</a:t>
            </a:r>
            <a:r>
              <a:rPr lang="en-US" sz="1000"/>
              <a:t> is preparing to sign the Nuclear Test Ban Treaty</a:t>
            </a:r>
            <a:endParaRPr lang="en-US" sz="1400"/>
          </a:p>
        </p:txBody>
      </p:sp>
      <p:pic>
        <p:nvPicPr>
          <p:cNvPr id="32773" name="Picture 7" descr="President Kennedy, head and shoulders portrait photograph, looking up. Photograph distributed by the White House. "/>
          <p:cNvPicPr>
            <a:picLocks noChangeAspect="1" noChangeArrowheads="1"/>
          </p:cNvPicPr>
          <p:nvPr/>
        </p:nvPicPr>
        <p:blipFill>
          <a:blip r:embed="rId3" cstate="print"/>
          <a:srcRect/>
          <a:stretch>
            <a:fillRect/>
          </a:stretch>
        </p:blipFill>
        <p:spPr bwMode="auto">
          <a:xfrm>
            <a:off x="152400" y="533400"/>
            <a:ext cx="1433513" cy="1828800"/>
          </a:xfrm>
          <a:prstGeom prst="rect">
            <a:avLst/>
          </a:prstGeom>
          <a:noFill/>
          <a:ln w="9525">
            <a:noFill/>
            <a:miter lim="800000"/>
            <a:headEnd/>
            <a:tailEnd/>
          </a:ln>
        </p:spPr>
      </p:pic>
      <p:sp>
        <p:nvSpPr>
          <p:cNvPr id="32774" name="Rectangle 8"/>
          <p:cNvSpPr>
            <a:spLocks noChangeArrowheads="1"/>
          </p:cNvSpPr>
          <p:nvPr/>
        </p:nvSpPr>
        <p:spPr bwMode="auto">
          <a:xfrm>
            <a:off x="1295400" y="0"/>
            <a:ext cx="762000" cy="381000"/>
          </a:xfrm>
          <a:prstGeom prst="rect">
            <a:avLst/>
          </a:prstGeom>
          <a:solidFill>
            <a:srgbClr val="666699"/>
          </a:solidFill>
          <a:ln w="9525">
            <a:noFill/>
            <a:miter lim="800000"/>
            <a:headEnd/>
            <a:tailEnd/>
          </a:ln>
        </p:spPr>
        <p:txBody>
          <a:bodyPr anchor="ctr"/>
          <a:lstStyle/>
          <a:p>
            <a:pPr algn="ctr"/>
            <a:r>
              <a:rPr lang="en-US" sz="1200">
                <a:solidFill>
                  <a:schemeClr val="bg1"/>
                </a:solidFill>
                <a:latin typeface="Calibri" pitchFamily="34" charset="0"/>
              </a:rPr>
              <a:t>Wall</a:t>
            </a:r>
          </a:p>
        </p:txBody>
      </p:sp>
      <p:sp>
        <p:nvSpPr>
          <p:cNvPr id="32775" name="Rectangle 9">
            <a:hlinkClick r:id="rId4" action="ppaction://hlinksldjump"/>
          </p:cNvPr>
          <p:cNvSpPr>
            <a:spLocks noChangeArrowheads="1"/>
          </p:cNvSpPr>
          <p:nvPr/>
        </p:nvSpPr>
        <p:spPr bwMode="auto">
          <a:xfrm>
            <a:off x="2057400" y="0"/>
            <a:ext cx="838200" cy="381000"/>
          </a:xfrm>
          <a:prstGeom prst="rect">
            <a:avLst/>
          </a:prstGeom>
          <a:solidFill>
            <a:srgbClr val="666699"/>
          </a:solidFill>
          <a:ln w="9525">
            <a:noFill/>
            <a:miter lim="800000"/>
            <a:headEnd/>
            <a:tailEnd/>
          </a:ln>
        </p:spPr>
        <p:txBody>
          <a:bodyPr anchor="ctr"/>
          <a:lstStyle/>
          <a:p>
            <a:pPr algn="ctr"/>
            <a:r>
              <a:rPr lang="en-US" sz="1200">
                <a:solidFill>
                  <a:schemeClr val="bg1"/>
                </a:solidFill>
                <a:latin typeface="Calibri" pitchFamily="34" charset="0"/>
              </a:rPr>
              <a:t>Photos</a:t>
            </a:r>
          </a:p>
        </p:txBody>
      </p:sp>
      <p:sp>
        <p:nvSpPr>
          <p:cNvPr id="32776" name="Rectangle 10"/>
          <p:cNvSpPr>
            <a:spLocks noChangeArrowheads="1"/>
          </p:cNvSpPr>
          <p:nvPr/>
        </p:nvSpPr>
        <p:spPr bwMode="auto">
          <a:xfrm>
            <a:off x="2895600" y="0"/>
            <a:ext cx="762000" cy="381000"/>
          </a:xfrm>
          <a:prstGeom prst="rect">
            <a:avLst/>
          </a:prstGeom>
          <a:solidFill>
            <a:srgbClr val="666699"/>
          </a:solidFill>
          <a:ln w="9525">
            <a:noFill/>
            <a:miter lim="800000"/>
            <a:headEnd/>
            <a:tailEnd/>
          </a:ln>
        </p:spPr>
        <p:txBody>
          <a:bodyPr anchor="ctr"/>
          <a:lstStyle/>
          <a:p>
            <a:pPr algn="ctr"/>
            <a:r>
              <a:rPr lang="en-US" sz="1200">
                <a:solidFill>
                  <a:schemeClr val="bg1"/>
                </a:solidFill>
                <a:latin typeface="Calibri" pitchFamily="34" charset="0"/>
              </a:rPr>
              <a:t>Flair</a:t>
            </a:r>
          </a:p>
        </p:txBody>
      </p:sp>
      <p:sp>
        <p:nvSpPr>
          <p:cNvPr id="32777" name="Rectangle 11"/>
          <p:cNvSpPr>
            <a:spLocks noChangeArrowheads="1"/>
          </p:cNvSpPr>
          <p:nvPr/>
        </p:nvSpPr>
        <p:spPr bwMode="auto">
          <a:xfrm>
            <a:off x="3657600" y="0"/>
            <a:ext cx="838200" cy="381000"/>
          </a:xfrm>
          <a:prstGeom prst="rect">
            <a:avLst/>
          </a:prstGeom>
          <a:solidFill>
            <a:srgbClr val="666699"/>
          </a:solidFill>
          <a:ln w="9525">
            <a:noFill/>
            <a:miter lim="800000"/>
            <a:headEnd/>
            <a:tailEnd/>
          </a:ln>
        </p:spPr>
        <p:txBody>
          <a:bodyPr anchor="ctr"/>
          <a:lstStyle/>
          <a:p>
            <a:pPr algn="ctr"/>
            <a:r>
              <a:rPr lang="en-US" sz="1200">
                <a:solidFill>
                  <a:schemeClr val="bg1"/>
                </a:solidFill>
                <a:latin typeface="Calibri" pitchFamily="34" charset="0"/>
              </a:rPr>
              <a:t>Boxes</a:t>
            </a:r>
          </a:p>
        </p:txBody>
      </p:sp>
      <p:sp>
        <p:nvSpPr>
          <p:cNvPr id="32778" name="Rectangle 12"/>
          <p:cNvSpPr>
            <a:spLocks noChangeArrowheads="1"/>
          </p:cNvSpPr>
          <p:nvPr/>
        </p:nvSpPr>
        <p:spPr bwMode="auto">
          <a:xfrm>
            <a:off x="4495800" y="0"/>
            <a:ext cx="1905000" cy="381000"/>
          </a:xfrm>
          <a:prstGeom prst="rect">
            <a:avLst/>
          </a:prstGeom>
          <a:solidFill>
            <a:srgbClr val="666699"/>
          </a:solidFill>
          <a:ln w="9525">
            <a:noFill/>
            <a:miter lim="800000"/>
            <a:headEnd/>
            <a:tailEnd/>
          </a:ln>
        </p:spPr>
        <p:txBody>
          <a:bodyPr anchor="ctr"/>
          <a:lstStyle/>
          <a:p>
            <a:pPr algn="ctr"/>
            <a:endParaRPr lang="en-US" sz="1000">
              <a:solidFill>
                <a:schemeClr val="bg1"/>
              </a:solidFill>
              <a:latin typeface="Calibri" pitchFamily="34" charset="0"/>
            </a:endParaRPr>
          </a:p>
        </p:txBody>
      </p:sp>
      <p:sp>
        <p:nvSpPr>
          <p:cNvPr id="32779" name="Rectangle 13"/>
          <p:cNvSpPr>
            <a:spLocks noChangeArrowheads="1"/>
          </p:cNvSpPr>
          <p:nvPr/>
        </p:nvSpPr>
        <p:spPr bwMode="auto">
          <a:xfrm>
            <a:off x="6400800" y="0"/>
            <a:ext cx="1752600" cy="381000"/>
          </a:xfrm>
          <a:prstGeom prst="rect">
            <a:avLst/>
          </a:prstGeom>
          <a:solidFill>
            <a:srgbClr val="666699"/>
          </a:solidFill>
          <a:ln w="9525">
            <a:noFill/>
            <a:miter lim="800000"/>
            <a:headEnd/>
            <a:tailEnd/>
          </a:ln>
        </p:spPr>
        <p:txBody>
          <a:bodyPr anchor="ctr"/>
          <a:lstStyle/>
          <a:p>
            <a:pPr algn="ctr"/>
            <a:r>
              <a:rPr lang="en-US" sz="1200">
                <a:solidFill>
                  <a:schemeClr val="bg1"/>
                </a:solidFill>
                <a:latin typeface="Calibri" pitchFamily="34" charset="0"/>
              </a:rPr>
              <a:t>John F. Kennedy</a:t>
            </a:r>
          </a:p>
        </p:txBody>
      </p:sp>
      <p:sp>
        <p:nvSpPr>
          <p:cNvPr id="32780" name="Rectangle 14"/>
          <p:cNvSpPr>
            <a:spLocks noChangeArrowheads="1"/>
          </p:cNvSpPr>
          <p:nvPr/>
        </p:nvSpPr>
        <p:spPr bwMode="auto">
          <a:xfrm>
            <a:off x="8153400" y="0"/>
            <a:ext cx="990600" cy="381000"/>
          </a:xfrm>
          <a:prstGeom prst="rect">
            <a:avLst/>
          </a:prstGeom>
          <a:solidFill>
            <a:srgbClr val="666699"/>
          </a:solidFill>
          <a:ln w="9525">
            <a:noFill/>
            <a:miter lim="800000"/>
            <a:headEnd/>
            <a:tailEnd/>
          </a:ln>
        </p:spPr>
        <p:txBody>
          <a:bodyPr anchor="ctr"/>
          <a:lstStyle/>
          <a:p>
            <a:pPr algn="ctr"/>
            <a:r>
              <a:rPr lang="en-US" sz="1200">
                <a:solidFill>
                  <a:schemeClr val="bg1"/>
                </a:solidFill>
                <a:latin typeface="Calibri" pitchFamily="34" charset="0"/>
              </a:rPr>
              <a:t>Logout</a:t>
            </a:r>
          </a:p>
        </p:txBody>
      </p:sp>
      <p:sp>
        <p:nvSpPr>
          <p:cNvPr id="32781" name="Text Box 15"/>
          <p:cNvSpPr txBox="1">
            <a:spLocks noChangeArrowheads="1"/>
          </p:cNvSpPr>
          <p:nvPr/>
        </p:nvSpPr>
        <p:spPr bwMode="auto">
          <a:xfrm>
            <a:off x="152400" y="2438400"/>
            <a:ext cx="1600200" cy="198438"/>
          </a:xfrm>
          <a:prstGeom prst="rect">
            <a:avLst/>
          </a:prstGeom>
          <a:noFill/>
          <a:ln w="9525">
            <a:noFill/>
            <a:miter lim="800000"/>
            <a:headEnd/>
            <a:tailEnd/>
          </a:ln>
        </p:spPr>
        <p:txBody>
          <a:bodyPr>
            <a:spAutoFit/>
          </a:bodyPr>
          <a:lstStyle/>
          <a:p>
            <a:pPr>
              <a:spcBef>
                <a:spcPct val="50000"/>
              </a:spcBef>
            </a:pPr>
            <a:r>
              <a:rPr lang="en-US" sz="700">
                <a:latin typeface="Calibri" pitchFamily="34" charset="0"/>
              </a:rPr>
              <a:t>View photos of JFK (5)</a:t>
            </a:r>
          </a:p>
        </p:txBody>
      </p:sp>
      <p:sp>
        <p:nvSpPr>
          <p:cNvPr id="32782" name="Line 16"/>
          <p:cNvSpPr>
            <a:spLocks noChangeShapeType="1"/>
          </p:cNvSpPr>
          <p:nvPr/>
        </p:nvSpPr>
        <p:spPr bwMode="auto">
          <a:xfrm>
            <a:off x="152400" y="2667000"/>
            <a:ext cx="1600200" cy="0"/>
          </a:xfrm>
          <a:prstGeom prst="line">
            <a:avLst/>
          </a:prstGeom>
          <a:noFill/>
          <a:ln w="9525">
            <a:solidFill>
              <a:srgbClr val="C0C0C0"/>
            </a:solidFill>
            <a:round/>
            <a:headEnd/>
            <a:tailEnd/>
          </a:ln>
        </p:spPr>
        <p:txBody>
          <a:bodyPr/>
          <a:lstStyle/>
          <a:p>
            <a:endParaRPr lang="en-US"/>
          </a:p>
        </p:txBody>
      </p:sp>
      <p:sp>
        <p:nvSpPr>
          <p:cNvPr id="32783" name="Text Box 17"/>
          <p:cNvSpPr txBox="1">
            <a:spLocks noChangeArrowheads="1"/>
          </p:cNvSpPr>
          <p:nvPr/>
        </p:nvSpPr>
        <p:spPr bwMode="auto">
          <a:xfrm>
            <a:off x="152400" y="2667000"/>
            <a:ext cx="1600200" cy="198438"/>
          </a:xfrm>
          <a:prstGeom prst="rect">
            <a:avLst/>
          </a:prstGeom>
          <a:noFill/>
          <a:ln w="9525">
            <a:noFill/>
            <a:miter lim="800000"/>
            <a:headEnd/>
            <a:tailEnd/>
          </a:ln>
        </p:spPr>
        <p:txBody>
          <a:bodyPr>
            <a:spAutoFit/>
          </a:bodyPr>
          <a:lstStyle/>
          <a:p>
            <a:pPr>
              <a:spcBef>
                <a:spcPct val="50000"/>
              </a:spcBef>
            </a:pPr>
            <a:r>
              <a:rPr lang="en-US" sz="700">
                <a:latin typeface="Calibri" pitchFamily="34" charset="0"/>
              </a:rPr>
              <a:t>Send JFK a message</a:t>
            </a:r>
          </a:p>
        </p:txBody>
      </p:sp>
      <p:sp>
        <p:nvSpPr>
          <p:cNvPr id="32784" name="Text Box 18"/>
          <p:cNvSpPr txBox="1">
            <a:spLocks noChangeArrowheads="1"/>
          </p:cNvSpPr>
          <p:nvPr/>
        </p:nvSpPr>
        <p:spPr bwMode="auto">
          <a:xfrm>
            <a:off x="152400" y="2895600"/>
            <a:ext cx="1600200" cy="198438"/>
          </a:xfrm>
          <a:prstGeom prst="rect">
            <a:avLst/>
          </a:prstGeom>
          <a:noFill/>
          <a:ln w="9525">
            <a:noFill/>
            <a:miter lim="800000"/>
            <a:headEnd/>
            <a:tailEnd/>
          </a:ln>
        </p:spPr>
        <p:txBody>
          <a:bodyPr>
            <a:spAutoFit/>
          </a:bodyPr>
          <a:lstStyle/>
          <a:p>
            <a:pPr>
              <a:spcBef>
                <a:spcPct val="50000"/>
              </a:spcBef>
            </a:pPr>
            <a:r>
              <a:rPr lang="en-US" sz="700">
                <a:latin typeface="Calibri" pitchFamily="34" charset="0"/>
              </a:rPr>
              <a:t>Poke message</a:t>
            </a:r>
          </a:p>
        </p:txBody>
      </p:sp>
      <p:sp>
        <p:nvSpPr>
          <p:cNvPr id="32785" name="Line 19"/>
          <p:cNvSpPr>
            <a:spLocks noChangeShapeType="1"/>
          </p:cNvSpPr>
          <p:nvPr/>
        </p:nvSpPr>
        <p:spPr bwMode="auto">
          <a:xfrm>
            <a:off x="152400" y="2895600"/>
            <a:ext cx="1600200" cy="0"/>
          </a:xfrm>
          <a:prstGeom prst="line">
            <a:avLst/>
          </a:prstGeom>
          <a:noFill/>
          <a:ln w="9525">
            <a:solidFill>
              <a:srgbClr val="C0C0C0"/>
            </a:solidFill>
            <a:round/>
            <a:headEnd/>
            <a:tailEnd/>
          </a:ln>
        </p:spPr>
        <p:txBody>
          <a:bodyPr/>
          <a:lstStyle/>
          <a:p>
            <a:endParaRPr lang="en-US"/>
          </a:p>
        </p:txBody>
      </p:sp>
      <p:sp>
        <p:nvSpPr>
          <p:cNvPr id="32786" name="Line 20"/>
          <p:cNvSpPr>
            <a:spLocks noChangeShapeType="1"/>
          </p:cNvSpPr>
          <p:nvPr/>
        </p:nvSpPr>
        <p:spPr bwMode="auto">
          <a:xfrm>
            <a:off x="152400" y="3124200"/>
            <a:ext cx="1600200" cy="0"/>
          </a:xfrm>
          <a:prstGeom prst="line">
            <a:avLst/>
          </a:prstGeom>
          <a:noFill/>
          <a:ln w="9525">
            <a:solidFill>
              <a:srgbClr val="C0C0C0"/>
            </a:solidFill>
            <a:round/>
            <a:headEnd/>
            <a:tailEnd/>
          </a:ln>
        </p:spPr>
        <p:txBody>
          <a:bodyPr/>
          <a:lstStyle/>
          <a:p>
            <a:endParaRPr lang="en-US"/>
          </a:p>
        </p:txBody>
      </p:sp>
      <p:sp>
        <p:nvSpPr>
          <p:cNvPr id="32787" name="Text Box 22"/>
          <p:cNvSpPr txBox="1">
            <a:spLocks noChangeArrowheads="1"/>
          </p:cNvSpPr>
          <p:nvPr/>
        </p:nvSpPr>
        <p:spPr bwMode="auto">
          <a:xfrm>
            <a:off x="2057400" y="1143000"/>
            <a:ext cx="838200" cy="244475"/>
          </a:xfrm>
          <a:prstGeom prst="rect">
            <a:avLst/>
          </a:prstGeom>
          <a:solidFill>
            <a:schemeClr val="bg1"/>
          </a:solidFill>
          <a:ln w="9525">
            <a:noFill/>
            <a:miter lim="800000"/>
            <a:headEnd/>
            <a:tailEnd/>
          </a:ln>
        </p:spPr>
        <p:txBody>
          <a:bodyPr>
            <a:spAutoFit/>
          </a:bodyPr>
          <a:lstStyle/>
          <a:p>
            <a:pPr algn="ctr">
              <a:spcBef>
                <a:spcPct val="50000"/>
              </a:spcBef>
            </a:pPr>
            <a:r>
              <a:rPr lang="en-US" sz="1000">
                <a:latin typeface="Calibri" pitchFamily="34" charset="0"/>
              </a:rPr>
              <a:t>Wall</a:t>
            </a:r>
          </a:p>
        </p:txBody>
      </p:sp>
      <p:sp>
        <p:nvSpPr>
          <p:cNvPr id="32788" name="Text Box 23">
            <a:hlinkClick r:id="rId5" action="ppaction://hlinksldjump"/>
          </p:cNvPr>
          <p:cNvSpPr txBox="1">
            <a:spLocks noChangeArrowheads="1"/>
          </p:cNvSpPr>
          <p:nvPr/>
        </p:nvSpPr>
        <p:spPr bwMode="auto">
          <a:xfrm>
            <a:off x="2895600" y="1143000"/>
            <a:ext cx="762000" cy="254000"/>
          </a:xfrm>
          <a:prstGeom prst="rect">
            <a:avLst/>
          </a:prstGeom>
          <a:solidFill>
            <a:srgbClr val="D9DCE7"/>
          </a:solidFill>
          <a:ln w="9525">
            <a:solidFill>
              <a:schemeClr val="bg1"/>
            </a:solidFill>
            <a:miter lim="800000"/>
            <a:headEnd/>
            <a:tailEnd/>
          </a:ln>
        </p:spPr>
        <p:txBody>
          <a:bodyPr>
            <a:spAutoFit/>
          </a:bodyPr>
          <a:lstStyle/>
          <a:p>
            <a:pPr algn="ctr">
              <a:spcBef>
                <a:spcPct val="50000"/>
              </a:spcBef>
            </a:pPr>
            <a:r>
              <a:rPr lang="en-US" sz="1000">
                <a:latin typeface="Calibri" pitchFamily="34" charset="0"/>
              </a:rPr>
              <a:t>Info</a:t>
            </a:r>
          </a:p>
        </p:txBody>
      </p:sp>
      <p:sp>
        <p:nvSpPr>
          <p:cNvPr id="32789" name="Text Box 24">
            <a:hlinkClick r:id="rId4" action="ppaction://hlinksldjump"/>
          </p:cNvPr>
          <p:cNvSpPr txBox="1">
            <a:spLocks noChangeArrowheads="1"/>
          </p:cNvSpPr>
          <p:nvPr/>
        </p:nvSpPr>
        <p:spPr bwMode="auto">
          <a:xfrm>
            <a:off x="3657600" y="1143000"/>
            <a:ext cx="762000" cy="254000"/>
          </a:xfrm>
          <a:prstGeom prst="rect">
            <a:avLst/>
          </a:prstGeom>
          <a:solidFill>
            <a:srgbClr val="D9DCE7"/>
          </a:solidFill>
          <a:ln w="9525">
            <a:solidFill>
              <a:schemeClr val="bg1"/>
            </a:solidFill>
            <a:miter lim="800000"/>
            <a:headEnd/>
            <a:tailEnd/>
          </a:ln>
        </p:spPr>
        <p:txBody>
          <a:bodyPr>
            <a:spAutoFit/>
          </a:bodyPr>
          <a:lstStyle/>
          <a:p>
            <a:pPr algn="ctr">
              <a:spcBef>
                <a:spcPct val="50000"/>
              </a:spcBef>
            </a:pPr>
            <a:r>
              <a:rPr lang="en-US" sz="1000">
                <a:latin typeface="Calibri" pitchFamily="34" charset="0"/>
              </a:rPr>
              <a:t>Photos</a:t>
            </a:r>
          </a:p>
        </p:txBody>
      </p:sp>
      <p:sp>
        <p:nvSpPr>
          <p:cNvPr id="32790" name="Text Box 25"/>
          <p:cNvSpPr txBox="1">
            <a:spLocks noChangeArrowheads="1"/>
          </p:cNvSpPr>
          <p:nvPr/>
        </p:nvSpPr>
        <p:spPr bwMode="auto">
          <a:xfrm>
            <a:off x="4419600" y="1143000"/>
            <a:ext cx="762000" cy="254000"/>
          </a:xfrm>
          <a:prstGeom prst="rect">
            <a:avLst/>
          </a:prstGeom>
          <a:solidFill>
            <a:srgbClr val="D9DCE7"/>
          </a:solidFill>
          <a:ln w="9525">
            <a:solidFill>
              <a:schemeClr val="bg1"/>
            </a:solidFill>
            <a:miter lim="800000"/>
            <a:headEnd/>
            <a:tailEnd/>
          </a:ln>
        </p:spPr>
        <p:txBody>
          <a:bodyPr>
            <a:spAutoFit/>
          </a:bodyPr>
          <a:lstStyle/>
          <a:p>
            <a:pPr algn="ctr">
              <a:spcBef>
                <a:spcPct val="50000"/>
              </a:spcBef>
            </a:pPr>
            <a:r>
              <a:rPr lang="en-US" sz="1000">
                <a:solidFill>
                  <a:srgbClr val="3333CC"/>
                </a:solidFill>
                <a:latin typeface="Calibri" pitchFamily="34" charset="0"/>
              </a:rPr>
              <a:t>Boxes</a:t>
            </a:r>
          </a:p>
        </p:txBody>
      </p:sp>
      <p:pic>
        <p:nvPicPr>
          <p:cNvPr id="32791" name="Picture 26" descr="President Kennedy, head and shoulders portrait photograph, looking up. Photograph distributed by the White House. "/>
          <p:cNvPicPr>
            <a:picLocks noChangeAspect="1" noChangeArrowheads="1"/>
          </p:cNvPicPr>
          <p:nvPr/>
        </p:nvPicPr>
        <p:blipFill>
          <a:blip r:embed="rId6" cstate="print"/>
          <a:srcRect/>
          <a:stretch>
            <a:fillRect/>
          </a:stretch>
        </p:blipFill>
        <p:spPr bwMode="auto">
          <a:xfrm>
            <a:off x="2133600" y="2438400"/>
            <a:ext cx="417513" cy="533400"/>
          </a:xfrm>
          <a:prstGeom prst="rect">
            <a:avLst/>
          </a:prstGeom>
          <a:noFill/>
          <a:ln w="9525">
            <a:noFill/>
            <a:miter lim="800000"/>
            <a:headEnd/>
            <a:tailEnd/>
          </a:ln>
        </p:spPr>
      </p:pic>
      <p:sp>
        <p:nvSpPr>
          <p:cNvPr id="32792" name="Rectangle 27"/>
          <p:cNvSpPr>
            <a:spLocks noChangeArrowheads="1"/>
          </p:cNvSpPr>
          <p:nvPr/>
        </p:nvSpPr>
        <p:spPr bwMode="auto">
          <a:xfrm>
            <a:off x="2057400" y="1524000"/>
            <a:ext cx="6019800" cy="838200"/>
          </a:xfrm>
          <a:prstGeom prst="rect">
            <a:avLst/>
          </a:prstGeom>
          <a:solidFill>
            <a:srgbClr val="D9DCE7"/>
          </a:solidFill>
          <a:ln w="9525">
            <a:solidFill>
              <a:srgbClr val="D9DCE7"/>
            </a:solidFill>
            <a:miter lim="800000"/>
            <a:headEnd/>
            <a:tailEnd/>
          </a:ln>
        </p:spPr>
        <p:txBody>
          <a:bodyPr wrap="none" anchor="ctr"/>
          <a:lstStyle/>
          <a:p>
            <a:endParaRPr lang="en-US">
              <a:latin typeface="Calibri" pitchFamily="34" charset="0"/>
            </a:endParaRPr>
          </a:p>
        </p:txBody>
      </p:sp>
      <p:sp>
        <p:nvSpPr>
          <p:cNvPr id="32793" name="Text Box 28"/>
          <p:cNvSpPr txBox="1">
            <a:spLocks noChangeArrowheads="1"/>
          </p:cNvSpPr>
          <p:nvPr/>
        </p:nvSpPr>
        <p:spPr bwMode="auto">
          <a:xfrm>
            <a:off x="2133600" y="1600200"/>
            <a:ext cx="1676400" cy="304800"/>
          </a:xfrm>
          <a:prstGeom prst="rect">
            <a:avLst/>
          </a:prstGeom>
          <a:noFill/>
          <a:ln w="9525">
            <a:noFill/>
            <a:miter lim="800000"/>
            <a:headEnd/>
            <a:tailEnd/>
          </a:ln>
        </p:spPr>
        <p:txBody>
          <a:bodyPr>
            <a:spAutoFit/>
          </a:bodyPr>
          <a:lstStyle/>
          <a:p>
            <a:pPr>
              <a:spcBef>
                <a:spcPct val="50000"/>
              </a:spcBef>
            </a:pPr>
            <a:endParaRPr lang="en-US" sz="1400">
              <a:latin typeface="Calibri" pitchFamily="34" charset="0"/>
            </a:endParaRPr>
          </a:p>
        </p:txBody>
      </p:sp>
      <p:sp>
        <p:nvSpPr>
          <p:cNvPr id="32794" name="Text Box 29"/>
          <p:cNvSpPr txBox="1">
            <a:spLocks noChangeArrowheads="1"/>
          </p:cNvSpPr>
          <p:nvPr/>
        </p:nvSpPr>
        <p:spPr bwMode="auto">
          <a:xfrm>
            <a:off x="2133600" y="1905000"/>
            <a:ext cx="4953000" cy="274638"/>
          </a:xfrm>
          <a:prstGeom prst="rect">
            <a:avLst/>
          </a:prstGeom>
          <a:solidFill>
            <a:schemeClr val="bg1"/>
          </a:solidFill>
          <a:ln w="9525">
            <a:noFill/>
            <a:miter lim="800000"/>
            <a:headEnd/>
            <a:tailEnd/>
          </a:ln>
        </p:spPr>
        <p:txBody>
          <a:bodyPr>
            <a:spAutoFit/>
          </a:bodyPr>
          <a:lstStyle/>
          <a:p>
            <a:pPr>
              <a:spcBef>
                <a:spcPct val="50000"/>
              </a:spcBef>
            </a:pPr>
            <a:endParaRPr lang="en-US" sz="1200">
              <a:latin typeface="Calibri" pitchFamily="34" charset="0"/>
            </a:endParaRPr>
          </a:p>
        </p:txBody>
      </p:sp>
      <p:sp>
        <p:nvSpPr>
          <p:cNvPr id="32795" name="Text Box 30"/>
          <p:cNvSpPr txBox="1">
            <a:spLocks noChangeArrowheads="1"/>
          </p:cNvSpPr>
          <p:nvPr/>
        </p:nvSpPr>
        <p:spPr bwMode="auto">
          <a:xfrm>
            <a:off x="2133600" y="1600200"/>
            <a:ext cx="2362200" cy="244475"/>
          </a:xfrm>
          <a:prstGeom prst="rect">
            <a:avLst/>
          </a:prstGeom>
          <a:noFill/>
          <a:ln w="9525">
            <a:noFill/>
            <a:miter lim="800000"/>
            <a:headEnd/>
            <a:tailEnd/>
          </a:ln>
        </p:spPr>
        <p:txBody>
          <a:bodyPr>
            <a:spAutoFit/>
          </a:bodyPr>
          <a:lstStyle/>
          <a:p>
            <a:pPr>
              <a:spcBef>
                <a:spcPct val="50000"/>
              </a:spcBef>
            </a:pPr>
            <a:r>
              <a:rPr lang="en-US" sz="1000">
                <a:solidFill>
                  <a:srgbClr val="343434"/>
                </a:solidFill>
                <a:latin typeface="Calibri" pitchFamily="34" charset="0"/>
              </a:rPr>
              <a:t>Write something…</a:t>
            </a:r>
          </a:p>
        </p:txBody>
      </p:sp>
      <p:sp>
        <p:nvSpPr>
          <p:cNvPr id="32796" name="Text Box 31"/>
          <p:cNvSpPr txBox="1">
            <a:spLocks noChangeArrowheads="1"/>
          </p:cNvSpPr>
          <p:nvPr/>
        </p:nvSpPr>
        <p:spPr bwMode="auto">
          <a:xfrm>
            <a:off x="7162800" y="1905000"/>
            <a:ext cx="685800" cy="244475"/>
          </a:xfrm>
          <a:prstGeom prst="rect">
            <a:avLst/>
          </a:prstGeom>
          <a:solidFill>
            <a:srgbClr val="666699"/>
          </a:solidFill>
          <a:ln w="9525">
            <a:noFill/>
            <a:miter lim="800000"/>
            <a:headEnd/>
            <a:tailEnd/>
          </a:ln>
        </p:spPr>
        <p:txBody>
          <a:bodyPr>
            <a:spAutoFit/>
          </a:bodyPr>
          <a:lstStyle/>
          <a:p>
            <a:pPr>
              <a:spcBef>
                <a:spcPct val="50000"/>
              </a:spcBef>
            </a:pPr>
            <a:r>
              <a:rPr lang="en-US" sz="1000">
                <a:latin typeface="Calibri" pitchFamily="34" charset="0"/>
              </a:rPr>
              <a:t>Share</a:t>
            </a:r>
          </a:p>
        </p:txBody>
      </p:sp>
      <p:sp>
        <p:nvSpPr>
          <p:cNvPr id="32797" name="Text Box 33"/>
          <p:cNvSpPr txBox="1">
            <a:spLocks noChangeArrowheads="1"/>
          </p:cNvSpPr>
          <p:nvPr/>
        </p:nvSpPr>
        <p:spPr bwMode="auto">
          <a:xfrm>
            <a:off x="152400" y="3352800"/>
            <a:ext cx="1600200" cy="228600"/>
          </a:xfrm>
          <a:prstGeom prst="rect">
            <a:avLst/>
          </a:prstGeom>
          <a:solidFill>
            <a:srgbClr val="EAECF2"/>
          </a:solidFill>
          <a:ln w="9525">
            <a:noFill/>
            <a:miter lim="800000"/>
            <a:headEnd/>
            <a:tailEnd/>
          </a:ln>
        </p:spPr>
        <p:txBody>
          <a:bodyPr>
            <a:spAutoFit/>
          </a:bodyPr>
          <a:lstStyle/>
          <a:p>
            <a:pPr>
              <a:spcBef>
                <a:spcPct val="50000"/>
              </a:spcBef>
            </a:pPr>
            <a:r>
              <a:rPr lang="en-US" sz="900">
                <a:latin typeface="Calibri" pitchFamily="34" charset="0"/>
              </a:rPr>
              <a:t>Information</a:t>
            </a:r>
          </a:p>
        </p:txBody>
      </p:sp>
      <p:sp>
        <p:nvSpPr>
          <p:cNvPr id="32798" name="Line 32"/>
          <p:cNvSpPr>
            <a:spLocks noChangeShapeType="1"/>
          </p:cNvSpPr>
          <p:nvPr/>
        </p:nvSpPr>
        <p:spPr bwMode="auto">
          <a:xfrm>
            <a:off x="152400" y="3352800"/>
            <a:ext cx="1600200" cy="0"/>
          </a:xfrm>
          <a:prstGeom prst="line">
            <a:avLst/>
          </a:prstGeom>
          <a:noFill/>
          <a:ln w="9525">
            <a:solidFill>
              <a:srgbClr val="C0C0C0"/>
            </a:solidFill>
            <a:round/>
            <a:headEnd/>
            <a:tailEnd/>
          </a:ln>
        </p:spPr>
        <p:txBody>
          <a:bodyPr/>
          <a:lstStyle/>
          <a:p>
            <a:endParaRPr lang="en-US"/>
          </a:p>
        </p:txBody>
      </p:sp>
      <p:sp>
        <p:nvSpPr>
          <p:cNvPr id="32799" name="Text Box 34"/>
          <p:cNvSpPr txBox="1">
            <a:spLocks noChangeArrowheads="1"/>
          </p:cNvSpPr>
          <p:nvPr/>
        </p:nvSpPr>
        <p:spPr bwMode="auto">
          <a:xfrm>
            <a:off x="152400" y="3657600"/>
            <a:ext cx="1600200" cy="1268413"/>
          </a:xfrm>
          <a:prstGeom prst="rect">
            <a:avLst/>
          </a:prstGeom>
          <a:noFill/>
          <a:ln w="9525">
            <a:noFill/>
            <a:miter lim="800000"/>
            <a:headEnd/>
            <a:tailEnd/>
          </a:ln>
        </p:spPr>
        <p:txBody>
          <a:bodyPr>
            <a:spAutoFit/>
          </a:bodyPr>
          <a:lstStyle/>
          <a:p>
            <a:pPr>
              <a:lnSpc>
                <a:spcPct val="50000"/>
              </a:lnSpc>
              <a:spcBef>
                <a:spcPct val="50000"/>
              </a:spcBef>
            </a:pPr>
            <a:r>
              <a:rPr lang="en-US" sz="800">
                <a:solidFill>
                  <a:srgbClr val="959EBD"/>
                </a:solidFill>
                <a:latin typeface="Calibri" pitchFamily="34" charset="0"/>
              </a:rPr>
              <a:t>Networks</a:t>
            </a:r>
            <a:r>
              <a:rPr lang="en-US" sz="800">
                <a:solidFill>
                  <a:srgbClr val="D9DCE7"/>
                </a:solidFill>
                <a:latin typeface="Calibri" pitchFamily="34" charset="0"/>
              </a:rPr>
              <a:t>:</a:t>
            </a:r>
          </a:p>
          <a:p>
            <a:pPr>
              <a:lnSpc>
                <a:spcPct val="50000"/>
              </a:lnSpc>
              <a:spcBef>
                <a:spcPct val="50000"/>
              </a:spcBef>
            </a:pPr>
            <a:r>
              <a:rPr lang="en-US" sz="800">
                <a:latin typeface="Calibri" pitchFamily="34" charset="0"/>
              </a:rPr>
              <a:t>Washington D.C.</a:t>
            </a:r>
          </a:p>
          <a:p>
            <a:pPr>
              <a:lnSpc>
                <a:spcPct val="50000"/>
              </a:lnSpc>
              <a:spcBef>
                <a:spcPct val="50000"/>
              </a:spcBef>
            </a:pPr>
            <a:r>
              <a:rPr lang="en-US" sz="800">
                <a:solidFill>
                  <a:srgbClr val="959EBD"/>
                </a:solidFill>
                <a:latin typeface="Calibri" pitchFamily="34" charset="0"/>
              </a:rPr>
              <a:t>Birthday:</a:t>
            </a:r>
          </a:p>
          <a:p>
            <a:pPr>
              <a:lnSpc>
                <a:spcPct val="50000"/>
              </a:lnSpc>
              <a:spcBef>
                <a:spcPct val="50000"/>
              </a:spcBef>
            </a:pPr>
            <a:r>
              <a:rPr lang="en-US" sz="800">
                <a:latin typeface="Calibri" pitchFamily="34" charset="0"/>
              </a:rPr>
              <a:t>May 29, 1917</a:t>
            </a:r>
          </a:p>
          <a:p>
            <a:pPr>
              <a:lnSpc>
                <a:spcPct val="50000"/>
              </a:lnSpc>
              <a:spcBef>
                <a:spcPct val="50000"/>
              </a:spcBef>
            </a:pPr>
            <a:r>
              <a:rPr lang="en-US" sz="800">
                <a:solidFill>
                  <a:srgbClr val="959EBD"/>
                </a:solidFill>
                <a:latin typeface="Calibri" pitchFamily="34" charset="0"/>
              </a:rPr>
              <a:t>Political:</a:t>
            </a:r>
          </a:p>
          <a:p>
            <a:pPr>
              <a:lnSpc>
                <a:spcPct val="50000"/>
              </a:lnSpc>
              <a:spcBef>
                <a:spcPct val="50000"/>
              </a:spcBef>
            </a:pPr>
            <a:r>
              <a:rPr lang="en-US" sz="800">
                <a:latin typeface="Calibri" pitchFamily="34" charset="0"/>
              </a:rPr>
              <a:t>Democrat</a:t>
            </a:r>
          </a:p>
          <a:p>
            <a:pPr>
              <a:lnSpc>
                <a:spcPct val="50000"/>
              </a:lnSpc>
              <a:spcBef>
                <a:spcPct val="50000"/>
              </a:spcBef>
            </a:pPr>
            <a:r>
              <a:rPr lang="en-US" sz="800">
                <a:solidFill>
                  <a:srgbClr val="959EBD"/>
                </a:solidFill>
                <a:latin typeface="Calibri" pitchFamily="34" charset="0"/>
              </a:rPr>
              <a:t>Religion:</a:t>
            </a:r>
          </a:p>
          <a:p>
            <a:pPr>
              <a:lnSpc>
                <a:spcPct val="50000"/>
              </a:lnSpc>
              <a:spcBef>
                <a:spcPct val="50000"/>
              </a:spcBef>
            </a:pPr>
            <a:r>
              <a:rPr lang="en-US" sz="800">
                <a:latin typeface="Calibri" pitchFamily="34" charset="0"/>
              </a:rPr>
              <a:t>Catholic</a:t>
            </a:r>
          </a:p>
          <a:p>
            <a:pPr>
              <a:lnSpc>
                <a:spcPct val="50000"/>
              </a:lnSpc>
              <a:spcBef>
                <a:spcPct val="50000"/>
              </a:spcBef>
            </a:pPr>
            <a:r>
              <a:rPr lang="en-US" sz="800">
                <a:solidFill>
                  <a:srgbClr val="959EBD"/>
                </a:solidFill>
                <a:latin typeface="Calibri" pitchFamily="34" charset="0"/>
              </a:rPr>
              <a:t>Hometown:</a:t>
            </a:r>
          </a:p>
          <a:p>
            <a:pPr>
              <a:lnSpc>
                <a:spcPct val="50000"/>
              </a:lnSpc>
              <a:spcBef>
                <a:spcPct val="50000"/>
              </a:spcBef>
            </a:pPr>
            <a:r>
              <a:rPr lang="en-US" sz="800">
                <a:latin typeface="Calibri" pitchFamily="34" charset="0"/>
              </a:rPr>
              <a:t>Brookline, Mass.</a:t>
            </a:r>
          </a:p>
        </p:txBody>
      </p:sp>
      <p:sp>
        <p:nvSpPr>
          <p:cNvPr id="32800" name="Line 35"/>
          <p:cNvSpPr>
            <a:spLocks noChangeShapeType="1"/>
          </p:cNvSpPr>
          <p:nvPr/>
        </p:nvSpPr>
        <p:spPr bwMode="auto">
          <a:xfrm>
            <a:off x="152400" y="5181600"/>
            <a:ext cx="1600200" cy="0"/>
          </a:xfrm>
          <a:prstGeom prst="line">
            <a:avLst/>
          </a:prstGeom>
          <a:noFill/>
          <a:ln w="9525">
            <a:solidFill>
              <a:srgbClr val="C0C0C0"/>
            </a:solidFill>
            <a:round/>
            <a:headEnd/>
            <a:tailEnd/>
          </a:ln>
        </p:spPr>
        <p:txBody>
          <a:bodyPr/>
          <a:lstStyle/>
          <a:p>
            <a:endParaRPr lang="en-US"/>
          </a:p>
        </p:txBody>
      </p:sp>
      <p:sp>
        <p:nvSpPr>
          <p:cNvPr id="32801" name="Text Box 36"/>
          <p:cNvSpPr txBox="1">
            <a:spLocks noChangeArrowheads="1"/>
          </p:cNvSpPr>
          <p:nvPr/>
        </p:nvSpPr>
        <p:spPr bwMode="auto">
          <a:xfrm>
            <a:off x="152400" y="5029200"/>
            <a:ext cx="1600200" cy="228600"/>
          </a:xfrm>
          <a:prstGeom prst="rect">
            <a:avLst/>
          </a:prstGeom>
          <a:solidFill>
            <a:srgbClr val="EAECF2"/>
          </a:solidFill>
          <a:ln w="9525">
            <a:noFill/>
            <a:miter lim="800000"/>
            <a:headEnd/>
            <a:tailEnd/>
          </a:ln>
        </p:spPr>
        <p:txBody>
          <a:bodyPr>
            <a:spAutoFit/>
          </a:bodyPr>
          <a:lstStyle/>
          <a:p>
            <a:pPr>
              <a:spcBef>
                <a:spcPct val="50000"/>
              </a:spcBef>
            </a:pPr>
            <a:r>
              <a:rPr lang="en-US" sz="900">
                <a:latin typeface="Calibri" pitchFamily="34" charset="0"/>
              </a:rPr>
              <a:t>Friends</a:t>
            </a:r>
          </a:p>
        </p:txBody>
      </p:sp>
      <p:pic>
        <p:nvPicPr>
          <p:cNvPr id="32802" name="Picture 38" descr="File:37 Lyndon Johnson 3x4.jpg">
            <a:hlinkClick r:id="rId7"/>
          </p:cNvPr>
          <p:cNvPicPr>
            <a:picLocks noChangeAspect="1" noChangeArrowheads="1"/>
          </p:cNvPicPr>
          <p:nvPr/>
        </p:nvPicPr>
        <p:blipFill>
          <a:blip r:embed="rId8" cstate="print"/>
          <a:srcRect/>
          <a:stretch>
            <a:fillRect/>
          </a:stretch>
        </p:blipFill>
        <p:spPr bwMode="auto">
          <a:xfrm>
            <a:off x="152400" y="5334000"/>
            <a:ext cx="381000" cy="533400"/>
          </a:xfrm>
          <a:prstGeom prst="rect">
            <a:avLst/>
          </a:prstGeom>
          <a:noFill/>
          <a:ln w="9525">
            <a:noFill/>
            <a:miter lim="800000"/>
            <a:headEnd/>
            <a:tailEnd/>
          </a:ln>
        </p:spPr>
      </p:pic>
      <p:sp>
        <p:nvSpPr>
          <p:cNvPr id="32803" name="Text Box 39"/>
          <p:cNvSpPr txBox="1">
            <a:spLocks noChangeArrowheads="1"/>
          </p:cNvSpPr>
          <p:nvPr/>
        </p:nvSpPr>
        <p:spPr bwMode="auto">
          <a:xfrm>
            <a:off x="152400" y="5867400"/>
            <a:ext cx="381000" cy="214313"/>
          </a:xfrm>
          <a:prstGeom prst="rect">
            <a:avLst/>
          </a:prstGeom>
          <a:noFill/>
          <a:ln w="9525">
            <a:noFill/>
            <a:miter lim="800000"/>
            <a:headEnd/>
            <a:tailEnd/>
          </a:ln>
        </p:spPr>
        <p:txBody>
          <a:bodyPr>
            <a:spAutoFit/>
          </a:bodyPr>
          <a:lstStyle/>
          <a:p>
            <a:pPr>
              <a:spcBef>
                <a:spcPct val="50000"/>
              </a:spcBef>
            </a:pPr>
            <a:r>
              <a:rPr lang="en-US" sz="800">
                <a:latin typeface="Calibri" pitchFamily="34" charset="0"/>
              </a:rPr>
              <a:t>LBJ</a:t>
            </a:r>
          </a:p>
        </p:txBody>
      </p:sp>
      <p:pic>
        <p:nvPicPr>
          <p:cNvPr id="32804" name="Picture 41" descr="Frank Sinatra, portrait for Kings Go Forth, 1958.&#10;Vintage silver gelatin, 7x13.5, signed. $900&#10;Â© 1978 Bill Avery&#10;MPTV">
            <a:hlinkClick r:id="rId9" tooltip="Frank Sinatra, portrait for Kings Go Forth, 1958.&#10;Vintage silver gelatin, 7x13.5, signed. $900&#10;Â© 1978 Bill Avery&#10;MPTV"/>
          </p:cNvPr>
          <p:cNvPicPr>
            <a:picLocks noChangeAspect="1" noChangeArrowheads="1"/>
          </p:cNvPicPr>
          <p:nvPr/>
        </p:nvPicPr>
        <p:blipFill>
          <a:blip r:embed="rId10" cstate="print"/>
          <a:srcRect/>
          <a:stretch>
            <a:fillRect/>
          </a:stretch>
        </p:blipFill>
        <p:spPr bwMode="auto">
          <a:xfrm>
            <a:off x="609600" y="5334000"/>
            <a:ext cx="531813" cy="530225"/>
          </a:xfrm>
          <a:prstGeom prst="rect">
            <a:avLst/>
          </a:prstGeom>
          <a:noFill/>
          <a:ln w="9525">
            <a:noFill/>
            <a:miter lim="800000"/>
            <a:headEnd/>
            <a:tailEnd/>
          </a:ln>
        </p:spPr>
      </p:pic>
      <p:sp>
        <p:nvSpPr>
          <p:cNvPr id="32805" name="Text Box 42"/>
          <p:cNvSpPr txBox="1">
            <a:spLocks noChangeArrowheads="1"/>
          </p:cNvSpPr>
          <p:nvPr/>
        </p:nvSpPr>
        <p:spPr bwMode="auto">
          <a:xfrm>
            <a:off x="685800" y="5867400"/>
            <a:ext cx="457200" cy="214313"/>
          </a:xfrm>
          <a:prstGeom prst="rect">
            <a:avLst/>
          </a:prstGeom>
          <a:noFill/>
          <a:ln w="9525">
            <a:noFill/>
            <a:miter lim="800000"/>
            <a:headEnd/>
            <a:tailEnd/>
          </a:ln>
        </p:spPr>
        <p:txBody>
          <a:bodyPr>
            <a:spAutoFit/>
          </a:bodyPr>
          <a:lstStyle/>
          <a:p>
            <a:pPr>
              <a:spcBef>
                <a:spcPct val="50000"/>
              </a:spcBef>
            </a:pPr>
            <a:r>
              <a:rPr lang="en-US" sz="800">
                <a:latin typeface="Calibri" pitchFamily="34" charset="0"/>
              </a:rPr>
              <a:t>Frank</a:t>
            </a:r>
          </a:p>
        </p:txBody>
      </p:sp>
      <p:pic>
        <p:nvPicPr>
          <p:cNvPr id="32806" name="Picture 44" descr="c. 1953&#10;Photo by Frank Powolny">
            <a:hlinkClick r:id="rId11" tooltip="c. 1953&#10;Photo by Frank Powolny"/>
          </p:cNvPr>
          <p:cNvPicPr>
            <a:picLocks noChangeAspect="1" noChangeArrowheads="1"/>
          </p:cNvPicPr>
          <p:nvPr/>
        </p:nvPicPr>
        <p:blipFill>
          <a:blip r:embed="rId12" cstate="print"/>
          <a:srcRect/>
          <a:stretch>
            <a:fillRect/>
          </a:stretch>
        </p:blipFill>
        <p:spPr bwMode="auto">
          <a:xfrm>
            <a:off x="1219200" y="5334000"/>
            <a:ext cx="533400" cy="533400"/>
          </a:xfrm>
          <a:prstGeom prst="rect">
            <a:avLst/>
          </a:prstGeom>
          <a:noFill/>
          <a:ln w="9525">
            <a:noFill/>
            <a:miter lim="800000"/>
            <a:headEnd/>
            <a:tailEnd/>
          </a:ln>
        </p:spPr>
      </p:pic>
      <p:sp>
        <p:nvSpPr>
          <p:cNvPr id="32807" name="Text Box 45"/>
          <p:cNvSpPr txBox="1">
            <a:spLocks noChangeArrowheads="1"/>
          </p:cNvSpPr>
          <p:nvPr/>
        </p:nvSpPr>
        <p:spPr bwMode="auto">
          <a:xfrm>
            <a:off x="1219200" y="5867400"/>
            <a:ext cx="533400" cy="214313"/>
          </a:xfrm>
          <a:prstGeom prst="rect">
            <a:avLst/>
          </a:prstGeom>
          <a:noFill/>
          <a:ln w="9525">
            <a:noFill/>
            <a:miter lim="800000"/>
            <a:headEnd/>
            <a:tailEnd/>
          </a:ln>
        </p:spPr>
        <p:txBody>
          <a:bodyPr>
            <a:spAutoFit/>
          </a:bodyPr>
          <a:lstStyle/>
          <a:p>
            <a:pPr>
              <a:spcBef>
                <a:spcPct val="50000"/>
              </a:spcBef>
            </a:pPr>
            <a:r>
              <a:rPr lang="en-US" sz="800">
                <a:latin typeface="Calibri" pitchFamily="34" charset="0"/>
              </a:rPr>
              <a:t>Marilyn</a:t>
            </a:r>
          </a:p>
        </p:txBody>
      </p:sp>
      <p:pic>
        <p:nvPicPr>
          <p:cNvPr id="32808" name="Picture 49" descr="Robert F. Kennedy - Photo"/>
          <p:cNvPicPr>
            <a:picLocks noChangeAspect="1" noChangeArrowheads="1"/>
          </p:cNvPicPr>
          <p:nvPr/>
        </p:nvPicPr>
        <p:blipFill>
          <a:blip r:embed="rId13" cstate="print"/>
          <a:srcRect/>
          <a:stretch>
            <a:fillRect/>
          </a:stretch>
        </p:blipFill>
        <p:spPr bwMode="auto">
          <a:xfrm>
            <a:off x="152400" y="6096000"/>
            <a:ext cx="393700" cy="536575"/>
          </a:xfrm>
          <a:prstGeom prst="rect">
            <a:avLst/>
          </a:prstGeom>
          <a:noFill/>
          <a:ln w="9525">
            <a:noFill/>
            <a:miter lim="800000"/>
            <a:headEnd/>
            <a:tailEnd/>
          </a:ln>
        </p:spPr>
      </p:pic>
      <p:sp>
        <p:nvSpPr>
          <p:cNvPr id="32809" name="Text Box 50"/>
          <p:cNvSpPr txBox="1">
            <a:spLocks noChangeArrowheads="1"/>
          </p:cNvSpPr>
          <p:nvPr/>
        </p:nvSpPr>
        <p:spPr bwMode="auto">
          <a:xfrm>
            <a:off x="0" y="6643688"/>
            <a:ext cx="609600" cy="214312"/>
          </a:xfrm>
          <a:prstGeom prst="rect">
            <a:avLst/>
          </a:prstGeom>
          <a:noFill/>
          <a:ln w="9525">
            <a:noFill/>
            <a:miter lim="800000"/>
            <a:headEnd/>
            <a:tailEnd/>
          </a:ln>
        </p:spPr>
        <p:txBody>
          <a:bodyPr>
            <a:spAutoFit/>
          </a:bodyPr>
          <a:lstStyle/>
          <a:p>
            <a:pPr algn="r">
              <a:spcBef>
                <a:spcPct val="50000"/>
              </a:spcBef>
            </a:pPr>
            <a:r>
              <a:rPr lang="en-US" sz="800">
                <a:latin typeface="Calibri" pitchFamily="34" charset="0"/>
              </a:rPr>
              <a:t>Bobby</a:t>
            </a:r>
          </a:p>
        </p:txBody>
      </p:sp>
      <p:pic>
        <p:nvPicPr>
          <p:cNvPr id="32810" name="Picture 52" descr="A picture of First Lady Jacqueline Kennedy, wife of President John F. Kennedy">
            <a:hlinkClick r:id="rId14" tooltip="View Full-Size"/>
          </p:cNvPr>
          <p:cNvPicPr>
            <a:picLocks noChangeAspect="1" noChangeArrowheads="1"/>
          </p:cNvPicPr>
          <p:nvPr/>
        </p:nvPicPr>
        <p:blipFill>
          <a:blip r:embed="rId15" cstate="print"/>
          <a:srcRect/>
          <a:stretch>
            <a:fillRect/>
          </a:stretch>
        </p:blipFill>
        <p:spPr bwMode="auto">
          <a:xfrm>
            <a:off x="685800" y="6096000"/>
            <a:ext cx="423863" cy="533400"/>
          </a:xfrm>
          <a:prstGeom prst="rect">
            <a:avLst/>
          </a:prstGeom>
          <a:noFill/>
          <a:ln w="9525">
            <a:noFill/>
            <a:miter lim="800000"/>
            <a:headEnd/>
            <a:tailEnd/>
          </a:ln>
        </p:spPr>
      </p:pic>
      <p:sp>
        <p:nvSpPr>
          <p:cNvPr id="32811" name="Text Box 53"/>
          <p:cNvSpPr txBox="1">
            <a:spLocks noChangeArrowheads="1"/>
          </p:cNvSpPr>
          <p:nvPr/>
        </p:nvSpPr>
        <p:spPr bwMode="auto">
          <a:xfrm>
            <a:off x="685800" y="6643688"/>
            <a:ext cx="533400" cy="214312"/>
          </a:xfrm>
          <a:prstGeom prst="rect">
            <a:avLst/>
          </a:prstGeom>
          <a:noFill/>
          <a:ln w="9525">
            <a:noFill/>
            <a:miter lim="800000"/>
            <a:headEnd/>
            <a:tailEnd/>
          </a:ln>
        </p:spPr>
        <p:txBody>
          <a:bodyPr>
            <a:spAutoFit/>
          </a:bodyPr>
          <a:lstStyle/>
          <a:p>
            <a:pPr>
              <a:spcBef>
                <a:spcPct val="50000"/>
              </a:spcBef>
            </a:pPr>
            <a:r>
              <a:rPr lang="en-US" sz="800">
                <a:latin typeface="Calibri" pitchFamily="34" charset="0"/>
              </a:rPr>
              <a:t>Jackie</a:t>
            </a:r>
          </a:p>
        </p:txBody>
      </p:sp>
      <p:sp>
        <p:nvSpPr>
          <p:cNvPr id="32812" name="Rectangle 54"/>
          <p:cNvSpPr>
            <a:spLocks noChangeArrowheads="1"/>
          </p:cNvSpPr>
          <p:nvPr/>
        </p:nvSpPr>
        <p:spPr bwMode="auto">
          <a:xfrm>
            <a:off x="2590800" y="2590800"/>
            <a:ext cx="4495800" cy="381000"/>
          </a:xfrm>
          <a:prstGeom prst="rect">
            <a:avLst/>
          </a:prstGeom>
          <a:noFill/>
          <a:ln w="9525">
            <a:noFill/>
            <a:miter lim="800000"/>
            <a:headEnd/>
            <a:tailEnd/>
          </a:ln>
        </p:spPr>
        <p:txBody>
          <a:bodyPr/>
          <a:lstStyle/>
          <a:p>
            <a:pPr>
              <a:lnSpc>
                <a:spcPct val="90000"/>
              </a:lnSpc>
              <a:spcBef>
                <a:spcPct val="20000"/>
              </a:spcBef>
            </a:pPr>
            <a:r>
              <a:rPr lang="en-US" sz="1200">
                <a:latin typeface="Calibri" pitchFamily="34" charset="0"/>
              </a:rPr>
              <a:t>John F. Kennedy</a:t>
            </a:r>
            <a:r>
              <a:rPr lang="en-US" sz="900">
                <a:latin typeface="Calibri" pitchFamily="34" charset="0"/>
              </a:rPr>
              <a:t> is preparing to sign the Nuclear Test Ban Treaty</a:t>
            </a:r>
          </a:p>
          <a:p>
            <a:pPr>
              <a:lnSpc>
                <a:spcPct val="90000"/>
              </a:lnSpc>
              <a:spcBef>
                <a:spcPct val="20000"/>
              </a:spcBef>
            </a:pPr>
            <a:r>
              <a:rPr lang="en-US" sz="800">
                <a:latin typeface="Calibri" pitchFamily="34" charset="0"/>
              </a:rPr>
              <a:t>October 7, 1963</a:t>
            </a:r>
          </a:p>
        </p:txBody>
      </p:sp>
      <p:sp>
        <p:nvSpPr>
          <p:cNvPr id="32813" name="Text Box 60"/>
          <p:cNvSpPr txBox="1">
            <a:spLocks noChangeArrowheads="1"/>
          </p:cNvSpPr>
          <p:nvPr/>
        </p:nvSpPr>
        <p:spPr bwMode="auto">
          <a:xfrm>
            <a:off x="2743200" y="5486400"/>
            <a:ext cx="4648200" cy="366713"/>
          </a:xfrm>
          <a:prstGeom prst="rect">
            <a:avLst/>
          </a:prstGeom>
          <a:noFill/>
          <a:ln w="9525">
            <a:noFill/>
            <a:miter lim="800000"/>
            <a:headEnd/>
            <a:tailEnd/>
          </a:ln>
        </p:spPr>
        <p:txBody>
          <a:bodyPr>
            <a:spAutoFit/>
          </a:bodyPr>
          <a:lstStyle/>
          <a:p>
            <a:pPr>
              <a:spcBef>
                <a:spcPct val="50000"/>
              </a:spcBef>
            </a:pPr>
            <a:endParaRPr lang="en-US">
              <a:latin typeface="Calibri" pitchFamily="34" charset="0"/>
            </a:endParaRPr>
          </a:p>
        </p:txBody>
      </p:sp>
      <p:pic>
        <p:nvPicPr>
          <p:cNvPr id="32814" name="Picture 63" descr="Robert Frost"/>
          <p:cNvPicPr>
            <a:picLocks noChangeAspect="1" noChangeArrowheads="1"/>
          </p:cNvPicPr>
          <p:nvPr/>
        </p:nvPicPr>
        <p:blipFill>
          <a:blip r:embed="rId16" cstate="print"/>
          <a:srcRect/>
          <a:stretch>
            <a:fillRect/>
          </a:stretch>
        </p:blipFill>
        <p:spPr bwMode="auto">
          <a:xfrm>
            <a:off x="1219200" y="6096000"/>
            <a:ext cx="420688" cy="549275"/>
          </a:xfrm>
          <a:prstGeom prst="rect">
            <a:avLst/>
          </a:prstGeom>
          <a:noFill/>
          <a:ln w="9525">
            <a:noFill/>
            <a:miter lim="800000"/>
            <a:headEnd/>
            <a:tailEnd/>
          </a:ln>
        </p:spPr>
      </p:pic>
      <p:sp>
        <p:nvSpPr>
          <p:cNvPr id="32815" name="Text Box 64"/>
          <p:cNvSpPr txBox="1">
            <a:spLocks noChangeArrowheads="1"/>
          </p:cNvSpPr>
          <p:nvPr/>
        </p:nvSpPr>
        <p:spPr bwMode="auto">
          <a:xfrm>
            <a:off x="1219200" y="6643688"/>
            <a:ext cx="533400" cy="214312"/>
          </a:xfrm>
          <a:prstGeom prst="rect">
            <a:avLst/>
          </a:prstGeom>
          <a:noFill/>
          <a:ln w="9525">
            <a:noFill/>
            <a:miter lim="800000"/>
            <a:headEnd/>
            <a:tailEnd/>
          </a:ln>
        </p:spPr>
        <p:txBody>
          <a:bodyPr>
            <a:spAutoFit/>
          </a:bodyPr>
          <a:lstStyle/>
          <a:p>
            <a:pPr>
              <a:spcBef>
                <a:spcPct val="50000"/>
              </a:spcBef>
            </a:pPr>
            <a:r>
              <a:rPr lang="en-US" sz="800">
                <a:latin typeface="Calibri" pitchFamily="34" charset="0"/>
              </a:rPr>
              <a:t>Robert</a:t>
            </a:r>
          </a:p>
        </p:txBody>
      </p:sp>
      <p:sp>
        <p:nvSpPr>
          <p:cNvPr id="32816" name="Rectangle 67"/>
          <p:cNvSpPr>
            <a:spLocks noChangeArrowheads="1"/>
          </p:cNvSpPr>
          <p:nvPr/>
        </p:nvSpPr>
        <p:spPr bwMode="auto">
          <a:xfrm>
            <a:off x="2590800" y="3200400"/>
            <a:ext cx="4495800" cy="381000"/>
          </a:xfrm>
          <a:prstGeom prst="rect">
            <a:avLst/>
          </a:prstGeom>
          <a:noFill/>
          <a:ln w="9525">
            <a:noFill/>
            <a:miter lim="800000"/>
            <a:headEnd/>
            <a:tailEnd/>
          </a:ln>
        </p:spPr>
        <p:txBody>
          <a:bodyPr/>
          <a:lstStyle/>
          <a:p>
            <a:pPr>
              <a:lnSpc>
                <a:spcPct val="90000"/>
              </a:lnSpc>
              <a:spcBef>
                <a:spcPct val="20000"/>
              </a:spcBef>
            </a:pPr>
            <a:r>
              <a:rPr lang="en-US" sz="1200">
                <a:latin typeface="Calibri" pitchFamily="34" charset="0"/>
              </a:rPr>
              <a:t>Bobby Kennedy to John F. Kennedy</a:t>
            </a:r>
            <a:r>
              <a:rPr lang="en-US" sz="900">
                <a:latin typeface="Calibri" pitchFamily="34" charset="0"/>
              </a:rPr>
              <a:t> Have you finalized your plans for the Texas trip?</a:t>
            </a:r>
          </a:p>
          <a:p>
            <a:pPr>
              <a:lnSpc>
                <a:spcPct val="90000"/>
              </a:lnSpc>
              <a:spcBef>
                <a:spcPct val="20000"/>
              </a:spcBef>
            </a:pPr>
            <a:r>
              <a:rPr lang="en-US" sz="800">
                <a:latin typeface="Calibri" pitchFamily="34" charset="0"/>
              </a:rPr>
              <a:t>October 1, 1963</a:t>
            </a:r>
          </a:p>
        </p:txBody>
      </p:sp>
      <p:pic>
        <p:nvPicPr>
          <p:cNvPr id="32817" name="Picture 68" descr="President Kennedy, head and shoulders portrait photograph, looking up. Photograph distributed by the White House. "/>
          <p:cNvPicPr>
            <a:picLocks noChangeAspect="1" noChangeArrowheads="1"/>
          </p:cNvPicPr>
          <p:nvPr/>
        </p:nvPicPr>
        <p:blipFill>
          <a:blip r:embed="rId6" cstate="print"/>
          <a:srcRect/>
          <a:stretch>
            <a:fillRect/>
          </a:stretch>
        </p:blipFill>
        <p:spPr bwMode="auto">
          <a:xfrm>
            <a:off x="2133600" y="3810000"/>
            <a:ext cx="417513" cy="533400"/>
          </a:xfrm>
          <a:prstGeom prst="rect">
            <a:avLst/>
          </a:prstGeom>
          <a:noFill/>
          <a:ln w="9525">
            <a:noFill/>
            <a:miter lim="800000"/>
            <a:headEnd/>
            <a:tailEnd/>
          </a:ln>
        </p:spPr>
      </p:pic>
      <p:pic>
        <p:nvPicPr>
          <p:cNvPr id="32818" name="Picture 69" descr="Robert F. Kennedy - Photo"/>
          <p:cNvPicPr>
            <a:picLocks noChangeAspect="1" noChangeArrowheads="1"/>
          </p:cNvPicPr>
          <p:nvPr/>
        </p:nvPicPr>
        <p:blipFill>
          <a:blip r:embed="rId13" cstate="print"/>
          <a:srcRect/>
          <a:stretch>
            <a:fillRect/>
          </a:stretch>
        </p:blipFill>
        <p:spPr bwMode="auto">
          <a:xfrm>
            <a:off x="2133600" y="3124200"/>
            <a:ext cx="393700" cy="536575"/>
          </a:xfrm>
          <a:prstGeom prst="rect">
            <a:avLst/>
          </a:prstGeom>
          <a:noFill/>
          <a:ln w="9525">
            <a:noFill/>
            <a:miter lim="800000"/>
            <a:headEnd/>
            <a:tailEnd/>
          </a:ln>
        </p:spPr>
      </p:pic>
      <p:sp>
        <p:nvSpPr>
          <p:cNvPr id="32819" name="Rectangle 70"/>
          <p:cNvSpPr>
            <a:spLocks noChangeArrowheads="1"/>
          </p:cNvSpPr>
          <p:nvPr/>
        </p:nvSpPr>
        <p:spPr bwMode="auto">
          <a:xfrm>
            <a:off x="2590800" y="3962400"/>
            <a:ext cx="4495800" cy="381000"/>
          </a:xfrm>
          <a:prstGeom prst="rect">
            <a:avLst/>
          </a:prstGeom>
          <a:noFill/>
          <a:ln w="9525">
            <a:noFill/>
            <a:miter lim="800000"/>
            <a:headEnd/>
            <a:tailEnd/>
          </a:ln>
        </p:spPr>
        <p:txBody>
          <a:bodyPr/>
          <a:lstStyle/>
          <a:p>
            <a:pPr>
              <a:lnSpc>
                <a:spcPct val="90000"/>
              </a:lnSpc>
              <a:spcBef>
                <a:spcPct val="20000"/>
              </a:spcBef>
            </a:pPr>
            <a:r>
              <a:rPr lang="en-US" sz="1200">
                <a:latin typeface="Calibri" pitchFamily="34" charset="0"/>
              </a:rPr>
              <a:t>John F. Kennedy</a:t>
            </a:r>
            <a:r>
              <a:rPr lang="en-US" sz="900">
                <a:latin typeface="Calibri" pitchFamily="34" charset="0"/>
              </a:rPr>
              <a:t> I can’t believe I had to actually send the National Guard to Alabama just so some kids could go to college!</a:t>
            </a:r>
          </a:p>
          <a:p>
            <a:pPr>
              <a:lnSpc>
                <a:spcPct val="90000"/>
              </a:lnSpc>
              <a:spcBef>
                <a:spcPct val="20000"/>
              </a:spcBef>
            </a:pPr>
            <a:r>
              <a:rPr lang="en-US" sz="800">
                <a:latin typeface="Calibri" pitchFamily="34" charset="0"/>
              </a:rPr>
              <a:t>June 11, 1963</a:t>
            </a:r>
          </a:p>
        </p:txBody>
      </p:sp>
      <p:pic>
        <p:nvPicPr>
          <p:cNvPr id="32820" name="Picture 71" descr="President Kennedy, head and shoulders portrait photograph, looking up. Photograph distributed by the White House. "/>
          <p:cNvPicPr>
            <a:picLocks noChangeAspect="1" noChangeArrowheads="1"/>
          </p:cNvPicPr>
          <p:nvPr/>
        </p:nvPicPr>
        <p:blipFill>
          <a:blip r:embed="rId6" cstate="print"/>
          <a:srcRect/>
          <a:stretch>
            <a:fillRect/>
          </a:stretch>
        </p:blipFill>
        <p:spPr bwMode="auto">
          <a:xfrm>
            <a:off x="2133600" y="4495800"/>
            <a:ext cx="417513" cy="533400"/>
          </a:xfrm>
          <a:prstGeom prst="rect">
            <a:avLst/>
          </a:prstGeom>
          <a:noFill/>
          <a:ln w="9525">
            <a:noFill/>
            <a:miter lim="800000"/>
            <a:headEnd/>
            <a:tailEnd/>
          </a:ln>
        </p:spPr>
      </p:pic>
      <p:sp>
        <p:nvSpPr>
          <p:cNvPr id="32821" name="Rectangle 73"/>
          <p:cNvSpPr>
            <a:spLocks noChangeArrowheads="1"/>
          </p:cNvSpPr>
          <p:nvPr/>
        </p:nvSpPr>
        <p:spPr bwMode="auto">
          <a:xfrm>
            <a:off x="2590800" y="4572000"/>
            <a:ext cx="4495800" cy="381000"/>
          </a:xfrm>
          <a:prstGeom prst="rect">
            <a:avLst/>
          </a:prstGeom>
          <a:noFill/>
          <a:ln w="9525">
            <a:noFill/>
            <a:miter lim="800000"/>
            <a:headEnd/>
            <a:tailEnd/>
          </a:ln>
        </p:spPr>
        <p:txBody>
          <a:bodyPr/>
          <a:lstStyle/>
          <a:p>
            <a:pPr>
              <a:lnSpc>
                <a:spcPct val="90000"/>
              </a:lnSpc>
              <a:spcBef>
                <a:spcPct val="20000"/>
              </a:spcBef>
            </a:pPr>
            <a:r>
              <a:rPr lang="en-US" sz="1200">
                <a:latin typeface="Calibri" pitchFamily="34" charset="0"/>
              </a:rPr>
              <a:t>John F. Kennedy</a:t>
            </a:r>
            <a:r>
              <a:rPr lang="en-US" sz="900">
                <a:latin typeface="Calibri" pitchFamily="34" charset="0"/>
              </a:rPr>
              <a:t> is so glad we avoided war with the Russians!  That Crisis in Cuba had my blood boiling!</a:t>
            </a:r>
          </a:p>
          <a:p>
            <a:pPr>
              <a:lnSpc>
                <a:spcPct val="90000"/>
              </a:lnSpc>
              <a:spcBef>
                <a:spcPct val="20000"/>
              </a:spcBef>
            </a:pPr>
            <a:r>
              <a:rPr lang="en-US" sz="800">
                <a:latin typeface="Calibri" pitchFamily="34" charset="0"/>
              </a:rPr>
              <a:t>October 28, 1962</a:t>
            </a:r>
          </a:p>
        </p:txBody>
      </p:sp>
      <p:pic>
        <p:nvPicPr>
          <p:cNvPr id="32822" name="Picture 74" descr="President Kennedy, head and shoulders portrait photograph, looking up. Photograph distributed by the White House. "/>
          <p:cNvPicPr>
            <a:picLocks noChangeAspect="1" noChangeArrowheads="1"/>
          </p:cNvPicPr>
          <p:nvPr/>
        </p:nvPicPr>
        <p:blipFill>
          <a:blip r:embed="rId6" cstate="print"/>
          <a:srcRect/>
          <a:stretch>
            <a:fillRect/>
          </a:stretch>
        </p:blipFill>
        <p:spPr bwMode="auto">
          <a:xfrm>
            <a:off x="2133600" y="5181600"/>
            <a:ext cx="417513" cy="533400"/>
          </a:xfrm>
          <a:prstGeom prst="rect">
            <a:avLst/>
          </a:prstGeom>
          <a:noFill/>
          <a:ln w="9525">
            <a:noFill/>
            <a:miter lim="800000"/>
            <a:headEnd/>
            <a:tailEnd/>
          </a:ln>
        </p:spPr>
      </p:pic>
      <p:sp>
        <p:nvSpPr>
          <p:cNvPr id="32823" name="Rectangle 75"/>
          <p:cNvSpPr>
            <a:spLocks noChangeArrowheads="1"/>
          </p:cNvSpPr>
          <p:nvPr/>
        </p:nvSpPr>
        <p:spPr bwMode="auto">
          <a:xfrm>
            <a:off x="2590800" y="5257800"/>
            <a:ext cx="4495800" cy="381000"/>
          </a:xfrm>
          <a:prstGeom prst="rect">
            <a:avLst/>
          </a:prstGeom>
          <a:noFill/>
          <a:ln w="9525">
            <a:noFill/>
            <a:miter lim="800000"/>
            <a:headEnd/>
            <a:tailEnd/>
          </a:ln>
        </p:spPr>
        <p:txBody>
          <a:bodyPr/>
          <a:lstStyle/>
          <a:p>
            <a:pPr>
              <a:lnSpc>
                <a:spcPct val="90000"/>
              </a:lnSpc>
              <a:spcBef>
                <a:spcPct val="20000"/>
              </a:spcBef>
            </a:pPr>
            <a:r>
              <a:rPr lang="en-US" sz="1200">
                <a:latin typeface="Calibri" pitchFamily="34" charset="0"/>
              </a:rPr>
              <a:t>John F. Kennedy</a:t>
            </a:r>
            <a:r>
              <a:rPr lang="en-US" sz="900">
                <a:latin typeface="Calibri" pitchFamily="34" charset="0"/>
              </a:rPr>
              <a:t> hopes everyone realizes how serious I am about putting a man on the moon!!!</a:t>
            </a:r>
          </a:p>
          <a:p>
            <a:pPr>
              <a:lnSpc>
                <a:spcPct val="90000"/>
              </a:lnSpc>
              <a:spcBef>
                <a:spcPct val="20000"/>
              </a:spcBef>
            </a:pPr>
            <a:r>
              <a:rPr lang="en-US" sz="800">
                <a:latin typeface="Calibri" pitchFamily="34" charset="0"/>
              </a:rPr>
              <a:t>September 9, 1962</a:t>
            </a:r>
          </a:p>
        </p:txBody>
      </p:sp>
      <p:pic>
        <p:nvPicPr>
          <p:cNvPr id="32824" name="Picture 76" descr="President Kennedy, head and shoulders portrait photograph, looking up. Photograph distributed by the White House. "/>
          <p:cNvPicPr>
            <a:picLocks noChangeAspect="1" noChangeArrowheads="1"/>
          </p:cNvPicPr>
          <p:nvPr/>
        </p:nvPicPr>
        <p:blipFill>
          <a:blip r:embed="rId6" cstate="print"/>
          <a:srcRect/>
          <a:stretch>
            <a:fillRect/>
          </a:stretch>
        </p:blipFill>
        <p:spPr bwMode="auto">
          <a:xfrm>
            <a:off x="2133600" y="5791200"/>
            <a:ext cx="417513" cy="533400"/>
          </a:xfrm>
          <a:prstGeom prst="rect">
            <a:avLst/>
          </a:prstGeom>
          <a:noFill/>
          <a:ln w="9525">
            <a:noFill/>
            <a:miter lim="800000"/>
            <a:headEnd/>
            <a:tailEnd/>
          </a:ln>
        </p:spPr>
      </p:pic>
      <p:sp>
        <p:nvSpPr>
          <p:cNvPr id="32825" name="Rectangle 77"/>
          <p:cNvSpPr>
            <a:spLocks noChangeArrowheads="1"/>
          </p:cNvSpPr>
          <p:nvPr/>
        </p:nvSpPr>
        <p:spPr bwMode="auto">
          <a:xfrm>
            <a:off x="2590800" y="5867400"/>
            <a:ext cx="4495800" cy="381000"/>
          </a:xfrm>
          <a:prstGeom prst="rect">
            <a:avLst/>
          </a:prstGeom>
          <a:noFill/>
          <a:ln w="9525">
            <a:noFill/>
            <a:miter lim="800000"/>
            <a:headEnd/>
            <a:tailEnd/>
          </a:ln>
        </p:spPr>
        <p:txBody>
          <a:bodyPr/>
          <a:lstStyle/>
          <a:p>
            <a:pPr>
              <a:lnSpc>
                <a:spcPct val="90000"/>
              </a:lnSpc>
              <a:spcBef>
                <a:spcPct val="20000"/>
              </a:spcBef>
            </a:pPr>
            <a:r>
              <a:rPr lang="en-US" sz="1200">
                <a:latin typeface="Calibri" pitchFamily="34" charset="0"/>
              </a:rPr>
              <a:t>John F. Kennedy</a:t>
            </a:r>
            <a:r>
              <a:rPr lang="en-US" sz="900">
                <a:latin typeface="Calibri" pitchFamily="34" charset="0"/>
              </a:rPr>
              <a:t> wishes the Bay of Pigs invasion had gone better!  I think Castro is going to be a major thorn in the side of the U.S.</a:t>
            </a:r>
          </a:p>
          <a:p>
            <a:pPr>
              <a:lnSpc>
                <a:spcPct val="90000"/>
              </a:lnSpc>
              <a:spcBef>
                <a:spcPct val="20000"/>
              </a:spcBef>
            </a:pPr>
            <a:r>
              <a:rPr lang="en-US" sz="800">
                <a:latin typeface="Calibri" pitchFamily="34" charset="0"/>
              </a:rPr>
              <a:t>April 17, 1961</a:t>
            </a:r>
          </a:p>
        </p:txBody>
      </p:sp>
    </p:spTree>
    <p:extLst>
      <p:ext uri="{BB962C8B-B14F-4D97-AF65-F5344CB8AC3E}">
        <p14:creationId xmlns:p14="http://schemas.microsoft.com/office/powerpoint/2010/main" val="37209019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Line 2"/>
          <p:cNvSpPr>
            <a:spLocks noChangeShapeType="1"/>
          </p:cNvSpPr>
          <p:nvPr/>
        </p:nvSpPr>
        <p:spPr bwMode="auto">
          <a:xfrm>
            <a:off x="3352800" y="3048000"/>
            <a:ext cx="3124200" cy="0"/>
          </a:xfrm>
          <a:prstGeom prst="line">
            <a:avLst/>
          </a:prstGeom>
          <a:noFill/>
          <a:ln w="9525">
            <a:solidFill>
              <a:srgbClr val="C0C0C0"/>
            </a:solidFill>
            <a:round/>
            <a:headEnd/>
            <a:tailEnd/>
          </a:ln>
        </p:spPr>
        <p:txBody>
          <a:bodyPr/>
          <a:lstStyle/>
          <a:p>
            <a:endParaRPr lang="en-US"/>
          </a:p>
        </p:txBody>
      </p:sp>
      <p:sp>
        <p:nvSpPr>
          <p:cNvPr id="33795" name="Text Box 3"/>
          <p:cNvSpPr txBox="1">
            <a:spLocks noChangeArrowheads="1"/>
          </p:cNvSpPr>
          <p:nvPr/>
        </p:nvSpPr>
        <p:spPr bwMode="auto">
          <a:xfrm>
            <a:off x="2133600" y="2895600"/>
            <a:ext cx="1447800" cy="228600"/>
          </a:xfrm>
          <a:prstGeom prst="rect">
            <a:avLst/>
          </a:prstGeom>
          <a:noFill/>
          <a:ln w="9525">
            <a:noFill/>
            <a:miter lim="800000"/>
            <a:headEnd/>
            <a:tailEnd/>
          </a:ln>
        </p:spPr>
        <p:txBody>
          <a:bodyPr>
            <a:spAutoFit/>
          </a:bodyPr>
          <a:lstStyle/>
          <a:p>
            <a:pPr>
              <a:spcBef>
                <a:spcPct val="50000"/>
              </a:spcBef>
            </a:pPr>
            <a:r>
              <a:rPr lang="en-US" sz="900" b="1">
                <a:latin typeface="Calibri" pitchFamily="34" charset="0"/>
              </a:rPr>
              <a:t>Personal Information</a:t>
            </a:r>
          </a:p>
        </p:txBody>
      </p:sp>
      <p:sp>
        <p:nvSpPr>
          <p:cNvPr id="33796" name="Rectangle 4"/>
          <p:cNvSpPr>
            <a:spLocks noChangeArrowheads="1"/>
          </p:cNvSpPr>
          <p:nvPr/>
        </p:nvSpPr>
        <p:spPr bwMode="auto">
          <a:xfrm>
            <a:off x="0" y="381000"/>
            <a:ext cx="9144000" cy="990600"/>
          </a:xfrm>
          <a:prstGeom prst="rect">
            <a:avLst/>
          </a:prstGeom>
          <a:solidFill>
            <a:srgbClr val="EAECF2"/>
          </a:solidFill>
          <a:ln w="9525">
            <a:noFill/>
            <a:miter lim="800000"/>
            <a:headEnd/>
            <a:tailEnd/>
          </a:ln>
        </p:spPr>
        <p:txBody>
          <a:bodyPr wrap="none" anchor="ctr"/>
          <a:lstStyle/>
          <a:p>
            <a:endParaRPr lang="en-US">
              <a:latin typeface="Calibri" pitchFamily="34" charset="0"/>
            </a:endParaRPr>
          </a:p>
        </p:txBody>
      </p:sp>
      <p:sp>
        <p:nvSpPr>
          <p:cNvPr id="33797" name="Rectangle 5"/>
          <p:cNvSpPr>
            <a:spLocks noGrp="1" noChangeArrowheads="1"/>
          </p:cNvSpPr>
          <p:nvPr>
            <p:ph type="ctrTitle"/>
          </p:nvPr>
        </p:nvSpPr>
        <p:spPr>
          <a:xfrm>
            <a:off x="0" y="0"/>
            <a:ext cx="1295400" cy="381000"/>
          </a:xfrm>
          <a:solidFill>
            <a:srgbClr val="666699"/>
          </a:solidFill>
        </p:spPr>
        <p:txBody>
          <a:bodyPr/>
          <a:lstStyle/>
          <a:p>
            <a:pPr eaLnBrk="1" hangingPunct="1"/>
            <a:r>
              <a:rPr lang="en-US" sz="1400" b="1" smtClean="0">
                <a:solidFill>
                  <a:schemeClr val="bg1"/>
                </a:solidFill>
              </a:rPr>
              <a:t>facebook</a:t>
            </a:r>
          </a:p>
        </p:txBody>
      </p:sp>
      <p:sp>
        <p:nvSpPr>
          <p:cNvPr id="7174" name="Rectangle 6"/>
          <p:cNvSpPr>
            <a:spLocks noGrp="1" noChangeArrowheads="1"/>
          </p:cNvSpPr>
          <p:nvPr>
            <p:ph type="subTitle" idx="1"/>
          </p:nvPr>
        </p:nvSpPr>
        <p:spPr>
          <a:xfrm>
            <a:off x="1828800" y="685800"/>
            <a:ext cx="6400800" cy="457200"/>
          </a:xfrm>
        </p:spPr>
        <p:txBody>
          <a:bodyPr rtlCol="0">
            <a:normAutofit/>
          </a:bodyPr>
          <a:lstStyle/>
          <a:p>
            <a:pPr algn="l" eaLnBrk="1" fontAlgn="auto" hangingPunct="1">
              <a:lnSpc>
                <a:spcPct val="90000"/>
              </a:lnSpc>
              <a:spcAft>
                <a:spcPts val="0"/>
              </a:spcAft>
              <a:buFont typeface="Arial" pitchFamily="34" charset="0"/>
              <a:buNone/>
              <a:defRPr/>
            </a:pPr>
            <a:r>
              <a:rPr lang="en-US" sz="1400"/>
              <a:t>John F. Kennedy</a:t>
            </a:r>
            <a:r>
              <a:rPr lang="en-US" sz="1000"/>
              <a:t> is preparing to sign the Nuclear Test Ban Treaty</a:t>
            </a:r>
            <a:endParaRPr lang="en-US" sz="1400"/>
          </a:p>
        </p:txBody>
      </p:sp>
      <p:pic>
        <p:nvPicPr>
          <p:cNvPr id="33799" name="Picture 7" descr="President Kennedy, head and shoulders portrait photograph, looking up. Photograph distributed by the White House. "/>
          <p:cNvPicPr>
            <a:picLocks noChangeAspect="1" noChangeArrowheads="1"/>
          </p:cNvPicPr>
          <p:nvPr/>
        </p:nvPicPr>
        <p:blipFill>
          <a:blip r:embed="rId3" cstate="print"/>
          <a:srcRect/>
          <a:stretch>
            <a:fillRect/>
          </a:stretch>
        </p:blipFill>
        <p:spPr bwMode="auto">
          <a:xfrm>
            <a:off x="152400" y="533400"/>
            <a:ext cx="1431925" cy="1828800"/>
          </a:xfrm>
          <a:prstGeom prst="rect">
            <a:avLst/>
          </a:prstGeom>
          <a:noFill/>
          <a:ln w="9525">
            <a:noFill/>
            <a:miter lim="800000"/>
            <a:headEnd/>
            <a:tailEnd/>
          </a:ln>
        </p:spPr>
      </p:pic>
      <p:sp>
        <p:nvSpPr>
          <p:cNvPr id="33800" name="Rectangle 8">
            <a:hlinkClick r:id="rId4" action="ppaction://hlinksldjump"/>
          </p:cNvPr>
          <p:cNvSpPr>
            <a:spLocks noChangeArrowheads="1"/>
          </p:cNvSpPr>
          <p:nvPr/>
        </p:nvSpPr>
        <p:spPr bwMode="auto">
          <a:xfrm>
            <a:off x="1295400" y="0"/>
            <a:ext cx="762000" cy="381000"/>
          </a:xfrm>
          <a:prstGeom prst="rect">
            <a:avLst/>
          </a:prstGeom>
          <a:solidFill>
            <a:srgbClr val="666699"/>
          </a:solidFill>
          <a:ln w="9525">
            <a:noFill/>
            <a:miter lim="800000"/>
            <a:headEnd/>
            <a:tailEnd/>
          </a:ln>
        </p:spPr>
        <p:txBody>
          <a:bodyPr anchor="ctr"/>
          <a:lstStyle/>
          <a:p>
            <a:pPr algn="ctr"/>
            <a:r>
              <a:rPr lang="en-US" sz="1200">
                <a:solidFill>
                  <a:schemeClr val="bg1"/>
                </a:solidFill>
                <a:latin typeface="Calibri" pitchFamily="34" charset="0"/>
              </a:rPr>
              <a:t>Wall</a:t>
            </a:r>
          </a:p>
        </p:txBody>
      </p:sp>
      <p:sp>
        <p:nvSpPr>
          <p:cNvPr id="33801" name="Rectangle 9">
            <a:hlinkClick r:id="rId4" action="ppaction://hlinksldjump"/>
          </p:cNvPr>
          <p:cNvSpPr>
            <a:spLocks noChangeArrowheads="1"/>
          </p:cNvSpPr>
          <p:nvPr/>
        </p:nvSpPr>
        <p:spPr bwMode="auto">
          <a:xfrm>
            <a:off x="2057400" y="0"/>
            <a:ext cx="838200" cy="381000"/>
          </a:xfrm>
          <a:prstGeom prst="rect">
            <a:avLst/>
          </a:prstGeom>
          <a:solidFill>
            <a:srgbClr val="666699"/>
          </a:solidFill>
          <a:ln w="9525">
            <a:noFill/>
            <a:miter lim="800000"/>
            <a:headEnd/>
            <a:tailEnd/>
          </a:ln>
        </p:spPr>
        <p:txBody>
          <a:bodyPr anchor="ctr"/>
          <a:lstStyle/>
          <a:p>
            <a:pPr algn="ctr"/>
            <a:r>
              <a:rPr lang="en-US" sz="1200">
                <a:solidFill>
                  <a:schemeClr val="bg1"/>
                </a:solidFill>
                <a:latin typeface="Calibri" pitchFamily="34" charset="0"/>
              </a:rPr>
              <a:t>Photos</a:t>
            </a:r>
          </a:p>
        </p:txBody>
      </p:sp>
      <p:sp>
        <p:nvSpPr>
          <p:cNvPr id="33802" name="Rectangle 10"/>
          <p:cNvSpPr>
            <a:spLocks noChangeArrowheads="1"/>
          </p:cNvSpPr>
          <p:nvPr/>
        </p:nvSpPr>
        <p:spPr bwMode="auto">
          <a:xfrm>
            <a:off x="2895600" y="0"/>
            <a:ext cx="762000" cy="381000"/>
          </a:xfrm>
          <a:prstGeom prst="rect">
            <a:avLst/>
          </a:prstGeom>
          <a:solidFill>
            <a:srgbClr val="666699"/>
          </a:solidFill>
          <a:ln w="9525">
            <a:noFill/>
            <a:miter lim="800000"/>
            <a:headEnd/>
            <a:tailEnd/>
          </a:ln>
        </p:spPr>
        <p:txBody>
          <a:bodyPr anchor="ctr"/>
          <a:lstStyle/>
          <a:p>
            <a:pPr algn="ctr"/>
            <a:r>
              <a:rPr lang="en-US" sz="1200">
                <a:solidFill>
                  <a:schemeClr val="bg1"/>
                </a:solidFill>
                <a:latin typeface="Calibri" pitchFamily="34" charset="0"/>
              </a:rPr>
              <a:t>Flair</a:t>
            </a:r>
          </a:p>
        </p:txBody>
      </p:sp>
      <p:sp>
        <p:nvSpPr>
          <p:cNvPr id="33803" name="Rectangle 11"/>
          <p:cNvSpPr>
            <a:spLocks noChangeArrowheads="1"/>
          </p:cNvSpPr>
          <p:nvPr/>
        </p:nvSpPr>
        <p:spPr bwMode="auto">
          <a:xfrm>
            <a:off x="3657600" y="0"/>
            <a:ext cx="838200" cy="381000"/>
          </a:xfrm>
          <a:prstGeom prst="rect">
            <a:avLst/>
          </a:prstGeom>
          <a:solidFill>
            <a:srgbClr val="666699"/>
          </a:solidFill>
          <a:ln w="9525">
            <a:noFill/>
            <a:miter lim="800000"/>
            <a:headEnd/>
            <a:tailEnd/>
          </a:ln>
        </p:spPr>
        <p:txBody>
          <a:bodyPr anchor="ctr"/>
          <a:lstStyle/>
          <a:p>
            <a:pPr algn="ctr"/>
            <a:r>
              <a:rPr lang="en-US" sz="1200">
                <a:solidFill>
                  <a:schemeClr val="bg1"/>
                </a:solidFill>
                <a:latin typeface="Calibri" pitchFamily="34" charset="0"/>
              </a:rPr>
              <a:t>Boxes</a:t>
            </a:r>
          </a:p>
        </p:txBody>
      </p:sp>
      <p:sp>
        <p:nvSpPr>
          <p:cNvPr id="33804" name="Rectangle 12"/>
          <p:cNvSpPr>
            <a:spLocks noChangeArrowheads="1"/>
          </p:cNvSpPr>
          <p:nvPr/>
        </p:nvSpPr>
        <p:spPr bwMode="auto">
          <a:xfrm>
            <a:off x="4495800" y="0"/>
            <a:ext cx="1905000" cy="381000"/>
          </a:xfrm>
          <a:prstGeom prst="rect">
            <a:avLst/>
          </a:prstGeom>
          <a:solidFill>
            <a:srgbClr val="666699"/>
          </a:solidFill>
          <a:ln w="9525">
            <a:noFill/>
            <a:miter lim="800000"/>
            <a:headEnd/>
            <a:tailEnd/>
          </a:ln>
        </p:spPr>
        <p:txBody>
          <a:bodyPr anchor="ctr"/>
          <a:lstStyle/>
          <a:p>
            <a:pPr algn="ctr"/>
            <a:endParaRPr lang="en-US" sz="1000">
              <a:solidFill>
                <a:schemeClr val="bg1"/>
              </a:solidFill>
              <a:latin typeface="Calibri" pitchFamily="34" charset="0"/>
            </a:endParaRPr>
          </a:p>
        </p:txBody>
      </p:sp>
      <p:sp>
        <p:nvSpPr>
          <p:cNvPr id="33805" name="Rectangle 13"/>
          <p:cNvSpPr>
            <a:spLocks noChangeArrowheads="1"/>
          </p:cNvSpPr>
          <p:nvPr/>
        </p:nvSpPr>
        <p:spPr bwMode="auto">
          <a:xfrm>
            <a:off x="6400800" y="0"/>
            <a:ext cx="1752600" cy="381000"/>
          </a:xfrm>
          <a:prstGeom prst="rect">
            <a:avLst/>
          </a:prstGeom>
          <a:solidFill>
            <a:srgbClr val="666699"/>
          </a:solidFill>
          <a:ln w="9525">
            <a:noFill/>
            <a:miter lim="800000"/>
            <a:headEnd/>
            <a:tailEnd/>
          </a:ln>
        </p:spPr>
        <p:txBody>
          <a:bodyPr anchor="ctr"/>
          <a:lstStyle/>
          <a:p>
            <a:pPr algn="ctr"/>
            <a:r>
              <a:rPr lang="en-US" sz="1200">
                <a:solidFill>
                  <a:schemeClr val="bg1"/>
                </a:solidFill>
                <a:latin typeface="Calibri" pitchFamily="34" charset="0"/>
              </a:rPr>
              <a:t>John F. Kennedy</a:t>
            </a:r>
          </a:p>
        </p:txBody>
      </p:sp>
      <p:sp>
        <p:nvSpPr>
          <p:cNvPr id="33806" name="Rectangle 14"/>
          <p:cNvSpPr>
            <a:spLocks noChangeArrowheads="1"/>
          </p:cNvSpPr>
          <p:nvPr/>
        </p:nvSpPr>
        <p:spPr bwMode="auto">
          <a:xfrm>
            <a:off x="8153400" y="0"/>
            <a:ext cx="990600" cy="381000"/>
          </a:xfrm>
          <a:prstGeom prst="rect">
            <a:avLst/>
          </a:prstGeom>
          <a:solidFill>
            <a:srgbClr val="666699"/>
          </a:solidFill>
          <a:ln w="9525">
            <a:noFill/>
            <a:miter lim="800000"/>
            <a:headEnd/>
            <a:tailEnd/>
          </a:ln>
        </p:spPr>
        <p:txBody>
          <a:bodyPr anchor="ctr"/>
          <a:lstStyle/>
          <a:p>
            <a:pPr algn="ctr"/>
            <a:r>
              <a:rPr lang="en-US" sz="1200">
                <a:solidFill>
                  <a:schemeClr val="bg1"/>
                </a:solidFill>
                <a:latin typeface="Calibri" pitchFamily="34" charset="0"/>
              </a:rPr>
              <a:t>Logout</a:t>
            </a:r>
          </a:p>
        </p:txBody>
      </p:sp>
      <p:sp>
        <p:nvSpPr>
          <p:cNvPr id="33807" name="Text Box 15"/>
          <p:cNvSpPr txBox="1">
            <a:spLocks noChangeArrowheads="1"/>
          </p:cNvSpPr>
          <p:nvPr/>
        </p:nvSpPr>
        <p:spPr bwMode="auto">
          <a:xfrm>
            <a:off x="152400" y="2438400"/>
            <a:ext cx="1600200" cy="198438"/>
          </a:xfrm>
          <a:prstGeom prst="rect">
            <a:avLst/>
          </a:prstGeom>
          <a:noFill/>
          <a:ln w="9525">
            <a:noFill/>
            <a:miter lim="800000"/>
            <a:headEnd/>
            <a:tailEnd/>
          </a:ln>
        </p:spPr>
        <p:txBody>
          <a:bodyPr>
            <a:spAutoFit/>
          </a:bodyPr>
          <a:lstStyle/>
          <a:p>
            <a:pPr>
              <a:spcBef>
                <a:spcPct val="50000"/>
              </a:spcBef>
            </a:pPr>
            <a:r>
              <a:rPr lang="en-US" sz="700">
                <a:latin typeface="Calibri" pitchFamily="34" charset="0"/>
              </a:rPr>
              <a:t>View photos of JFK (5)</a:t>
            </a:r>
          </a:p>
        </p:txBody>
      </p:sp>
      <p:sp>
        <p:nvSpPr>
          <p:cNvPr id="33808" name="Line 16"/>
          <p:cNvSpPr>
            <a:spLocks noChangeShapeType="1"/>
          </p:cNvSpPr>
          <p:nvPr/>
        </p:nvSpPr>
        <p:spPr bwMode="auto">
          <a:xfrm>
            <a:off x="152400" y="2667000"/>
            <a:ext cx="1600200" cy="0"/>
          </a:xfrm>
          <a:prstGeom prst="line">
            <a:avLst/>
          </a:prstGeom>
          <a:noFill/>
          <a:ln w="9525">
            <a:solidFill>
              <a:srgbClr val="C0C0C0"/>
            </a:solidFill>
            <a:round/>
            <a:headEnd/>
            <a:tailEnd/>
          </a:ln>
        </p:spPr>
        <p:txBody>
          <a:bodyPr/>
          <a:lstStyle/>
          <a:p>
            <a:endParaRPr lang="en-US"/>
          </a:p>
        </p:txBody>
      </p:sp>
      <p:sp>
        <p:nvSpPr>
          <p:cNvPr id="33809" name="Text Box 17"/>
          <p:cNvSpPr txBox="1">
            <a:spLocks noChangeArrowheads="1"/>
          </p:cNvSpPr>
          <p:nvPr/>
        </p:nvSpPr>
        <p:spPr bwMode="auto">
          <a:xfrm>
            <a:off x="152400" y="2667000"/>
            <a:ext cx="1600200" cy="198438"/>
          </a:xfrm>
          <a:prstGeom prst="rect">
            <a:avLst/>
          </a:prstGeom>
          <a:noFill/>
          <a:ln w="9525">
            <a:noFill/>
            <a:miter lim="800000"/>
            <a:headEnd/>
            <a:tailEnd/>
          </a:ln>
        </p:spPr>
        <p:txBody>
          <a:bodyPr>
            <a:spAutoFit/>
          </a:bodyPr>
          <a:lstStyle/>
          <a:p>
            <a:pPr>
              <a:spcBef>
                <a:spcPct val="50000"/>
              </a:spcBef>
            </a:pPr>
            <a:r>
              <a:rPr lang="en-US" sz="700">
                <a:latin typeface="Calibri" pitchFamily="34" charset="0"/>
              </a:rPr>
              <a:t>Send JFK a message</a:t>
            </a:r>
          </a:p>
        </p:txBody>
      </p:sp>
      <p:sp>
        <p:nvSpPr>
          <p:cNvPr id="33810" name="Text Box 18"/>
          <p:cNvSpPr txBox="1">
            <a:spLocks noChangeArrowheads="1"/>
          </p:cNvSpPr>
          <p:nvPr/>
        </p:nvSpPr>
        <p:spPr bwMode="auto">
          <a:xfrm>
            <a:off x="152400" y="2895600"/>
            <a:ext cx="1600200" cy="198438"/>
          </a:xfrm>
          <a:prstGeom prst="rect">
            <a:avLst/>
          </a:prstGeom>
          <a:noFill/>
          <a:ln w="9525">
            <a:noFill/>
            <a:miter lim="800000"/>
            <a:headEnd/>
            <a:tailEnd/>
          </a:ln>
        </p:spPr>
        <p:txBody>
          <a:bodyPr>
            <a:spAutoFit/>
          </a:bodyPr>
          <a:lstStyle/>
          <a:p>
            <a:pPr>
              <a:spcBef>
                <a:spcPct val="50000"/>
              </a:spcBef>
            </a:pPr>
            <a:r>
              <a:rPr lang="en-US" sz="700">
                <a:latin typeface="Calibri" pitchFamily="34" charset="0"/>
              </a:rPr>
              <a:t>Poke message</a:t>
            </a:r>
          </a:p>
        </p:txBody>
      </p:sp>
      <p:sp>
        <p:nvSpPr>
          <p:cNvPr id="33811" name="Line 19"/>
          <p:cNvSpPr>
            <a:spLocks noChangeShapeType="1"/>
          </p:cNvSpPr>
          <p:nvPr/>
        </p:nvSpPr>
        <p:spPr bwMode="auto">
          <a:xfrm>
            <a:off x="152400" y="2895600"/>
            <a:ext cx="1600200" cy="0"/>
          </a:xfrm>
          <a:prstGeom prst="line">
            <a:avLst/>
          </a:prstGeom>
          <a:noFill/>
          <a:ln w="9525">
            <a:solidFill>
              <a:srgbClr val="C0C0C0"/>
            </a:solidFill>
            <a:round/>
            <a:headEnd/>
            <a:tailEnd/>
          </a:ln>
        </p:spPr>
        <p:txBody>
          <a:bodyPr/>
          <a:lstStyle/>
          <a:p>
            <a:endParaRPr lang="en-US"/>
          </a:p>
        </p:txBody>
      </p:sp>
      <p:sp>
        <p:nvSpPr>
          <p:cNvPr id="33812" name="Line 20"/>
          <p:cNvSpPr>
            <a:spLocks noChangeShapeType="1"/>
          </p:cNvSpPr>
          <p:nvPr/>
        </p:nvSpPr>
        <p:spPr bwMode="auto">
          <a:xfrm>
            <a:off x="152400" y="3124200"/>
            <a:ext cx="1600200" cy="0"/>
          </a:xfrm>
          <a:prstGeom prst="line">
            <a:avLst/>
          </a:prstGeom>
          <a:noFill/>
          <a:ln w="9525">
            <a:solidFill>
              <a:srgbClr val="C0C0C0"/>
            </a:solidFill>
            <a:round/>
            <a:headEnd/>
            <a:tailEnd/>
          </a:ln>
        </p:spPr>
        <p:txBody>
          <a:bodyPr/>
          <a:lstStyle/>
          <a:p>
            <a:endParaRPr lang="en-US"/>
          </a:p>
        </p:txBody>
      </p:sp>
      <p:sp>
        <p:nvSpPr>
          <p:cNvPr id="33813" name="Text Box 21">
            <a:hlinkClick r:id="rId4" action="ppaction://hlinksldjump"/>
          </p:cNvPr>
          <p:cNvSpPr txBox="1">
            <a:spLocks noChangeArrowheads="1"/>
          </p:cNvSpPr>
          <p:nvPr/>
        </p:nvSpPr>
        <p:spPr bwMode="auto">
          <a:xfrm>
            <a:off x="2057400" y="1143000"/>
            <a:ext cx="838200" cy="244475"/>
          </a:xfrm>
          <a:prstGeom prst="rect">
            <a:avLst/>
          </a:prstGeom>
          <a:solidFill>
            <a:srgbClr val="D9DCE7"/>
          </a:solidFill>
          <a:ln w="9525">
            <a:noFill/>
            <a:miter lim="800000"/>
            <a:headEnd/>
            <a:tailEnd/>
          </a:ln>
        </p:spPr>
        <p:txBody>
          <a:bodyPr>
            <a:spAutoFit/>
          </a:bodyPr>
          <a:lstStyle/>
          <a:p>
            <a:pPr algn="ctr">
              <a:spcBef>
                <a:spcPct val="50000"/>
              </a:spcBef>
            </a:pPr>
            <a:r>
              <a:rPr lang="en-US" sz="1000">
                <a:solidFill>
                  <a:schemeClr val="accent2"/>
                </a:solidFill>
                <a:latin typeface="Calibri" pitchFamily="34" charset="0"/>
              </a:rPr>
              <a:t>Wall</a:t>
            </a:r>
          </a:p>
        </p:txBody>
      </p:sp>
      <p:sp>
        <p:nvSpPr>
          <p:cNvPr id="33814" name="Text Box 22"/>
          <p:cNvSpPr txBox="1">
            <a:spLocks noChangeArrowheads="1"/>
          </p:cNvSpPr>
          <p:nvPr/>
        </p:nvSpPr>
        <p:spPr bwMode="auto">
          <a:xfrm>
            <a:off x="2895600" y="1143000"/>
            <a:ext cx="762000" cy="254000"/>
          </a:xfrm>
          <a:prstGeom prst="rect">
            <a:avLst/>
          </a:prstGeom>
          <a:solidFill>
            <a:schemeClr val="bg1"/>
          </a:solidFill>
          <a:ln w="9525">
            <a:solidFill>
              <a:schemeClr val="bg1"/>
            </a:solidFill>
            <a:miter lim="800000"/>
            <a:headEnd/>
            <a:tailEnd/>
          </a:ln>
        </p:spPr>
        <p:txBody>
          <a:bodyPr>
            <a:spAutoFit/>
          </a:bodyPr>
          <a:lstStyle/>
          <a:p>
            <a:pPr algn="ctr">
              <a:spcBef>
                <a:spcPct val="50000"/>
              </a:spcBef>
            </a:pPr>
            <a:r>
              <a:rPr lang="en-US" sz="1000">
                <a:solidFill>
                  <a:srgbClr val="3333CC"/>
                </a:solidFill>
                <a:latin typeface="Calibri" pitchFamily="34" charset="0"/>
              </a:rPr>
              <a:t>Info</a:t>
            </a:r>
          </a:p>
        </p:txBody>
      </p:sp>
      <p:sp>
        <p:nvSpPr>
          <p:cNvPr id="33815" name="Text Box 23">
            <a:hlinkClick r:id="rId4" action="ppaction://hlinksldjump"/>
          </p:cNvPr>
          <p:cNvSpPr txBox="1">
            <a:spLocks noChangeArrowheads="1"/>
          </p:cNvSpPr>
          <p:nvPr/>
        </p:nvSpPr>
        <p:spPr bwMode="auto">
          <a:xfrm>
            <a:off x="3657600" y="1143000"/>
            <a:ext cx="762000" cy="254000"/>
          </a:xfrm>
          <a:prstGeom prst="rect">
            <a:avLst/>
          </a:prstGeom>
          <a:solidFill>
            <a:srgbClr val="D9DCE7"/>
          </a:solidFill>
          <a:ln w="9525">
            <a:solidFill>
              <a:schemeClr val="bg1"/>
            </a:solidFill>
            <a:miter lim="800000"/>
            <a:headEnd/>
            <a:tailEnd/>
          </a:ln>
        </p:spPr>
        <p:txBody>
          <a:bodyPr>
            <a:spAutoFit/>
          </a:bodyPr>
          <a:lstStyle/>
          <a:p>
            <a:pPr algn="ctr">
              <a:spcBef>
                <a:spcPct val="50000"/>
              </a:spcBef>
            </a:pPr>
            <a:r>
              <a:rPr lang="en-US" sz="1000">
                <a:solidFill>
                  <a:srgbClr val="3333CC"/>
                </a:solidFill>
                <a:latin typeface="Calibri" pitchFamily="34" charset="0"/>
              </a:rPr>
              <a:t>Photos</a:t>
            </a:r>
          </a:p>
        </p:txBody>
      </p:sp>
      <p:sp>
        <p:nvSpPr>
          <p:cNvPr id="33816" name="Text Box 24"/>
          <p:cNvSpPr txBox="1">
            <a:spLocks noChangeArrowheads="1"/>
          </p:cNvSpPr>
          <p:nvPr/>
        </p:nvSpPr>
        <p:spPr bwMode="auto">
          <a:xfrm>
            <a:off x="4419600" y="1143000"/>
            <a:ext cx="762000" cy="254000"/>
          </a:xfrm>
          <a:prstGeom prst="rect">
            <a:avLst/>
          </a:prstGeom>
          <a:solidFill>
            <a:srgbClr val="D9DCE7"/>
          </a:solidFill>
          <a:ln w="9525">
            <a:solidFill>
              <a:schemeClr val="bg1"/>
            </a:solidFill>
            <a:miter lim="800000"/>
            <a:headEnd/>
            <a:tailEnd/>
          </a:ln>
        </p:spPr>
        <p:txBody>
          <a:bodyPr>
            <a:spAutoFit/>
          </a:bodyPr>
          <a:lstStyle/>
          <a:p>
            <a:pPr algn="ctr">
              <a:spcBef>
                <a:spcPct val="50000"/>
              </a:spcBef>
            </a:pPr>
            <a:r>
              <a:rPr lang="en-US" sz="1000">
                <a:solidFill>
                  <a:srgbClr val="3333CC"/>
                </a:solidFill>
                <a:latin typeface="Calibri" pitchFamily="34" charset="0"/>
              </a:rPr>
              <a:t>Boxes</a:t>
            </a:r>
          </a:p>
        </p:txBody>
      </p:sp>
      <p:sp>
        <p:nvSpPr>
          <p:cNvPr id="33817" name="Text Box 25"/>
          <p:cNvSpPr txBox="1">
            <a:spLocks noChangeArrowheads="1"/>
          </p:cNvSpPr>
          <p:nvPr/>
        </p:nvSpPr>
        <p:spPr bwMode="auto">
          <a:xfrm>
            <a:off x="2133600" y="1600200"/>
            <a:ext cx="1676400" cy="304800"/>
          </a:xfrm>
          <a:prstGeom prst="rect">
            <a:avLst/>
          </a:prstGeom>
          <a:noFill/>
          <a:ln w="9525">
            <a:noFill/>
            <a:miter lim="800000"/>
            <a:headEnd/>
            <a:tailEnd/>
          </a:ln>
        </p:spPr>
        <p:txBody>
          <a:bodyPr>
            <a:spAutoFit/>
          </a:bodyPr>
          <a:lstStyle/>
          <a:p>
            <a:pPr>
              <a:spcBef>
                <a:spcPct val="50000"/>
              </a:spcBef>
            </a:pPr>
            <a:endParaRPr lang="en-US" sz="1400">
              <a:latin typeface="Calibri" pitchFamily="34" charset="0"/>
            </a:endParaRPr>
          </a:p>
        </p:txBody>
      </p:sp>
      <p:sp>
        <p:nvSpPr>
          <p:cNvPr id="33818" name="Text Box 26"/>
          <p:cNvSpPr txBox="1">
            <a:spLocks noChangeArrowheads="1"/>
          </p:cNvSpPr>
          <p:nvPr/>
        </p:nvSpPr>
        <p:spPr bwMode="auto">
          <a:xfrm>
            <a:off x="2133600" y="1905000"/>
            <a:ext cx="4953000" cy="274638"/>
          </a:xfrm>
          <a:prstGeom prst="rect">
            <a:avLst/>
          </a:prstGeom>
          <a:solidFill>
            <a:schemeClr val="bg1"/>
          </a:solidFill>
          <a:ln w="9525">
            <a:noFill/>
            <a:miter lim="800000"/>
            <a:headEnd/>
            <a:tailEnd/>
          </a:ln>
        </p:spPr>
        <p:txBody>
          <a:bodyPr>
            <a:spAutoFit/>
          </a:bodyPr>
          <a:lstStyle/>
          <a:p>
            <a:pPr>
              <a:spcBef>
                <a:spcPct val="50000"/>
              </a:spcBef>
            </a:pPr>
            <a:endParaRPr lang="en-US" sz="1200">
              <a:latin typeface="Calibri" pitchFamily="34" charset="0"/>
            </a:endParaRPr>
          </a:p>
        </p:txBody>
      </p:sp>
      <p:sp>
        <p:nvSpPr>
          <p:cNvPr id="33819" name="Text Box 27"/>
          <p:cNvSpPr txBox="1">
            <a:spLocks noChangeArrowheads="1"/>
          </p:cNvSpPr>
          <p:nvPr/>
        </p:nvSpPr>
        <p:spPr bwMode="auto">
          <a:xfrm>
            <a:off x="2133600" y="1600200"/>
            <a:ext cx="1219200" cy="228600"/>
          </a:xfrm>
          <a:prstGeom prst="rect">
            <a:avLst/>
          </a:prstGeom>
          <a:noFill/>
          <a:ln w="9525">
            <a:noFill/>
            <a:miter lim="800000"/>
            <a:headEnd/>
            <a:tailEnd/>
          </a:ln>
        </p:spPr>
        <p:txBody>
          <a:bodyPr>
            <a:spAutoFit/>
          </a:bodyPr>
          <a:lstStyle/>
          <a:p>
            <a:pPr>
              <a:spcBef>
                <a:spcPct val="50000"/>
              </a:spcBef>
            </a:pPr>
            <a:r>
              <a:rPr lang="en-US" sz="900" b="1">
                <a:latin typeface="Calibri" pitchFamily="34" charset="0"/>
              </a:rPr>
              <a:t>Basic Information</a:t>
            </a:r>
          </a:p>
        </p:txBody>
      </p:sp>
      <p:sp>
        <p:nvSpPr>
          <p:cNvPr id="33820" name="Text Box 28"/>
          <p:cNvSpPr txBox="1">
            <a:spLocks noChangeArrowheads="1"/>
          </p:cNvSpPr>
          <p:nvPr/>
        </p:nvSpPr>
        <p:spPr bwMode="auto">
          <a:xfrm>
            <a:off x="152400" y="3276600"/>
            <a:ext cx="1600200" cy="228600"/>
          </a:xfrm>
          <a:prstGeom prst="rect">
            <a:avLst/>
          </a:prstGeom>
          <a:solidFill>
            <a:srgbClr val="EAECF2"/>
          </a:solidFill>
          <a:ln w="9525">
            <a:noFill/>
            <a:miter lim="800000"/>
            <a:headEnd/>
            <a:tailEnd/>
          </a:ln>
        </p:spPr>
        <p:txBody>
          <a:bodyPr>
            <a:spAutoFit/>
          </a:bodyPr>
          <a:lstStyle/>
          <a:p>
            <a:pPr>
              <a:spcBef>
                <a:spcPct val="50000"/>
              </a:spcBef>
            </a:pPr>
            <a:r>
              <a:rPr lang="en-US" sz="900">
                <a:latin typeface="Calibri" pitchFamily="34" charset="0"/>
              </a:rPr>
              <a:t>Information</a:t>
            </a:r>
          </a:p>
        </p:txBody>
      </p:sp>
      <p:sp>
        <p:nvSpPr>
          <p:cNvPr id="33821" name="Line 29"/>
          <p:cNvSpPr>
            <a:spLocks noChangeShapeType="1"/>
          </p:cNvSpPr>
          <p:nvPr/>
        </p:nvSpPr>
        <p:spPr bwMode="auto">
          <a:xfrm>
            <a:off x="152400" y="3276600"/>
            <a:ext cx="1600200" cy="0"/>
          </a:xfrm>
          <a:prstGeom prst="line">
            <a:avLst/>
          </a:prstGeom>
          <a:noFill/>
          <a:ln w="9525">
            <a:solidFill>
              <a:srgbClr val="C0C0C0"/>
            </a:solidFill>
            <a:round/>
            <a:headEnd/>
            <a:tailEnd/>
          </a:ln>
        </p:spPr>
        <p:txBody>
          <a:bodyPr/>
          <a:lstStyle/>
          <a:p>
            <a:endParaRPr lang="en-US"/>
          </a:p>
        </p:txBody>
      </p:sp>
      <p:sp>
        <p:nvSpPr>
          <p:cNvPr id="33822" name="Text Box 30"/>
          <p:cNvSpPr txBox="1">
            <a:spLocks noChangeArrowheads="1"/>
          </p:cNvSpPr>
          <p:nvPr/>
        </p:nvSpPr>
        <p:spPr bwMode="auto">
          <a:xfrm>
            <a:off x="152400" y="3581400"/>
            <a:ext cx="1600200" cy="1268413"/>
          </a:xfrm>
          <a:prstGeom prst="rect">
            <a:avLst/>
          </a:prstGeom>
          <a:noFill/>
          <a:ln w="9525">
            <a:noFill/>
            <a:miter lim="800000"/>
            <a:headEnd/>
            <a:tailEnd/>
          </a:ln>
        </p:spPr>
        <p:txBody>
          <a:bodyPr>
            <a:spAutoFit/>
          </a:bodyPr>
          <a:lstStyle/>
          <a:p>
            <a:pPr>
              <a:lnSpc>
                <a:spcPct val="50000"/>
              </a:lnSpc>
              <a:spcBef>
                <a:spcPct val="50000"/>
              </a:spcBef>
            </a:pPr>
            <a:r>
              <a:rPr lang="en-US" sz="800">
                <a:solidFill>
                  <a:srgbClr val="959EBD"/>
                </a:solidFill>
                <a:latin typeface="Calibri" pitchFamily="34" charset="0"/>
              </a:rPr>
              <a:t>Networks</a:t>
            </a:r>
            <a:r>
              <a:rPr lang="en-US" sz="800">
                <a:solidFill>
                  <a:srgbClr val="D9DCE7"/>
                </a:solidFill>
                <a:latin typeface="Calibri" pitchFamily="34" charset="0"/>
              </a:rPr>
              <a:t>:</a:t>
            </a:r>
          </a:p>
          <a:p>
            <a:pPr>
              <a:lnSpc>
                <a:spcPct val="50000"/>
              </a:lnSpc>
              <a:spcBef>
                <a:spcPct val="50000"/>
              </a:spcBef>
            </a:pPr>
            <a:r>
              <a:rPr lang="en-US" sz="800">
                <a:latin typeface="Calibri" pitchFamily="34" charset="0"/>
              </a:rPr>
              <a:t>Washington D.C.</a:t>
            </a:r>
          </a:p>
          <a:p>
            <a:pPr>
              <a:lnSpc>
                <a:spcPct val="50000"/>
              </a:lnSpc>
              <a:spcBef>
                <a:spcPct val="50000"/>
              </a:spcBef>
            </a:pPr>
            <a:r>
              <a:rPr lang="en-US" sz="800">
                <a:solidFill>
                  <a:srgbClr val="959EBD"/>
                </a:solidFill>
                <a:latin typeface="Calibri" pitchFamily="34" charset="0"/>
              </a:rPr>
              <a:t>Birthday:</a:t>
            </a:r>
          </a:p>
          <a:p>
            <a:pPr>
              <a:lnSpc>
                <a:spcPct val="50000"/>
              </a:lnSpc>
              <a:spcBef>
                <a:spcPct val="50000"/>
              </a:spcBef>
            </a:pPr>
            <a:r>
              <a:rPr lang="en-US" sz="800">
                <a:latin typeface="Calibri" pitchFamily="34" charset="0"/>
              </a:rPr>
              <a:t>May 29, 1917</a:t>
            </a:r>
          </a:p>
          <a:p>
            <a:pPr>
              <a:lnSpc>
                <a:spcPct val="50000"/>
              </a:lnSpc>
              <a:spcBef>
                <a:spcPct val="50000"/>
              </a:spcBef>
            </a:pPr>
            <a:r>
              <a:rPr lang="en-US" sz="800">
                <a:solidFill>
                  <a:srgbClr val="959EBD"/>
                </a:solidFill>
                <a:latin typeface="Calibri" pitchFamily="34" charset="0"/>
              </a:rPr>
              <a:t>Political:</a:t>
            </a:r>
          </a:p>
          <a:p>
            <a:pPr>
              <a:lnSpc>
                <a:spcPct val="50000"/>
              </a:lnSpc>
              <a:spcBef>
                <a:spcPct val="50000"/>
              </a:spcBef>
            </a:pPr>
            <a:r>
              <a:rPr lang="en-US" sz="800">
                <a:latin typeface="Calibri" pitchFamily="34" charset="0"/>
              </a:rPr>
              <a:t>Democrat</a:t>
            </a:r>
          </a:p>
          <a:p>
            <a:pPr>
              <a:lnSpc>
                <a:spcPct val="50000"/>
              </a:lnSpc>
              <a:spcBef>
                <a:spcPct val="50000"/>
              </a:spcBef>
            </a:pPr>
            <a:r>
              <a:rPr lang="en-US" sz="800">
                <a:solidFill>
                  <a:srgbClr val="959EBD"/>
                </a:solidFill>
                <a:latin typeface="Calibri" pitchFamily="34" charset="0"/>
              </a:rPr>
              <a:t>Religion:</a:t>
            </a:r>
          </a:p>
          <a:p>
            <a:pPr>
              <a:lnSpc>
                <a:spcPct val="50000"/>
              </a:lnSpc>
              <a:spcBef>
                <a:spcPct val="50000"/>
              </a:spcBef>
            </a:pPr>
            <a:r>
              <a:rPr lang="en-US" sz="800">
                <a:latin typeface="Calibri" pitchFamily="34" charset="0"/>
              </a:rPr>
              <a:t>Catholic</a:t>
            </a:r>
          </a:p>
          <a:p>
            <a:pPr>
              <a:lnSpc>
                <a:spcPct val="50000"/>
              </a:lnSpc>
              <a:spcBef>
                <a:spcPct val="50000"/>
              </a:spcBef>
            </a:pPr>
            <a:r>
              <a:rPr lang="en-US" sz="800">
                <a:solidFill>
                  <a:srgbClr val="959EBD"/>
                </a:solidFill>
                <a:latin typeface="Calibri" pitchFamily="34" charset="0"/>
              </a:rPr>
              <a:t>Hometown:</a:t>
            </a:r>
          </a:p>
          <a:p>
            <a:pPr>
              <a:lnSpc>
                <a:spcPct val="50000"/>
              </a:lnSpc>
              <a:spcBef>
                <a:spcPct val="50000"/>
              </a:spcBef>
            </a:pPr>
            <a:r>
              <a:rPr lang="en-US" sz="800">
                <a:latin typeface="Calibri" pitchFamily="34" charset="0"/>
              </a:rPr>
              <a:t>Brookline, Mass.</a:t>
            </a:r>
          </a:p>
        </p:txBody>
      </p:sp>
      <p:sp>
        <p:nvSpPr>
          <p:cNvPr id="33823" name="Line 31"/>
          <p:cNvSpPr>
            <a:spLocks noChangeShapeType="1"/>
          </p:cNvSpPr>
          <p:nvPr/>
        </p:nvSpPr>
        <p:spPr bwMode="auto">
          <a:xfrm>
            <a:off x="152400" y="4876800"/>
            <a:ext cx="1600200" cy="0"/>
          </a:xfrm>
          <a:prstGeom prst="line">
            <a:avLst/>
          </a:prstGeom>
          <a:noFill/>
          <a:ln w="9525">
            <a:solidFill>
              <a:srgbClr val="C0C0C0"/>
            </a:solidFill>
            <a:round/>
            <a:headEnd/>
            <a:tailEnd/>
          </a:ln>
        </p:spPr>
        <p:txBody>
          <a:bodyPr/>
          <a:lstStyle/>
          <a:p>
            <a:endParaRPr lang="en-US"/>
          </a:p>
        </p:txBody>
      </p:sp>
      <p:sp>
        <p:nvSpPr>
          <p:cNvPr id="33824" name="Text Box 32"/>
          <p:cNvSpPr txBox="1">
            <a:spLocks noChangeArrowheads="1"/>
          </p:cNvSpPr>
          <p:nvPr/>
        </p:nvSpPr>
        <p:spPr bwMode="auto">
          <a:xfrm>
            <a:off x="152400" y="4876800"/>
            <a:ext cx="1600200" cy="228600"/>
          </a:xfrm>
          <a:prstGeom prst="rect">
            <a:avLst/>
          </a:prstGeom>
          <a:solidFill>
            <a:srgbClr val="EAECF2"/>
          </a:solidFill>
          <a:ln w="9525">
            <a:noFill/>
            <a:miter lim="800000"/>
            <a:headEnd/>
            <a:tailEnd/>
          </a:ln>
        </p:spPr>
        <p:txBody>
          <a:bodyPr>
            <a:spAutoFit/>
          </a:bodyPr>
          <a:lstStyle/>
          <a:p>
            <a:pPr>
              <a:spcBef>
                <a:spcPct val="50000"/>
              </a:spcBef>
            </a:pPr>
            <a:r>
              <a:rPr lang="en-US" sz="900">
                <a:latin typeface="Calibri" pitchFamily="34" charset="0"/>
              </a:rPr>
              <a:t>Photos</a:t>
            </a:r>
          </a:p>
        </p:txBody>
      </p:sp>
      <p:sp>
        <p:nvSpPr>
          <p:cNvPr id="33825" name="Line 33"/>
          <p:cNvSpPr>
            <a:spLocks noChangeShapeType="1"/>
          </p:cNvSpPr>
          <p:nvPr/>
        </p:nvSpPr>
        <p:spPr bwMode="auto">
          <a:xfrm>
            <a:off x="3200400" y="1752600"/>
            <a:ext cx="3200400" cy="0"/>
          </a:xfrm>
          <a:prstGeom prst="line">
            <a:avLst/>
          </a:prstGeom>
          <a:noFill/>
          <a:ln w="9525">
            <a:solidFill>
              <a:srgbClr val="C0C0C0"/>
            </a:solidFill>
            <a:round/>
            <a:headEnd/>
            <a:tailEnd/>
          </a:ln>
        </p:spPr>
        <p:txBody>
          <a:bodyPr/>
          <a:lstStyle/>
          <a:p>
            <a:endParaRPr lang="en-US"/>
          </a:p>
        </p:txBody>
      </p:sp>
      <p:sp>
        <p:nvSpPr>
          <p:cNvPr id="33826" name="Text Box 34"/>
          <p:cNvSpPr txBox="1">
            <a:spLocks noChangeArrowheads="1"/>
          </p:cNvSpPr>
          <p:nvPr/>
        </p:nvSpPr>
        <p:spPr bwMode="auto">
          <a:xfrm>
            <a:off x="2133600" y="1905000"/>
            <a:ext cx="3124200" cy="896938"/>
          </a:xfrm>
          <a:prstGeom prst="rect">
            <a:avLst/>
          </a:prstGeom>
          <a:noFill/>
          <a:ln w="9525">
            <a:noFill/>
            <a:miter lim="800000"/>
            <a:headEnd/>
            <a:tailEnd/>
          </a:ln>
        </p:spPr>
        <p:txBody>
          <a:bodyPr>
            <a:spAutoFit/>
          </a:bodyPr>
          <a:lstStyle/>
          <a:p>
            <a:pPr>
              <a:lnSpc>
                <a:spcPct val="50000"/>
              </a:lnSpc>
              <a:spcBef>
                <a:spcPct val="50000"/>
              </a:spcBef>
            </a:pPr>
            <a:r>
              <a:rPr lang="en-US" sz="800">
                <a:solidFill>
                  <a:srgbClr val="959EBD"/>
                </a:solidFill>
                <a:latin typeface="Calibri" pitchFamily="34" charset="0"/>
              </a:rPr>
              <a:t>Networks:</a:t>
            </a:r>
            <a:r>
              <a:rPr lang="en-US" sz="800">
                <a:latin typeface="Calibri" pitchFamily="34" charset="0"/>
              </a:rPr>
              <a:t>         	          Washington D.C.</a:t>
            </a:r>
          </a:p>
          <a:p>
            <a:pPr>
              <a:lnSpc>
                <a:spcPct val="50000"/>
              </a:lnSpc>
              <a:spcBef>
                <a:spcPct val="50000"/>
              </a:spcBef>
            </a:pPr>
            <a:r>
              <a:rPr lang="en-US" sz="800">
                <a:solidFill>
                  <a:srgbClr val="959EBD"/>
                </a:solidFill>
                <a:latin typeface="Calibri" pitchFamily="34" charset="0"/>
              </a:rPr>
              <a:t>Sex:</a:t>
            </a:r>
            <a:r>
              <a:rPr lang="en-US" sz="800">
                <a:latin typeface="Calibri" pitchFamily="34" charset="0"/>
              </a:rPr>
              <a:t>                  	          Male</a:t>
            </a:r>
          </a:p>
          <a:p>
            <a:pPr>
              <a:lnSpc>
                <a:spcPct val="50000"/>
              </a:lnSpc>
              <a:spcBef>
                <a:spcPct val="50000"/>
              </a:spcBef>
            </a:pPr>
            <a:r>
              <a:rPr lang="en-US" sz="800">
                <a:solidFill>
                  <a:srgbClr val="959EBD"/>
                </a:solidFill>
                <a:latin typeface="Calibri" pitchFamily="34" charset="0"/>
              </a:rPr>
              <a:t>Birthday:</a:t>
            </a:r>
            <a:r>
              <a:rPr lang="en-US" sz="800">
                <a:latin typeface="Calibri" pitchFamily="34" charset="0"/>
              </a:rPr>
              <a:t>           	          May 29, 1917</a:t>
            </a:r>
          </a:p>
          <a:p>
            <a:pPr>
              <a:lnSpc>
                <a:spcPct val="50000"/>
              </a:lnSpc>
              <a:spcBef>
                <a:spcPct val="50000"/>
              </a:spcBef>
            </a:pPr>
            <a:r>
              <a:rPr lang="en-US" sz="800">
                <a:solidFill>
                  <a:srgbClr val="959EBD"/>
                </a:solidFill>
                <a:latin typeface="Calibri" pitchFamily="34" charset="0"/>
              </a:rPr>
              <a:t>Hometown:</a:t>
            </a:r>
            <a:r>
              <a:rPr lang="en-US" sz="800">
                <a:latin typeface="Calibri" pitchFamily="34" charset="0"/>
              </a:rPr>
              <a:t>       	          Brookline, Massachusetts</a:t>
            </a:r>
          </a:p>
          <a:p>
            <a:pPr>
              <a:lnSpc>
                <a:spcPct val="50000"/>
              </a:lnSpc>
              <a:spcBef>
                <a:spcPct val="50000"/>
              </a:spcBef>
            </a:pPr>
            <a:r>
              <a:rPr lang="en-US" sz="800">
                <a:solidFill>
                  <a:srgbClr val="959EBD"/>
                </a:solidFill>
                <a:latin typeface="Calibri" pitchFamily="34" charset="0"/>
              </a:rPr>
              <a:t>Relationship Status:</a:t>
            </a:r>
            <a:r>
              <a:rPr lang="en-US" sz="800">
                <a:latin typeface="Calibri" pitchFamily="34" charset="0"/>
              </a:rPr>
              <a:t>          Married to </a:t>
            </a:r>
            <a:r>
              <a:rPr lang="en-US" sz="800">
                <a:solidFill>
                  <a:schemeClr val="accent2"/>
                </a:solidFill>
                <a:latin typeface="Calibri" pitchFamily="34" charset="0"/>
              </a:rPr>
              <a:t>Jacqueline Kennedy</a:t>
            </a:r>
          </a:p>
          <a:p>
            <a:pPr>
              <a:lnSpc>
                <a:spcPct val="50000"/>
              </a:lnSpc>
              <a:spcBef>
                <a:spcPct val="50000"/>
              </a:spcBef>
            </a:pPr>
            <a:r>
              <a:rPr lang="en-US" sz="800">
                <a:solidFill>
                  <a:srgbClr val="959EBD"/>
                </a:solidFill>
                <a:latin typeface="Calibri" pitchFamily="34" charset="0"/>
              </a:rPr>
              <a:t>Political Views:</a:t>
            </a:r>
            <a:r>
              <a:rPr lang="en-US" sz="800">
                <a:latin typeface="Calibri" pitchFamily="34" charset="0"/>
              </a:rPr>
              <a:t>	          Democrat</a:t>
            </a:r>
          </a:p>
          <a:p>
            <a:pPr>
              <a:lnSpc>
                <a:spcPct val="50000"/>
              </a:lnSpc>
              <a:spcBef>
                <a:spcPct val="50000"/>
              </a:spcBef>
            </a:pPr>
            <a:r>
              <a:rPr lang="en-US" sz="800">
                <a:solidFill>
                  <a:srgbClr val="959EBD"/>
                </a:solidFill>
                <a:latin typeface="Calibri" pitchFamily="34" charset="0"/>
              </a:rPr>
              <a:t>Religious Views:</a:t>
            </a:r>
            <a:r>
              <a:rPr lang="en-US" sz="800">
                <a:latin typeface="Calibri" pitchFamily="34" charset="0"/>
              </a:rPr>
              <a:t>                Catholic</a:t>
            </a:r>
          </a:p>
        </p:txBody>
      </p:sp>
      <p:sp>
        <p:nvSpPr>
          <p:cNvPr id="33827" name="Text Box 35"/>
          <p:cNvSpPr txBox="1">
            <a:spLocks noChangeArrowheads="1"/>
          </p:cNvSpPr>
          <p:nvPr/>
        </p:nvSpPr>
        <p:spPr bwMode="auto">
          <a:xfrm>
            <a:off x="2133600" y="3200400"/>
            <a:ext cx="4495800" cy="1501775"/>
          </a:xfrm>
          <a:prstGeom prst="rect">
            <a:avLst/>
          </a:prstGeom>
          <a:noFill/>
          <a:ln w="9525">
            <a:noFill/>
            <a:miter lim="800000"/>
            <a:headEnd/>
            <a:tailEnd/>
          </a:ln>
        </p:spPr>
        <p:txBody>
          <a:bodyPr>
            <a:spAutoFit/>
          </a:bodyPr>
          <a:lstStyle/>
          <a:p>
            <a:pPr>
              <a:spcBef>
                <a:spcPct val="50000"/>
              </a:spcBef>
            </a:pPr>
            <a:r>
              <a:rPr lang="en-US" sz="800">
                <a:solidFill>
                  <a:srgbClr val="959EBD"/>
                </a:solidFill>
                <a:latin typeface="Calibri" pitchFamily="34" charset="0"/>
              </a:rPr>
              <a:t>Activities:</a:t>
            </a:r>
            <a:r>
              <a:rPr lang="en-US" sz="800">
                <a:latin typeface="Calibri" pitchFamily="34" charset="0"/>
              </a:rPr>
              <a:t>         	          Commanding the Army, making peace with the Soviet Union,     	          promoting civil rights, </a:t>
            </a:r>
          </a:p>
          <a:p>
            <a:pPr>
              <a:spcBef>
                <a:spcPct val="50000"/>
              </a:spcBef>
            </a:pPr>
            <a:r>
              <a:rPr lang="en-US" sz="800">
                <a:solidFill>
                  <a:srgbClr val="959EBD"/>
                </a:solidFill>
                <a:latin typeface="Calibri" pitchFamily="34" charset="0"/>
              </a:rPr>
              <a:t>Interests:</a:t>
            </a:r>
            <a:r>
              <a:rPr lang="en-US" sz="800">
                <a:latin typeface="Calibri" pitchFamily="34" charset="0"/>
              </a:rPr>
              <a:t>                           Sailing, Football, Summers in Hyannis, Space Exploration</a:t>
            </a:r>
          </a:p>
          <a:p>
            <a:pPr>
              <a:spcBef>
                <a:spcPct val="50000"/>
              </a:spcBef>
            </a:pPr>
            <a:r>
              <a:rPr lang="en-US" sz="800">
                <a:solidFill>
                  <a:srgbClr val="959EBD"/>
                </a:solidFill>
                <a:latin typeface="Calibri" pitchFamily="34" charset="0"/>
              </a:rPr>
              <a:t>Favorite Music:</a:t>
            </a:r>
            <a:r>
              <a:rPr lang="en-US" sz="800">
                <a:latin typeface="Calibri" pitchFamily="34" charset="0"/>
              </a:rPr>
              <a:t>                  Frank Sinatra, Dean Martin, Sammy Davis, Jr.</a:t>
            </a:r>
          </a:p>
          <a:p>
            <a:pPr>
              <a:spcBef>
                <a:spcPct val="50000"/>
              </a:spcBef>
            </a:pPr>
            <a:r>
              <a:rPr lang="en-US" sz="800">
                <a:solidFill>
                  <a:srgbClr val="959EBD"/>
                </a:solidFill>
                <a:latin typeface="Calibri" pitchFamily="34" charset="0"/>
              </a:rPr>
              <a:t>Favorite Movies:</a:t>
            </a:r>
            <a:r>
              <a:rPr lang="en-US" sz="800">
                <a:latin typeface="Calibri" pitchFamily="34" charset="0"/>
              </a:rPr>
              <a:t>                Some Like it Hot, Gentleman Prefer Blondes, Ocean’s Eleven, Guys  	          and Dolls</a:t>
            </a:r>
          </a:p>
          <a:p>
            <a:pPr>
              <a:spcBef>
                <a:spcPct val="50000"/>
              </a:spcBef>
            </a:pPr>
            <a:r>
              <a:rPr lang="en-US" sz="800">
                <a:solidFill>
                  <a:srgbClr val="959EBD"/>
                </a:solidFill>
                <a:latin typeface="Calibri" pitchFamily="34" charset="0"/>
              </a:rPr>
              <a:t>Favorite TV Shows:	          </a:t>
            </a:r>
            <a:r>
              <a:rPr lang="en-US" sz="800">
                <a:latin typeface="Calibri" pitchFamily="34" charset="0"/>
              </a:rPr>
              <a:t>The Ed Sullivan Show, The Frank Sinatra Show, To Tell the Truth</a:t>
            </a:r>
            <a:endParaRPr lang="en-US" sz="800">
              <a:solidFill>
                <a:schemeClr val="accent2"/>
              </a:solidFill>
              <a:latin typeface="Calibri" pitchFamily="34" charset="0"/>
            </a:endParaRPr>
          </a:p>
          <a:p>
            <a:pPr>
              <a:spcBef>
                <a:spcPct val="50000"/>
              </a:spcBef>
            </a:pPr>
            <a:r>
              <a:rPr lang="en-US" sz="800">
                <a:solidFill>
                  <a:srgbClr val="959EBD"/>
                </a:solidFill>
                <a:latin typeface="Calibri" pitchFamily="34" charset="0"/>
              </a:rPr>
              <a:t>Favorite Books:</a:t>
            </a:r>
            <a:r>
              <a:rPr lang="en-US" sz="800">
                <a:latin typeface="Calibri" pitchFamily="34" charset="0"/>
              </a:rPr>
              <a:t>	          The Road Not Taken, From Russia With Love, Marlborough, Decline 	           and Fall of the Roman Empire</a:t>
            </a:r>
          </a:p>
        </p:txBody>
      </p:sp>
      <p:pic>
        <p:nvPicPr>
          <p:cNvPr id="33828" name="Picture 36" descr="4">
            <a:hlinkClick r:id="rId5"/>
          </p:cNvPr>
          <p:cNvPicPr>
            <a:picLocks noChangeAspect="1" noChangeArrowheads="1"/>
          </p:cNvPicPr>
          <p:nvPr/>
        </p:nvPicPr>
        <p:blipFill>
          <a:blip r:embed="rId6" cstate="print"/>
          <a:srcRect/>
          <a:stretch>
            <a:fillRect/>
          </a:stretch>
        </p:blipFill>
        <p:spPr bwMode="auto">
          <a:xfrm>
            <a:off x="152400" y="5257800"/>
            <a:ext cx="685800" cy="685800"/>
          </a:xfrm>
          <a:prstGeom prst="rect">
            <a:avLst/>
          </a:prstGeom>
          <a:noFill/>
          <a:ln w="9525">
            <a:noFill/>
            <a:miter lim="800000"/>
            <a:headEnd/>
            <a:tailEnd/>
          </a:ln>
        </p:spPr>
      </p:pic>
      <p:sp>
        <p:nvSpPr>
          <p:cNvPr id="33829" name="Text Box 37"/>
          <p:cNvSpPr txBox="1">
            <a:spLocks noChangeArrowheads="1"/>
          </p:cNvSpPr>
          <p:nvPr/>
        </p:nvSpPr>
        <p:spPr bwMode="auto">
          <a:xfrm>
            <a:off x="838200" y="5486400"/>
            <a:ext cx="838200" cy="463550"/>
          </a:xfrm>
          <a:prstGeom prst="rect">
            <a:avLst/>
          </a:prstGeom>
          <a:noFill/>
          <a:ln w="9525">
            <a:noFill/>
            <a:miter lim="800000"/>
            <a:headEnd/>
            <a:tailEnd/>
          </a:ln>
        </p:spPr>
        <p:txBody>
          <a:bodyPr>
            <a:spAutoFit/>
          </a:bodyPr>
          <a:lstStyle/>
          <a:p>
            <a:pPr>
              <a:lnSpc>
                <a:spcPct val="85000"/>
              </a:lnSpc>
              <a:spcBef>
                <a:spcPct val="50000"/>
              </a:spcBef>
            </a:pPr>
            <a:r>
              <a:rPr lang="en-US" sz="800">
                <a:solidFill>
                  <a:schemeClr val="accent2"/>
                </a:solidFill>
                <a:latin typeface="Calibri" pitchFamily="34" charset="0"/>
              </a:rPr>
              <a:t>The Family</a:t>
            </a:r>
          </a:p>
          <a:p>
            <a:pPr>
              <a:lnSpc>
                <a:spcPct val="85000"/>
              </a:lnSpc>
              <a:spcBef>
                <a:spcPct val="50000"/>
              </a:spcBef>
            </a:pPr>
            <a:r>
              <a:rPr lang="en-US" sz="800">
                <a:latin typeface="Calibri" pitchFamily="34" charset="0"/>
              </a:rPr>
              <a:t>Updated last Tuesday</a:t>
            </a:r>
          </a:p>
        </p:txBody>
      </p:sp>
      <p:sp>
        <p:nvSpPr>
          <p:cNvPr id="33830" name="Text Box 38"/>
          <p:cNvSpPr txBox="1">
            <a:spLocks noChangeArrowheads="1"/>
          </p:cNvSpPr>
          <p:nvPr/>
        </p:nvSpPr>
        <p:spPr bwMode="auto">
          <a:xfrm>
            <a:off x="152400" y="5105400"/>
            <a:ext cx="838200" cy="198438"/>
          </a:xfrm>
          <a:prstGeom prst="rect">
            <a:avLst/>
          </a:prstGeom>
          <a:noFill/>
          <a:ln w="9525">
            <a:noFill/>
            <a:miter lim="800000"/>
            <a:headEnd/>
            <a:tailEnd/>
          </a:ln>
        </p:spPr>
        <p:txBody>
          <a:bodyPr>
            <a:spAutoFit/>
          </a:bodyPr>
          <a:lstStyle/>
          <a:p>
            <a:pPr>
              <a:spcBef>
                <a:spcPct val="50000"/>
              </a:spcBef>
            </a:pPr>
            <a:r>
              <a:rPr lang="en-US" sz="700">
                <a:latin typeface="Calibri" pitchFamily="34" charset="0"/>
              </a:rPr>
              <a:t>2 Albums</a:t>
            </a:r>
          </a:p>
        </p:txBody>
      </p:sp>
      <p:pic>
        <p:nvPicPr>
          <p:cNvPr id="33831" name="Picture 39" descr="1">
            <a:hlinkClick r:id="rId7"/>
          </p:cNvPr>
          <p:cNvPicPr>
            <a:picLocks noChangeAspect="1" noChangeArrowheads="1"/>
          </p:cNvPicPr>
          <p:nvPr/>
        </p:nvPicPr>
        <p:blipFill>
          <a:blip r:embed="rId8" cstate="print"/>
          <a:srcRect/>
          <a:stretch>
            <a:fillRect/>
          </a:stretch>
        </p:blipFill>
        <p:spPr bwMode="auto">
          <a:xfrm>
            <a:off x="152400" y="6019800"/>
            <a:ext cx="685800" cy="685800"/>
          </a:xfrm>
          <a:prstGeom prst="rect">
            <a:avLst/>
          </a:prstGeom>
          <a:noFill/>
          <a:ln w="9525">
            <a:noFill/>
            <a:miter lim="800000"/>
            <a:headEnd/>
            <a:tailEnd/>
          </a:ln>
        </p:spPr>
      </p:pic>
      <p:sp>
        <p:nvSpPr>
          <p:cNvPr id="33832" name="Text Box 40"/>
          <p:cNvSpPr txBox="1">
            <a:spLocks noChangeArrowheads="1"/>
          </p:cNvSpPr>
          <p:nvPr/>
        </p:nvSpPr>
        <p:spPr bwMode="auto">
          <a:xfrm>
            <a:off x="838200" y="6172200"/>
            <a:ext cx="838200" cy="463550"/>
          </a:xfrm>
          <a:prstGeom prst="rect">
            <a:avLst/>
          </a:prstGeom>
          <a:noFill/>
          <a:ln w="9525">
            <a:noFill/>
            <a:miter lim="800000"/>
            <a:headEnd/>
            <a:tailEnd/>
          </a:ln>
        </p:spPr>
        <p:txBody>
          <a:bodyPr>
            <a:spAutoFit/>
          </a:bodyPr>
          <a:lstStyle/>
          <a:p>
            <a:pPr>
              <a:lnSpc>
                <a:spcPct val="85000"/>
              </a:lnSpc>
              <a:spcBef>
                <a:spcPct val="50000"/>
              </a:spcBef>
            </a:pPr>
            <a:r>
              <a:rPr lang="en-US" sz="800">
                <a:solidFill>
                  <a:schemeClr val="accent2"/>
                </a:solidFill>
                <a:latin typeface="Calibri" pitchFamily="34" charset="0"/>
              </a:rPr>
              <a:t>White House</a:t>
            </a:r>
          </a:p>
          <a:p>
            <a:pPr>
              <a:lnSpc>
                <a:spcPct val="85000"/>
              </a:lnSpc>
              <a:spcBef>
                <a:spcPct val="50000"/>
              </a:spcBef>
            </a:pPr>
            <a:r>
              <a:rPr lang="en-US" sz="800">
                <a:latin typeface="Calibri" pitchFamily="34" charset="0"/>
              </a:rPr>
              <a:t>Updated two months ago</a:t>
            </a:r>
          </a:p>
        </p:txBody>
      </p:sp>
      <p:sp>
        <p:nvSpPr>
          <p:cNvPr id="33833" name="Text Box 41"/>
          <p:cNvSpPr txBox="1">
            <a:spLocks noChangeArrowheads="1"/>
          </p:cNvSpPr>
          <p:nvPr/>
        </p:nvSpPr>
        <p:spPr bwMode="auto">
          <a:xfrm>
            <a:off x="2133600" y="4800600"/>
            <a:ext cx="1447800" cy="228600"/>
          </a:xfrm>
          <a:prstGeom prst="rect">
            <a:avLst/>
          </a:prstGeom>
          <a:noFill/>
          <a:ln w="9525">
            <a:noFill/>
            <a:miter lim="800000"/>
            <a:headEnd/>
            <a:tailEnd/>
          </a:ln>
        </p:spPr>
        <p:txBody>
          <a:bodyPr>
            <a:spAutoFit/>
          </a:bodyPr>
          <a:lstStyle/>
          <a:p>
            <a:pPr>
              <a:spcBef>
                <a:spcPct val="50000"/>
              </a:spcBef>
            </a:pPr>
            <a:r>
              <a:rPr lang="en-US" sz="900" b="1">
                <a:latin typeface="Calibri" pitchFamily="34" charset="0"/>
              </a:rPr>
              <a:t>Contact Information</a:t>
            </a:r>
          </a:p>
        </p:txBody>
      </p:sp>
      <p:sp>
        <p:nvSpPr>
          <p:cNvPr id="33834" name="Line 42"/>
          <p:cNvSpPr>
            <a:spLocks noChangeShapeType="1"/>
          </p:cNvSpPr>
          <p:nvPr/>
        </p:nvSpPr>
        <p:spPr bwMode="auto">
          <a:xfrm>
            <a:off x="3276600" y="4953000"/>
            <a:ext cx="3200400" cy="0"/>
          </a:xfrm>
          <a:prstGeom prst="line">
            <a:avLst/>
          </a:prstGeom>
          <a:noFill/>
          <a:ln w="9525">
            <a:solidFill>
              <a:srgbClr val="C0C0C0"/>
            </a:solidFill>
            <a:round/>
            <a:headEnd/>
            <a:tailEnd/>
          </a:ln>
        </p:spPr>
        <p:txBody>
          <a:bodyPr/>
          <a:lstStyle/>
          <a:p>
            <a:endParaRPr lang="en-US"/>
          </a:p>
        </p:txBody>
      </p:sp>
      <p:sp>
        <p:nvSpPr>
          <p:cNvPr id="33835" name="Text Box 43"/>
          <p:cNvSpPr txBox="1">
            <a:spLocks noChangeArrowheads="1"/>
          </p:cNvSpPr>
          <p:nvPr/>
        </p:nvSpPr>
        <p:spPr bwMode="auto">
          <a:xfrm>
            <a:off x="2133600" y="5105400"/>
            <a:ext cx="4267200" cy="398463"/>
          </a:xfrm>
          <a:prstGeom prst="rect">
            <a:avLst/>
          </a:prstGeom>
          <a:noFill/>
          <a:ln w="9525">
            <a:noFill/>
            <a:miter lim="800000"/>
            <a:headEnd/>
            <a:tailEnd/>
          </a:ln>
        </p:spPr>
        <p:txBody>
          <a:bodyPr>
            <a:spAutoFit/>
          </a:bodyPr>
          <a:lstStyle/>
          <a:p>
            <a:pPr>
              <a:spcBef>
                <a:spcPct val="50000"/>
              </a:spcBef>
            </a:pPr>
            <a:r>
              <a:rPr lang="en-US" sz="800">
                <a:solidFill>
                  <a:srgbClr val="959EBD"/>
                </a:solidFill>
                <a:latin typeface="Calibri" pitchFamily="34" charset="0"/>
              </a:rPr>
              <a:t>Address:	         </a:t>
            </a:r>
            <a:r>
              <a:rPr lang="en-US" sz="800">
                <a:latin typeface="Calibri" pitchFamily="34" charset="0"/>
              </a:rPr>
              <a:t>1600 Pennsylvania Avenue NW, Washington, DC 20500</a:t>
            </a:r>
          </a:p>
          <a:p>
            <a:pPr>
              <a:spcBef>
                <a:spcPct val="50000"/>
              </a:spcBef>
            </a:pPr>
            <a:r>
              <a:rPr lang="en-US" sz="800">
                <a:solidFill>
                  <a:srgbClr val="959EBD"/>
                </a:solidFill>
                <a:latin typeface="Calibri" pitchFamily="34" charset="0"/>
              </a:rPr>
              <a:t>Phone Number:	</a:t>
            </a:r>
            <a:r>
              <a:rPr lang="en-US" sz="800">
                <a:latin typeface="Calibri" pitchFamily="34" charset="0"/>
              </a:rPr>
              <a:t>         (202) 456-1111</a:t>
            </a:r>
          </a:p>
        </p:txBody>
      </p:sp>
    </p:spTree>
    <p:extLst>
      <p:ext uri="{BB962C8B-B14F-4D97-AF65-F5344CB8AC3E}">
        <p14:creationId xmlns:p14="http://schemas.microsoft.com/office/powerpoint/2010/main" val="313571784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endParaRPr lang="en-US" smtClean="0"/>
          </a:p>
        </p:txBody>
      </p:sp>
      <p:sp>
        <p:nvSpPr>
          <p:cNvPr id="34819" name="Rectangle 3"/>
          <p:cNvSpPr>
            <a:spLocks noGrp="1" noChangeArrowheads="1"/>
          </p:cNvSpPr>
          <p:nvPr>
            <p:ph type="body" idx="1"/>
          </p:nvPr>
        </p:nvSpPr>
        <p:spPr/>
        <p:txBody>
          <a:bodyPr/>
          <a:lstStyle/>
          <a:p>
            <a:pPr marL="609600" indent="-609600" eaLnBrk="1" hangingPunct="1">
              <a:lnSpc>
                <a:spcPct val="90000"/>
              </a:lnSpc>
              <a:buFontTx/>
              <a:buNone/>
            </a:pPr>
            <a:r>
              <a:rPr lang="en-US" sz="3600" dirty="0" smtClean="0"/>
              <a:t> Before Friday, you need to have read your assigned reading, and complete the task listed below.</a:t>
            </a:r>
          </a:p>
          <a:p>
            <a:pPr marL="990600" lvl="1" indent="-533400" eaLnBrk="1" hangingPunct="1">
              <a:lnSpc>
                <a:spcPct val="90000"/>
              </a:lnSpc>
              <a:buFontTx/>
              <a:buAutoNum type="arabicPeriod"/>
            </a:pPr>
            <a:r>
              <a:rPr lang="en-US" dirty="0" smtClean="0"/>
              <a:t>Create a Facebook page for the one of the characters in your current reading section.</a:t>
            </a:r>
          </a:p>
          <a:p>
            <a:pPr marL="990600" lvl="1" indent="-533400">
              <a:lnSpc>
                <a:spcPct val="80000"/>
              </a:lnSpc>
              <a:buFontTx/>
              <a:buAutoNum type="arabicPeriod"/>
            </a:pPr>
            <a:r>
              <a:rPr lang="en-US" dirty="0">
                <a:solidFill>
                  <a:srgbClr val="FF0000"/>
                </a:solidFill>
              </a:rPr>
              <a:t>Create 3 Costa Questions concerning the story to have ready for discussion. </a:t>
            </a:r>
            <a:r>
              <a:rPr lang="en-US" b="1" dirty="0">
                <a:solidFill>
                  <a:srgbClr val="FF0000"/>
                </a:solidFill>
              </a:rPr>
              <a:t>OPTION 1 KIDS ONLY</a:t>
            </a:r>
          </a:p>
          <a:p>
            <a:pPr marL="990600" lvl="1" indent="-533400" eaLnBrk="1" hangingPunct="1">
              <a:lnSpc>
                <a:spcPct val="90000"/>
              </a:lnSpc>
              <a:buFontTx/>
              <a:buAutoNum type="arabicPeriod" startAt="3"/>
            </a:pPr>
            <a:r>
              <a:rPr lang="en-US" dirty="0" smtClean="0"/>
              <a:t>Do in-depth question listed below.</a:t>
            </a:r>
            <a:endParaRPr lang="en-US" sz="2000" dirty="0" smtClean="0"/>
          </a:p>
          <a:p>
            <a:pPr marL="609600" indent="-609600" eaLnBrk="1" hangingPunct="1">
              <a:lnSpc>
                <a:spcPct val="90000"/>
              </a:lnSpc>
            </a:pPr>
            <a:endParaRPr lang="en-US" sz="2800" dirty="0" smtClean="0"/>
          </a:p>
        </p:txBody>
      </p:sp>
    </p:spTree>
    <p:extLst>
      <p:ext uri="{BB962C8B-B14F-4D97-AF65-F5344CB8AC3E}">
        <p14:creationId xmlns:p14="http://schemas.microsoft.com/office/powerpoint/2010/main" val="392868310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533400" y="6927"/>
            <a:ext cx="7772400" cy="228600"/>
          </a:xfrm>
        </p:spPr>
        <p:txBody>
          <a:bodyPr>
            <a:normAutofit fontScale="90000"/>
          </a:bodyPr>
          <a:lstStyle/>
          <a:p>
            <a:r>
              <a:rPr lang="en-US" sz="1600" dirty="0"/>
              <a:t>Name: ____________________              Period: </a:t>
            </a:r>
            <a:r>
              <a:rPr lang="en-US" sz="1600" dirty="0" smtClean="0"/>
              <a:t>___</a:t>
            </a:r>
            <a:endParaRPr lang="en-US" sz="1600" dirty="0"/>
          </a:p>
        </p:txBody>
      </p:sp>
      <p:sp>
        <p:nvSpPr>
          <p:cNvPr id="67587" name="Rectangle 3"/>
          <p:cNvSpPr>
            <a:spLocks noGrp="1" noChangeArrowheads="1"/>
          </p:cNvSpPr>
          <p:nvPr>
            <p:ph type="body" idx="1"/>
          </p:nvPr>
        </p:nvSpPr>
        <p:spPr>
          <a:xfrm>
            <a:off x="152399" y="228600"/>
            <a:ext cx="8698775" cy="6629400"/>
          </a:xfrm>
        </p:spPr>
        <p:txBody>
          <a:bodyPr>
            <a:normAutofit/>
          </a:bodyPr>
          <a:lstStyle/>
          <a:p>
            <a:pPr marL="609600" indent="-609600">
              <a:lnSpc>
                <a:spcPct val="80000"/>
              </a:lnSpc>
              <a:buFontTx/>
              <a:buNone/>
            </a:pPr>
            <a:r>
              <a:rPr lang="en-US" sz="1600" dirty="0"/>
              <a:t>Socratic Seminar #3       Title of Book: ________________________ Group # ___</a:t>
            </a:r>
          </a:p>
          <a:p>
            <a:pPr marL="609600" indent="-609600">
              <a:lnSpc>
                <a:spcPct val="80000"/>
              </a:lnSpc>
              <a:buFontTx/>
              <a:buNone/>
            </a:pPr>
            <a:endParaRPr lang="en-US" sz="1600" dirty="0"/>
          </a:p>
          <a:p>
            <a:pPr marL="609600" indent="-609600">
              <a:lnSpc>
                <a:spcPct val="80000"/>
              </a:lnSpc>
              <a:buFontTx/>
              <a:buNone/>
            </a:pPr>
            <a:r>
              <a:rPr lang="en-US" sz="1600" dirty="0"/>
              <a:t>Before this seminar, you need to have read your assigned reading, and complete the task listed below.</a:t>
            </a:r>
          </a:p>
          <a:p>
            <a:pPr marL="990600" lvl="1" indent="-533400">
              <a:lnSpc>
                <a:spcPct val="80000"/>
              </a:lnSpc>
              <a:buFontTx/>
              <a:buAutoNum type="arabicPeriod"/>
            </a:pPr>
            <a:r>
              <a:rPr lang="en-US" sz="1200" dirty="0">
                <a:solidFill>
                  <a:srgbClr val="FF0000"/>
                </a:solidFill>
              </a:rPr>
              <a:t>Create a Facebook page for the one of the characters in your current reading section.</a:t>
            </a:r>
          </a:p>
          <a:p>
            <a:pPr marL="990600" lvl="1" indent="-533400">
              <a:lnSpc>
                <a:spcPct val="80000"/>
              </a:lnSpc>
              <a:buFontTx/>
              <a:buAutoNum type="arabicPeriod"/>
            </a:pPr>
            <a:r>
              <a:rPr lang="en-US" sz="1200" dirty="0" smtClean="0"/>
              <a:t>Create 3 Costa </a:t>
            </a:r>
            <a:r>
              <a:rPr lang="en-US" sz="1200" dirty="0"/>
              <a:t>Questions concerning the story to have ready for discussion. </a:t>
            </a:r>
            <a:r>
              <a:rPr lang="en-US" sz="1200" b="1" dirty="0" smtClean="0"/>
              <a:t>OPTION 1 KIDS ONLY</a:t>
            </a:r>
          </a:p>
          <a:p>
            <a:pPr marL="990600" lvl="1" indent="-533400">
              <a:lnSpc>
                <a:spcPct val="80000"/>
              </a:lnSpc>
              <a:buFontTx/>
              <a:buAutoNum type="arabicPeriod"/>
            </a:pPr>
            <a:r>
              <a:rPr lang="en-US" sz="1200" dirty="0" smtClean="0"/>
              <a:t>Complete 2 quotes/responses. Make sure they are important to the book. </a:t>
            </a:r>
          </a:p>
          <a:p>
            <a:pPr marL="990600" lvl="1" indent="-533400">
              <a:lnSpc>
                <a:spcPct val="80000"/>
              </a:lnSpc>
              <a:buFontTx/>
              <a:buAutoNum type="arabicPeriod"/>
            </a:pPr>
            <a:r>
              <a:rPr lang="en-US" sz="1200" dirty="0" smtClean="0"/>
              <a:t>Do  </a:t>
            </a:r>
            <a:r>
              <a:rPr lang="en-US" sz="1200" dirty="0" err="1" smtClean="0"/>
              <a:t>Indepth</a:t>
            </a:r>
            <a:r>
              <a:rPr lang="en-US" sz="1200" dirty="0" smtClean="0"/>
              <a:t> question </a:t>
            </a:r>
            <a:r>
              <a:rPr lang="en-US" sz="1200" dirty="0"/>
              <a:t>listed below.</a:t>
            </a:r>
          </a:p>
          <a:p>
            <a:pPr marL="609600" indent="-609600">
              <a:lnSpc>
                <a:spcPct val="80000"/>
              </a:lnSpc>
              <a:buFontTx/>
              <a:buAutoNum type="arabicPeriod"/>
            </a:pPr>
            <a:endParaRPr lang="en-US" sz="1000" dirty="0"/>
          </a:p>
          <a:p>
            <a:pPr marL="609600" indent="-609600">
              <a:lnSpc>
                <a:spcPct val="80000"/>
              </a:lnSpc>
              <a:buFontTx/>
              <a:buNone/>
            </a:pPr>
            <a:r>
              <a:rPr lang="en-US" sz="1000" dirty="0"/>
              <a:t>Question 1: (Level 1) __________________________________________________________________________________________________________</a:t>
            </a:r>
          </a:p>
          <a:p>
            <a:pPr marL="609600" indent="-609600">
              <a:lnSpc>
                <a:spcPct val="80000"/>
              </a:lnSpc>
              <a:buFontTx/>
              <a:buNone/>
            </a:pPr>
            <a:endParaRPr lang="en-US" sz="1000" dirty="0"/>
          </a:p>
          <a:p>
            <a:pPr marL="609600" indent="-609600">
              <a:lnSpc>
                <a:spcPct val="80000"/>
              </a:lnSpc>
              <a:buFontTx/>
              <a:buNone/>
            </a:pPr>
            <a:r>
              <a:rPr lang="en-US" sz="1000" dirty="0"/>
              <a:t>Question 2: (Level 2) __________________________________________________________________________________________________________</a:t>
            </a:r>
          </a:p>
          <a:p>
            <a:pPr marL="609600" indent="-609600">
              <a:lnSpc>
                <a:spcPct val="80000"/>
              </a:lnSpc>
              <a:buFontTx/>
              <a:buNone/>
            </a:pPr>
            <a:endParaRPr lang="en-US" sz="1000" dirty="0"/>
          </a:p>
          <a:p>
            <a:pPr marL="609600" indent="-609600">
              <a:lnSpc>
                <a:spcPct val="80000"/>
              </a:lnSpc>
              <a:buFontTx/>
              <a:buNone/>
            </a:pPr>
            <a:r>
              <a:rPr lang="en-US" sz="1000" dirty="0"/>
              <a:t>Question 3: (Level </a:t>
            </a:r>
            <a:r>
              <a:rPr lang="en-US" sz="1000" dirty="0" smtClean="0"/>
              <a:t>3) __________________________________________________________________________________________________________</a:t>
            </a:r>
            <a:endParaRPr lang="en-US" sz="1000" dirty="0"/>
          </a:p>
          <a:p>
            <a:pPr marL="609600" indent="-609600">
              <a:lnSpc>
                <a:spcPct val="80000"/>
              </a:lnSpc>
              <a:buFontTx/>
              <a:buNone/>
            </a:pPr>
            <a:endParaRPr lang="en-US" sz="1000" dirty="0" smtClean="0"/>
          </a:p>
          <a:p>
            <a:pPr marL="609600" indent="-609600">
              <a:lnSpc>
                <a:spcPct val="80000"/>
              </a:lnSpc>
              <a:buFontTx/>
              <a:buNone/>
            </a:pPr>
            <a:endParaRPr lang="en-US" sz="1000" dirty="0"/>
          </a:p>
          <a:p>
            <a:pPr marL="609600" indent="-609600">
              <a:lnSpc>
                <a:spcPct val="80000"/>
              </a:lnSpc>
              <a:buFontTx/>
              <a:buNone/>
            </a:pPr>
            <a:endParaRPr lang="en-US" sz="1000"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a:p>
          <a:p>
            <a:pPr>
              <a:buNone/>
            </a:pPr>
            <a:r>
              <a:rPr lang="en-US" sz="1200" b="1" dirty="0" smtClean="0"/>
              <a:t>In-depth Question: </a:t>
            </a:r>
            <a:r>
              <a:rPr lang="en-US" sz="1200" b="1" dirty="0"/>
              <a:t>If you were stuck on an isolated island, who would be the best character to have with you? Why? Which character would be the worst character to be stuck with? Why? Remember to include a quote and page number from your current assigned reading to support this. </a:t>
            </a:r>
            <a:endParaRPr lang="en-US" sz="1200" b="1" u="sng" dirty="0"/>
          </a:p>
          <a:p>
            <a:pPr marL="609600" indent="-609600">
              <a:lnSpc>
                <a:spcPct val="80000"/>
              </a:lnSpc>
              <a:buFontTx/>
              <a:buNone/>
            </a:pPr>
            <a:r>
              <a:rPr lang="en-US" sz="1600" dirty="0"/>
              <a:t>	</a:t>
            </a:r>
            <a:r>
              <a:rPr lang="en-US" sz="1600" dirty="0" smtClean="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600" dirty="0"/>
          </a:p>
          <a:p>
            <a:pPr marL="609600" indent="-609600">
              <a:lnSpc>
                <a:spcPct val="80000"/>
              </a:lnSpc>
              <a:buFontTx/>
              <a:buNone/>
            </a:pPr>
            <a:r>
              <a:rPr lang="en-US" sz="1600" dirty="0"/>
              <a:t>	</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399" y="2971800"/>
            <a:ext cx="8613775" cy="1524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1470949" y="1752600"/>
            <a:ext cx="7380225" cy="923330"/>
          </a:xfrm>
          <a:prstGeom prst="rect">
            <a:avLst/>
          </a:prstGeom>
          <a:noFill/>
        </p:spPr>
        <p:txBody>
          <a:bodyPr wrap="none" lIns="91440" tIns="45720" rIns="91440" bIns="45720">
            <a:spAutoFit/>
          </a:bodyPr>
          <a:lstStyle/>
          <a:p>
            <a:pPr algn="ctr"/>
            <a:r>
              <a:rPr lang="en-US" sz="5400" b="1" cap="none" spc="0"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Option 1 Kids for a 10/10</a:t>
            </a:r>
            <a:endParaRPr lang="en-US" sz="5400" b="1" cap="none" spc="0"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Tree>
    <p:extLst>
      <p:ext uri="{BB962C8B-B14F-4D97-AF65-F5344CB8AC3E}">
        <p14:creationId xmlns:p14="http://schemas.microsoft.com/office/powerpoint/2010/main" val="3302291106"/>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533400" y="6927"/>
            <a:ext cx="7772400" cy="228600"/>
          </a:xfrm>
        </p:spPr>
        <p:txBody>
          <a:bodyPr>
            <a:normAutofit fontScale="90000"/>
          </a:bodyPr>
          <a:lstStyle/>
          <a:p>
            <a:r>
              <a:rPr lang="en-US" sz="1600" dirty="0"/>
              <a:t>Name: ____________________              Period: </a:t>
            </a:r>
            <a:r>
              <a:rPr lang="en-US" sz="1600" dirty="0" smtClean="0"/>
              <a:t>___</a:t>
            </a:r>
            <a:endParaRPr lang="en-US" sz="1600" dirty="0"/>
          </a:p>
        </p:txBody>
      </p:sp>
      <p:sp>
        <p:nvSpPr>
          <p:cNvPr id="67587" name="Rectangle 3"/>
          <p:cNvSpPr>
            <a:spLocks noGrp="1" noChangeArrowheads="1"/>
          </p:cNvSpPr>
          <p:nvPr>
            <p:ph type="body" idx="1"/>
          </p:nvPr>
        </p:nvSpPr>
        <p:spPr>
          <a:xfrm>
            <a:off x="152399" y="228600"/>
            <a:ext cx="8698775" cy="6629400"/>
          </a:xfrm>
        </p:spPr>
        <p:txBody>
          <a:bodyPr>
            <a:normAutofit/>
          </a:bodyPr>
          <a:lstStyle/>
          <a:p>
            <a:pPr marL="609600" indent="-609600">
              <a:lnSpc>
                <a:spcPct val="80000"/>
              </a:lnSpc>
              <a:buFontTx/>
              <a:buNone/>
            </a:pPr>
            <a:r>
              <a:rPr lang="en-US" sz="1600" dirty="0"/>
              <a:t>Socratic Seminar #3       Title of Book: ________________________ Group # ___</a:t>
            </a:r>
          </a:p>
          <a:p>
            <a:pPr marL="609600" indent="-609600">
              <a:lnSpc>
                <a:spcPct val="80000"/>
              </a:lnSpc>
              <a:buFontTx/>
              <a:buNone/>
            </a:pPr>
            <a:endParaRPr lang="en-US" sz="1600" dirty="0"/>
          </a:p>
          <a:p>
            <a:pPr marL="609600" indent="-609600">
              <a:lnSpc>
                <a:spcPct val="80000"/>
              </a:lnSpc>
              <a:buFontTx/>
              <a:buNone/>
            </a:pPr>
            <a:r>
              <a:rPr lang="en-US" sz="1600" dirty="0"/>
              <a:t>Before this seminar, you need to have read your assigned reading, and complete the task listed below.</a:t>
            </a:r>
          </a:p>
          <a:p>
            <a:pPr marL="990600" lvl="1" indent="-533400">
              <a:lnSpc>
                <a:spcPct val="80000"/>
              </a:lnSpc>
              <a:buFontTx/>
              <a:buAutoNum type="arabicPeriod"/>
            </a:pPr>
            <a:r>
              <a:rPr lang="en-US" sz="1200" dirty="0">
                <a:solidFill>
                  <a:srgbClr val="FF0000"/>
                </a:solidFill>
              </a:rPr>
              <a:t>Create a Facebook page for the one of the characters in your current reading section.</a:t>
            </a:r>
          </a:p>
          <a:p>
            <a:pPr marL="990600" lvl="1" indent="-533400">
              <a:lnSpc>
                <a:spcPct val="80000"/>
              </a:lnSpc>
              <a:buFontTx/>
              <a:buAutoNum type="arabicPeriod"/>
            </a:pPr>
            <a:r>
              <a:rPr lang="en-US" sz="1200" dirty="0" smtClean="0"/>
              <a:t>Create 3 Costa </a:t>
            </a:r>
            <a:r>
              <a:rPr lang="en-US" sz="1200" dirty="0"/>
              <a:t>Questions concerning the story to have ready for discussion. </a:t>
            </a:r>
            <a:r>
              <a:rPr lang="en-US" sz="1200" b="1" dirty="0" smtClean="0"/>
              <a:t>OPTION 1 KIDS ONLY</a:t>
            </a:r>
          </a:p>
          <a:p>
            <a:pPr marL="990600" lvl="1" indent="-533400">
              <a:lnSpc>
                <a:spcPct val="80000"/>
              </a:lnSpc>
              <a:buFontTx/>
              <a:buAutoNum type="arabicPeriod"/>
            </a:pPr>
            <a:r>
              <a:rPr lang="en-US" sz="1200" dirty="0" smtClean="0"/>
              <a:t>Complete 2 quotes/responses. Make sure they are important to the book. </a:t>
            </a:r>
          </a:p>
          <a:p>
            <a:pPr marL="990600" lvl="1" indent="-533400">
              <a:lnSpc>
                <a:spcPct val="80000"/>
              </a:lnSpc>
              <a:buFontTx/>
              <a:buAutoNum type="arabicPeriod"/>
            </a:pPr>
            <a:r>
              <a:rPr lang="en-US" sz="1200" dirty="0" smtClean="0"/>
              <a:t>Do  </a:t>
            </a:r>
            <a:r>
              <a:rPr lang="en-US" sz="1200" dirty="0" err="1" smtClean="0"/>
              <a:t>Indepth</a:t>
            </a:r>
            <a:r>
              <a:rPr lang="en-US" sz="1200" dirty="0" smtClean="0"/>
              <a:t> question </a:t>
            </a:r>
            <a:r>
              <a:rPr lang="en-US" sz="1200" dirty="0"/>
              <a:t>listed below.</a:t>
            </a:r>
          </a:p>
          <a:p>
            <a:pPr marL="609600" indent="-609600">
              <a:lnSpc>
                <a:spcPct val="80000"/>
              </a:lnSpc>
              <a:buFontTx/>
              <a:buAutoNum type="arabicPeriod"/>
            </a:pPr>
            <a:endParaRPr lang="en-US" sz="1000" dirty="0"/>
          </a:p>
          <a:p>
            <a:pPr marL="609600" indent="-609600">
              <a:lnSpc>
                <a:spcPct val="80000"/>
              </a:lnSpc>
              <a:buFontTx/>
              <a:buNone/>
            </a:pPr>
            <a:r>
              <a:rPr lang="en-US" sz="1000" dirty="0"/>
              <a:t>Question 1: (Level 1) __________________________________________________________________________________________________________</a:t>
            </a:r>
          </a:p>
          <a:p>
            <a:pPr marL="609600" indent="-609600">
              <a:lnSpc>
                <a:spcPct val="80000"/>
              </a:lnSpc>
              <a:buFontTx/>
              <a:buNone/>
            </a:pPr>
            <a:endParaRPr lang="en-US" sz="1000" dirty="0"/>
          </a:p>
          <a:p>
            <a:pPr marL="609600" indent="-609600">
              <a:lnSpc>
                <a:spcPct val="80000"/>
              </a:lnSpc>
              <a:buFontTx/>
              <a:buNone/>
            </a:pPr>
            <a:r>
              <a:rPr lang="en-US" sz="1000" dirty="0"/>
              <a:t>Question 2: (Level 2) __________________________________________________________________________________________________________</a:t>
            </a:r>
          </a:p>
          <a:p>
            <a:pPr marL="609600" indent="-609600">
              <a:lnSpc>
                <a:spcPct val="80000"/>
              </a:lnSpc>
              <a:buFontTx/>
              <a:buNone/>
            </a:pPr>
            <a:endParaRPr lang="en-US" sz="1000" dirty="0"/>
          </a:p>
          <a:p>
            <a:pPr marL="609600" indent="-609600">
              <a:lnSpc>
                <a:spcPct val="80000"/>
              </a:lnSpc>
              <a:buFontTx/>
              <a:buNone/>
            </a:pPr>
            <a:r>
              <a:rPr lang="en-US" sz="1000" dirty="0"/>
              <a:t>Question 3: (Level </a:t>
            </a:r>
            <a:r>
              <a:rPr lang="en-US" sz="1000" dirty="0" smtClean="0"/>
              <a:t>3) __________________________________________________________________________________________________________</a:t>
            </a:r>
            <a:endParaRPr lang="en-US" sz="1000" dirty="0"/>
          </a:p>
          <a:p>
            <a:pPr marL="609600" indent="-609600">
              <a:lnSpc>
                <a:spcPct val="80000"/>
              </a:lnSpc>
              <a:buFontTx/>
              <a:buNone/>
            </a:pPr>
            <a:endParaRPr lang="en-US" sz="1000" dirty="0" smtClean="0"/>
          </a:p>
          <a:p>
            <a:pPr marL="609600" indent="-609600">
              <a:lnSpc>
                <a:spcPct val="80000"/>
              </a:lnSpc>
              <a:buFontTx/>
              <a:buNone/>
            </a:pPr>
            <a:endParaRPr lang="en-US" sz="1000" dirty="0"/>
          </a:p>
          <a:p>
            <a:pPr marL="609600" indent="-609600">
              <a:lnSpc>
                <a:spcPct val="80000"/>
              </a:lnSpc>
              <a:buFontTx/>
              <a:buNone/>
            </a:pPr>
            <a:endParaRPr lang="en-US" sz="1000"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a:p>
          <a:p>
            <a:pPr>
              <a:buNone/>
            </a:pPr>
            <a:r>
              <a:rPr lang="en-US" sz="1200" b="1" dirty="0" smtClean="0"/>
              <a:t>In-depth Question: </a:t>
            </a:r>
            <a:r>
              <a:rPr lang="en-US" sz="1200" b="1" dirty="0"/>
              <a:t>If you were stuck on an isolated island, who would be the best character to have with you? Why? Which character would be the worst character to be stuck with? Why? Remember to include a quote and page number from your current assigned reading to support this. </a:t>
            </a:r>
            <a:endParaRPr lang="en-US" sz="1200" b="1" u="sng" dirty="0"/>
          </a:p>
          <a:p>
            <a:pPr marL="609600" indent="-609600">
              <a:lnSpc>
                <a:spcPct val="80000"/>
              </a:lnSpc>
              <a:buFontTx/>
              <a:buNone/>
            </a:pPr>
            <a:r>
              <a:rPr lang="en-US" sz="1600" dirty="0"/>
              <a:t>	</a:t>
            </a:r>
            <a:r>
              <a:rPr lang="en-US" sz="1600" dirty="0" smtClean="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600" dirty="0"/>
          </a:p>
          <a:p>
            <a:pPr marL="609600" indent="-609600">
              <a:lnSpc>
                <a:spcPct val="80000"/>
              </a:lnSpc>
              <a:buFontTx/>
              <a:buNone/>
            </a:pPr>
            <a:r>
              <a:rPr lang="en-US" sz="1600" dirty="0"/>
              <a:t>	</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399" y="2971800"/>
            <a:ext cx="8613775" cy="1524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237403" y="1901077"/>
            <a:ext cx="8449397"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Option 2 Kids: Cross out!!!!!!</a:t>
            </a:r>
            <a:endParaRPr lang="en-US" dirty="0"/>
          </a:p>
        </p:txBody>
      </p:sp>
    </p:spTree>
    <p:extLst>
      <p:ext uri="{BB962C8B-B14F-4D97-AF65-F5344CB8AC3E}">
        <p14:creationId xmlns:p14="http://schemas.microsoft.com/office/powerpoint/2010/main" val="905093543"/>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endParaRPr lang="en-US" smtClean="0"/>
          </a:p>
        </p:txBody>
      </p:sp>
      <p:sp>
        <p:nvSpPr>
          <p:cNvPr id="36867" name="Rectangle 3"/>
          <p:cNvSpPr>
            <a:spLocks noGrp="1" noChangeArrowheads="1"/>
          </p:cNvSpPr>
          <p:nvPr>
            <p:ph type="body" idx="1"/>
          </p:nvPr>
        </p:nvSpPr>
        <p:spPr/>
        <p:txBody>
          <a:bodyPr>
            <a:normAutofit lnSpcReduction="10000"/>
          </a:bodyPr>
          <a:lstStyle/>
          <a:p>
            <a:pPr marL="609600" indent="-609600" eaLnBrk="1" hangingPunct="1">
              <a:lnSpc>
                <a:spcPct val="90000"/>
              </a:lnSpc>
              <a:buFontTx/>
              <a:buNone/>
            </a:pPr>
            <a:r>
              <a:rPr lang="en-US" sz="3600" dirty="0" smtClean="0"/>
              <a:t> Before this seminar, you need to have read your assigned reading, and complete the task listed below.</a:t>
            </a:r>
          </a:p>
          <a:p>
            <a:pPr marL="990600" lvl="1" indent="-533400" eaLnBrk="1" hangingPunct="1">
              <a:lnSpc>
                <a:spcPct val="90000"/>
              </a:lnSpc>
              <a:buFontTx/>
              <a:buAutoNum type="arabicPeriod"/>
            </a:pPr>
            <a:r>
              <a:rPr lang="en-US" dirty="0" smtClean="0"/>
              <a:t>Create a Visual Book Mark. Draw a picture and answer all questions on the back.</a:t>
            </a:r>
          </a:p>
          <a:p>
            <a:pPr marL="990600" lvl="1" indent="-533400" eaLnBrk="1" hangingPunct="1">
              <a:lnSpc>
                <a:spcPct val="90000"/>
              </a:lnSpc>
              <a:buFontTx/>
              <a:buAutoNum type="arabicPeriod"/>
            </a:pPr>
            <a:r>
              <a:rPr lang="en-US" dirty="0" smtClean="0"/>
              <a:t>Create 5 Costa Questions concerning the story to have ready for discussion.</a:t>
            </a:r>
          </a:p>
          <a:p>
            <a:pPr marL="990600" lvl="1" indent="-533400">
              <a:lnSpc>
                <a:spcPct val="90000"/>
              </a:lnSpc>
              <a:buFontTx/>
              <a:buAutoNum type="arabicPeriod"/>
            </a:pPr>
            <a:r>
              <a:rPr lang="en-US" dirty="0">
                <a:solidFill>
                  <a:srgbClr val="FF0000"/>
                </a:solidFill>
              </a:rPr>
              <a:t>Complete 2 quotes/responses. Make sure they are important to the book. </a:t>
            </a:r>
            <a:endParaRPr lang="en-US" dirty="0" smtClean="0">
              <a:solidFill>
                <a:srgbClr val="FF0000"/>
              </a:solidFill>
            </a:endParaRPr>
          </a:p>
          <a:p>
            <a:pPr marL="990600" lvl="1" indent="-533400">
              <a:lnSpc>
                <a:spcPct val="90000"/>
              </a:lnSpc>
              <a:buFontTx/>
              <a:buAutoNum type="arabicPeriod"/>
            </a:pPr>
            <a:r>
              <a:rPr lang="en-US" dirty="0" smtClean="0"/>
              <a:t>Do </a:t>
            </a:r>
            <a:r>
              <a:rPr lang="en-US" dirty="0" err="1" smtClean="0"/>
              <a:t>indepth</a:t>
            </a:r>
            <a:r>
              <a:rPr lang="en-US" dirty="0" smtClean="0"/>
              <a:t> question listed below.</a:t>
            </a:r>
            <a:endParaRPr lang="en-US" sz="2000" dirty="0" smtClean="0"/>
          </a:p>
          <a:p>
            <a:pPr marL="609600" indent="-609600" eaLnBrk="1" hangingPunct="1">
              <a:lnSpc>
                <a:spcPct val="90000"/>
              </a:lnSpc>
            </a:pPr>
            <a:endParaRPr lang="en-US" sz="2800" dirty="0" smtClean="0"/>
          </a:p>
        </p:txBody>
      </p:sp>
    </p:spTree>
    <p:extLst>
      <p:ext uri="{BB962C8B-B14F-4D97-AF65-F5344CB8AC3E}">
        <p14:creationId xmlns:p14="http://schemas.microsoft.com/office/powerpoint/2010/main" val="301385186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533400" y="6927"/>
            <a:ext cx="7772400" cy="228600"/>
          </a:xfrm>
        </p:spPr>
        <p:txBody>
          <a:bodyPr>
            <a:normAutofit fontScale="90000"/>
          </a:bodyPr>
          <a:lstStyle/>
          <a:p>
            <a:r>
              <a:rPr lang="en-US" sz="1600" dirty="0"/>
              <a:t>Name: ____________________              Period: </a:t>
            </a:r>
            <a:r>
              <a:rPr lang="en-US" sz="1600" dirty="0" smtClean="0"/>
              <a:t>___</a:t>
            </a:r>
            <a:endParaRPr lang="en-US" sz="1600" dirty="0"/>
          </a:p>
        </p:txBody>
      </p:sp>
      <p:sp>
        <p:nvSpPr>
          <p:cNvPr id="67587" name="Rectangle 3"/>
          <p:cNvSpPr>
            <a:spLocks noGrp="1" noChangeArrowheads="1"/>
          </p:cNvSpPr>
          <p:nvPr>
            <p:ph type="body" idx="1"/>
          </p:nvPr>
        </p:nvSpPr>
        <p:spPr>
          <a:xfrm>
            <a:off x="152399" y="228600"/>
            <a:ext cx="8698775" cy="6629400"/>
          </a:xfrm>
        </p:spPr>
        <p:txBody>
          <a:bodyPr>
            <a:normAutofit/>
          </a:bodyPr>
          <a:lstStyle/>
          <a:p>
            <a:pPr marL="609600" indent="-609600">
              <a:lnSpc>
                <a:spcPct val="80000"/>
              </a:lnSpc>
              <a:buFontTx/>
              <a:buNone/>
            </a:pPr>
            <a:r>
              <a:rPr lang="en-US" sz="1600" dirty="0"/>
              <a:t>Socratic Seminar #3       Title of Book: ________________________ Group # ___</a:t>
            </a:r>
          </a:p>
          <a:p>
            <a:pPr marL="609600" indent="-609600">
              <a:lnSpc>
                <a:spcPct val="80000"/>
              </a:lnSpc>
              <a:buFontTx/>
              <a:buNone/>
            </a:pPr>
            <a:endParaRPr lang="en-US" sz="1600" dirty="0"/>
          </a:p>
          <a:p>
            <a:pPr marL="609600" indent="-609600">
              <a:lnSpc>
                <a:spcPct val="80000"/>
              </a:lnSpc>
              <a:buFontTx/>
              <a:buNone/>
            </a:pPr>
            <a:r>
              <a:rPr lang="en-US" sz="1600" dirty="0"/>
              <a:t>Before this seminar, you need to have read your assigned reading, and complete the task listed below.</a:t>
            </a:r>
          </a:p>
          <a:p>
            <a:pPr marL="990600" lvl="1" indent="-533400">
              <a:lnSpc>
                <a:spcPct val="80000"/>
              </a:lnSpc>
              <a:buFontTx/>
              <a:buAutoNum type="arabicPeriod"/>
            </a:pPr>
            <a:r>
              <a:rPr lang="en-US" sz="1200" dirty="0">
                <a:solidFill>
                  <a:srgbClr val="FF0000"/>
                </a:solidFill>
              </a:rPr>
              <a:t>Create a Facebook page for the one of the characters in your current reading section.</a:t>
            </a:r>
          </a:p>
          <a:p>
            <a:pPr marL="990600" lvl="1" indent="-533400">
              <a:lnSpc>
                <a:spcPct val="80000"/>
              </a:lnSpc>
              <a:buFontTx/>
              <a:buAutoNum type="arabicPeriod"/>
            </a:pPr>
            <a:r>
              <a:rPr lang="en-US" sz="1200" dirty="0" smtClean="0"/>
              <a:t>Create 3 Costa </a:t>
            </a:r>
            <a:r>
              <a:rPr lang="en-US" sz="1200" dirty="0"/>
              <a:t>Questions concerning the story to have ready for discussion. </a:t>
            </a:r>
            <a:r>
              <a:rPr lang="en-US" sz="1200" b="1" dirty="0" smtClean="0"/>
              <a:t>OPTION 1 KIDS ONLY</a:t>
            </a:r>
          </a:p>
          <a:p>
            <a:pPr marL="990600" lvl="1" indent="-533400">
              <a:lnSpc>
                <a:spcPct val="80000"/>
              </a:lnSpc>
              <a:buFontTx/>
              <a:buAutoNum type="arabicPeriod"/>
            </a:pPr>
            <a:r>
              <a:rPr lang="en-US" sz="1200" dirty="0" smtClean="0"/>
              <a:t>Complete 2 quotes/responses. Make sure they are important to the book. </a:t>
            </a:r>
          </a:p>
          <a:p>
            <a:pPr marL="990600" lvl="1" indent="-533400">
              <a:lnSpc>
                <a:spcPct val="80000"/>
              </a:lnSpc>
              <a:buFontTx/>
              <a:buAutoNum type="arabicPeriod"/>
            </a:pPr>
            <a:r>
              <a:rPr lang="en-US" sz="1200" dirty="0" smtClean="0"/>
              <a:t>Do  </a:t>
            </a:r>
            <a:r>
              <a:rPr lang="en-US" sz="1200" dirty="0" err="1" smtClean="0"/>
              <a:t>Indepth</a:t>
            </a:r>
            <a:r>
              <a:rPr lang="en-US" sz="1200" dirty="0" smtClean="0"/>
              <a:t> question </a:t>
            </a:r>
            <a:r>
              <a:rPr lang="en-US" sz="1200" dirty="0"/>
              <a:t>listed below.</a:t>
            </a:r>
          </a:p>
          <a:p>
            <a:pPr marL="609600" indent="-609600">
              <a:lnSpc>
                <a:spcPct val="80000"/>
              </a:lnSpc>
              <a:buFontTx/>
              <a:buAutoNum type="arabicPeriod"/>
            </a:pPr>
            <a:endParaRPr lang="en-US" sz="1000" dirty="0"/>
          </a:p>
          <a:p>
            <a:pPr marL="609600" indent="-609600">
              <a:lnSpc>
                <a:spcPct val="80000"/>
              </a:lnSpc>
              <a:buFontTx/>
              <a:buNone/>
            </a:pPr>
            <a:r>
              <a:rPr lang="en-US" sz="1000" dirty="0"/>
              <a:t>Question 1: (Level 1) __________________________________________________________________________________________________________</a:t>
            </a:r>
          </a:p>
          <a:p>
            <a:pPr marL="609600" indent="-609600">
              <a:lnSpc>
                <a:spcPct val="80000"/>
              </a:lnSpc>
              <a:buFontTx/>
              <a:buNone/>
            </a:pPr>
            <a:endParaRPr lang="en-US" sz="1000" dirty="0"/>
          </a:p>
          <a:p>
            <a:pPr marL="609600" indent="-609600">
              <a:lnSpc>
                <a:spcPct val="80000"/>
              </a:lnSpc>
              <a:buFontTx/>
              <a:buNone/>
            </a:pPr>
            <a:r>
              <a:rPr lang="en-US" sz="1000" dirty="0"/>
              <a:t>Question 2: (Level 2) __________________________________________________________________________________________________________</a:t>
            </a:r>
          </a:p>
          <a:p>
            <a:pPr marL="609600" indent="-609600">
              <a:lnSpc>
                <a:spcPct val="80000"/>
              </a:lnSpc>
              <a:buFontTx/>
              <a:buNone/>
            </a:pPr>
            <a:endParaRPr lang="en-US" sz="1000" dirty="0"/>
          </a:p>
          <a:p>
            <a:pPr marL="609600" indent="-609600">
              <a:lnSpc>
                <a:spcPct val="80000"/>
              </a:lnSpc>
              <a:buFontTx/>
              <a:buNone/>
            </a:pPr>
            <a:r>
              <a:rPr lang="en-US" sz="1000" dirty="0"/>
              <a:t>Question 3: (Level </a:t>
            </a:r>
            <a:r>
              <a:rPr lang="en-US" sz="1000" dirty="0" smtClean="0"/>
              <a:t>3) __________________________________________________________________________________________________________</a:t>
            </a:r>
            <a:endParaRPr lang="en-US" sz="1000" dirty="0"/>
          </a:p>
          <a:p>
            <a:pPr marL="609600" indent="-609600">
              <a:lnSpc>
                <a:spcPct val="80000"/>
              </a:lnSpc>
              <a:buFontTx/>
              <a:buNone/>
            </a:pPr>
            <a:endParaRPr lang="en-US" sz="1000" dirty="0" smtClean="0"/>
          </a:p>
          <a:p>
            <a:pPr marL="609600" indent="-609600">
              <a:lnSpc>
                <a:spcPct val="80000"/>
              </a:lnSpc>
              <a:buFontTx/>
              <a:buNone/>
            </a:pPr>
            <a:endParaRPr lang="en-US" sz="1000" dirty="0"/>
          </a:p>
          <a:p>
            <a:pPr marL="609600" indent="-609600">
              <a:lnSpc>
                <a:spcPct val="80000"/>
              </a:lnSpc>
              <a:buFontTx/>
              <a:buNone/>
            </a:pPr>
            <a:endParaRPr lang="en-US" sz="1000"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a:p>
          <a:p>
            <a:pPr>
              <a:buNone/>
            </a:pPr>
            <a:r>
              <a:rPr lang="en-US" sz="1200" b="1" dirty="0" smtClean="0"/>
              <a:t>In-depth Question: </a:t>
            </a:r>
            <a:r>
              <a:rPr lang="en-US" sz="1200" b="1" dirty="0"/>
              <a:t>If you were stuck on an isolated island, who would be the best character to have with you? Why? Which character would be the worst character to be stuck with? Why? Remember to include a quote and page number from your current assigned reading to support this. </a:t>
            </a:r>
            <a:endParaRPr lang="en-US" sz="1200" b="1" u="sng" dirty="0"/>
          </a:p>
          <a:p>
            <a:pPr marL="609600" indent="-609600">
              <a:lnSpc>
                <a:spcPct val="80000"/>
              </a:lnSpc>
              <a:buFontTx/>
              <a:buNone/>
            </a:pPr>
            <a:r>
              <a:rPr lang="en-US" sz="1600" dirty="0"/>
              <a:t>	</a:t>
            </a:r>
            <a:r>
              <a:rPr lang="en-US" sz="1600" dirty="0" smtClean="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600" dirty="0"/>
          </a:p>
          <a:p>
            <a:pPr marL="609600" indent="-609600">
              <a:lnSpc>
                <a:spcPct val="80000"/>
              </a:lnSpc>
              <a:buFontTx/>
              <a:buNone/>
            </a:pPr>
            <a:r>
              <a:rPr lang="en-US" sz="1600" dirty="0"/>
              <a:t>	</a:t>
            </a: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618" y="2895600"/>
            <a:ext cx="8613775" cy="1524001"/>
          </a:xfrm>
          <a:prstGeom prst="rect">
            <a:avLst/>
          </a:prstGeom>
          <a:solidFill>
            <a:schemeClr val="accent2"/>
          </a:solidFill>
          <a:ln>
            <a:noFill/>
          </a:ln>
          <a:effectLst/>
          <a:extLst/>
        </p:spPr>
      </p:pic>
    </p:spTree>
    <p:extLst>
      <p:ext uri="{BB962C8B-B14F-4D97-AF65-F5344CB8AC3E}">
        <p14:creationId xmlns:p14="http://schemas.microsoft.com/office/powerpoint/2010/main" val="2392551749"/>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endParaRPr lang="en-US" smtClean="0"/>
          </a:p>
        </p:txBody>
      </p:sp>
      <p:sp>
        <p:nvSpPr>
          <p:cNvPr id="36867" name="Rectangle 3"/>
          <p:cNvSpPr>
            <a:spLocks noGrp="1" noChangeArrowheads="1"/>
          </p:cNvSpPr>
          <p:nvPr>
            <p:ph type="body" idx="1"/>
          </p:nvPr>
        </p:nvSpPr>
        <p:spPr/>
        <p:txBody>
          <a:bodyPr>
            <a:normAutofit lnSpcReduction="10000"/>
          </a:bodyPr>
          <a:lstStyle/>
          <a:p>
            <a:pPr marL="609600" indent="-609600" eaLnBrk="1" hangingPunct="1">
              <a:lnSpc>
                <a:spcPct val="90000"/>
              </a:lnSpc>
              <a:buFontTx/>
              <a:buNone/>
            </a:pPr>
            <a:r>
              <a:rPr lang="en-US" sz="3600" dirty="0" smtClean="0"/>
              <a:t> Before this seminar, you need to have read your assigned reading, and complete the task listed below.</a:t>
            </a:r>
          </a:p>
          <a:p>
            <a:pPr marL="990600" lvl="1" indent="-533400" eaLnBrk="1" hangingPunct="1">
              <a:lnSpc>
                <a:spcPct val="90000"/>
              </a:lnSpc>
              <a:buFontTx/>
              <a:buAutoNum type="arabicPeriod"/>
            </a:pPr>
            <a:r>
              <a:rPr lang="en-US" dirty="0" smtClean="0"/>
              <a:t>Create a Visual Book Mark. Draw a picture and answer all questions on the back.</a:t>
            </a:r>
          </a:p>
          <a:p>
            <a:pPr marL="990600" lvl="1" indent="-533400" eaLnBrk="1" hangingPunct="1">
              <a:lnSpc>
                <a:spcPct val="90000"/>
              </a:lnSpc>
              <a:buFontTx/>
              <a:buAutoNum type="arabicPeriod"/>
            </a:pPr>
            <a:r>
              <a:rPr lang="en-US" dirty="0" smtClean="0"/>
              <a:t>Create 5 Costa Questions concerning the story to have ready for discussion.</a:t>
            </a:r>
          </a:p>
          <a:p>
            <a:pPr marL="990600" lvl="1" indent="-533400">
              <a:lnSpc>
                <a:spcPct val="90000"/>
              </a:lnSpc>
              <a:buFontTx/>
              <a:buAutoNum type="arabicPeriod"/>
            </a:pPr>
            <a:r>
              <a:rPr lang="en-US" dirty="0"/>
              <a:t>Complete 2 quotes/responses. Make sure they are important to the book. </a:t>
            </a:r>
            <a:endParaRPr lang="en-US" dirty="0" smtClean="0"/>
          </a:p>
          <a:p>
            <a:pPr marL="990600" lvl="1" indent="-533400">
              <a:lnSpc>
                <a:spcPct val="90000"/>
              </a:lnSpc>
              <a:buFontTx/>
              <a:buAutoNum type="arabicPeriod"/>
            </a:pPr>
            <a:r>
              <a:rPr lang="en-US" dirty="0" smtClean="0">
                <a:solidFill>
                  <a:srgbClr val="CC3300"/>
                </a:solidFill>
              </a:rPr>
              <a:t>Do in-depth question listed below.</a:t>
            </a:r>
            <a:endParaRPr lang="en-US" sz="2000" dirty="0" smtClean="0">
              <a:solidFill>
                <a:srgbClr val="CC3300"/>
              </a:solidFill>
            </a:endParaRPr>
          </a:p>
          <a:p>
            <a:pPr marL="609600" indent="-609600" eaLnBrk="1" hangingPunct="1">
              <a:lnSpc>
                <a:spcPct val="90000"/>
              </a:lnSpc>
            </a:pPr>
            <a:endParaRPr lang="en-US" sz="2800" dirty="0" smtClean="0"/>
          </a:p>
        </p:txBody>
      </p:sp>
    </p:spTree>
    <p:extLst>
      <p:ext uri="{BB962C8B-B14F-4D97-AF65-F5344CB8AC3E}">
        <p14:creationId xmlns:p14="http://schemas.microsoft.com/office/powerpoint/2010/main" val="407311946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n-US" b="1" smtClean="0">
                <a:solidFill>
                  <a:srgbClr val="CC3300"/>
                </a:solidFill>
              </a:rPr>
              <a:t>Indepth Question:</a:t>
            </a:r>
          </a:p>
        </p:txBody>
      </p:sp>
      <p:sp>
        <p:nvSpPr>
          <p:cNvPr id="38915" name="Rectangle 3"/>
          <p:cNvSpPr>
            <a:spLocks noGrp="1" noChangeArrowheads="1"/>
          </p:cNvSpPr>
          <p:nvPr>
            <p:ph type="body" idx="1"/>
          </p:nvPr>
        </p:nvSpPr>
        <p:spPr>
          <a:xfrm>
            <a:off x="457200" y="1219200"/>
            <a:ext cx="8229600" cy="4906963"/>
          </a:xfrm>
        </p:spPr>
        <p:txBody>
          <a:bodyPr/>
          <a:lstStyle/>
          <a:p>
            <a:pPr eaLnBrk="1" hangingPunct="1">
              <a:buFontTx/>
              <a:buNone/>
            </a:pPr>
            <a:r>
              <a:rPr lang="en-US" smtClean="0">
                <a:solidFill>
                  <a:srgbClr val="CC3300"/>
                </a:solidFill>
              </a:rPr>
              <a:t>	</a:t>
            </a:r>
            <a:r>
              <a:rPr lang="en-US" b="1" smtClean="0">
                <a:solidFill>
                  <a:srgbClr val="CC3300"/>
                </a:solidFill>
              </a:rPr>
              <a:t> Indepth Question: If you were stuck on an isolated island, who would be the best character to have with you? Why? Which character would be the worst character to be stuck with? Why? Remember to include a quote and page number from your current assigned reading to support this. </a:t>
            </a:r>
            <a:endParaRPr lang="en-US" b="1" u="sng" smtClean="0">
              <a:solidFill>
                <a:srgbClr val="CC3300"/>
              </a:solidFill>
            </a:endParaRPr>
          </a:p>
          <a:p>
            <a:pPr eaLnBrk="1" hangingPunct="1"/>
            <a:endParaRPr lang="en-US" smtClean="0"/>
          </a:p>
        </p:txBody>
      </p:sp>
      <p:sp>
        <p:nvSpPr>
          <p:cNvPr id="38916" name="AutoShape 4"/>
          <p:cNvSpPr>
            <a:spLocks noChangeArrowheads="1"/>
          </p:cNvSpPr>
          <p:nvPr/>
        </p:nvSpPr>
        <p:spPr bwMode="auto">
          <a:xfrm>
            <a:off x="5562600" y="4876800"/>
            <a:ext cx="685800" cy="1066800"/>
          </a:xfrm>
          <a:prstGeom prst="upArrow">
            <a:avLst>
              <a:gd name="adj1" fmla="val 50000"/>
              <a:gd name="adj2" fmla="val 38889"/>
            </a:avLst>
          </a:prstGeom>
          <a:solidFill>
            <a:srgbClr val="99FF33"/>
          </a:solidFill>
          <a:ln w="57150">
            <a:solidFill>
              <a:schemeClr val="tx1"/>
            </a:solidFill>
            <a:miter lim="800000"/>
            <a:headEnd/>
            <a:tailEnd/>
          </a:ln>
        </p:spPr>
        <p:txBody>
          <a:bodyPr vert="eaVert" wrap="none" anchor="ctr"/>
          <a:lstStyle/>
          <a:p>
            <a:endParaRPr lang="en-US">
              <a:latin typeface="Calibri" pitchFamily="34" charset="0"/>
            </a:endParaRPr>
          </a:p>
        </p:txBody>
      </p:sp>
      <p:sp>
        <p:nvSpPr>
          <p:cNvPr id="38917" name="AutoShape 5"/>
          <p:cNvSpPr>
            <a:spLocks noChangeArrowheads="1"/>
          </p:cNvSpPr>
          <p:nvPr/>
        </p:nvSpPr>
        <p:spPr bwMode="auto">
          <a:xfrm>
            <a:off x="7239000" y="4876800"/>
            <a:ext cx="685800" cy="1066800"/>
          </a:xfrm>
          <a:prstGeom prst="upArrow">
            <a:avLst>
              <a:gd name="adj1" fmla="val 50000"/>
              <a:gd name="adj2" fmla="val 38889"/>
            </a:avLst>
          </a:prstGeom>
          <a:solidFill>
            <a:srgbClr val="99FF33"/>
          </a:solidFill>
          <a:ln w="57150">
            <a:solidFill>
              <a:schemeClr val="tx1"/>
            </a:solidFill>
            <a:miter lim="800000"/>
            <a:headEnd/>
            <a:tailEnd/>
          </a:ln>
        </p:spPr>
        <p:txBody>
          <a:bodyPr vert="eaVert" wrap="none" anchor="ctr"/>
          <a:lstStyle/>
          <a:p>
            <a:endParaRPr lang="en-US">
              <a:latin typeface="Calibri" pitchFamily="34" charset="0"/>
            </a:endParaRPr>
          </a:p>
        </p:txBody>
      </p:sp>
      <p:sp>
        <p:nvSpPr>
          <p:cNvPr id="6" name="Rounded Rectangular Callout 5"/>
          <p:cNvSpPr/>
          <p:nvPr/>
        </p:nvSpPr>
        <p:spPr>
          <a:xfrm>
            <a:off x="304800" y="5105400"/>
            <a:ext cx="2743200" cy="762000"/>
          </a:xfrm>
          <a:prstGeom prst="wedgeRoundRectCallout">
            <a:avLst>
              <a:gd name="adj1" fmla="val 73063"/>
              <a:gd name="adj2" fmla="val 10106"/>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solidFill>
                  <a:schemeClr val="tx1"/>
                </a:solidFill>
              </a:rPr>
              <a:t>Yes, include a page number. </a:t>
            </a:r>
          </a:p>
        </p:txBody>
      </p:sp>
      <p:pic>
        <p:nvPicPr>
          <p:cNvPr id="38919" name="Picture 7" descr="monkey.jpg"/>
          <p:cNvPicPr>
            <a:picLocks noChangeAspect="1"/>
          </p:cNvPicPr>
          <p:nvPr/>
        </p:nvPicPr>
        <p:blipFill>
          <a:blip r:embed="rId2" cstate="print"/>
          <a:srcRect/>
          <a:stretch>
            <a:fillRect/>
          </a:stretch>
        </p:blipFill>
        <p:spPr bwMode="auto">
          <a:xfrm>
            <a:off x="3657600" y="4953000"/>
            <a:ext cx="1320800" cy="1676400"/>
          </a:xfrm>
          <a:prstGeom prst="rect">
            <a:avLst/>
          </a:prstGeom>
          <a:noFill/>
          <a:ln w="9525">
            <a:noFill/>
            <a:miter lim="800000"/>
            <a:headEnd/>
            <a:tailEnd/>
          </a:ln>
        </p:spPr>
      </p:pic>
    </p:spTree>
    <p:extLst>
      <p:ext uri="{BB962C8B-B14F-4D97-AF65-F5344CB8AC3E}">
        <p14:creationId xmlns:p14="http://schemas.microsoft.com/office/powerpoint/2010/main" val="3865786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533400" y="228600"/>
            <a:ext cx="7772400" cy="228600"/>
          </a:xfrm>
        </p:spPr>
        <p:txBody>
          <a:bodyPr>
            <a:normAutofit fontScale="90000"/>
          </a:bodyPr>
          <a:lstStyle/>
          <a:p>
            <a:r>
              <a:rPr lang="en-US" sz="1600" dirty="0"/>
              <a:t>Name: ____________________              Period: </a:t>
            </a:r>
            <a:r>
              <a:rPr lang="en-US" sz="1600" dirty="0" smtClean="0"/>
              <a:t>___</a:t>
            </a:r>
            <a:endParaRPr lang="en-US" sz="1600" dirty="0"/>
          </a:p>
        </p:txBody>
      </p:sp>
      <p:sp>
        <p:nvSpPr>
          <p:cNvPr id="67587" name="Rectangle 3"/>
          <p:cNvSpPr>
            <a:spLocks noGrp="1" noChangeArrowheads="1"/>
          </p:cNvSpPr>
          <p:nvPr>
            <p:ph type="body" idx="1"/>
          </p:nvPr>
        </p:nvSpPr>
        <p:spPr>
          <a:xfrm>
            <a:off x="381000" y="533400"/>
            <a:ext cx="8229600" cy="6324600"/>
          </a:xfrm>
        </p:spPr>
        <p:txBody>
          <a:bodyPr/>
          <a:lstStyle/>
          <a:p>
            <a:pPr marL="609600" indent="-609600">
              <a:lnSpc>
                <a:spcPct val="80000"/>
              </a:lnSpc>
              <a:buFontTx/>
              <a:buNone/>
            </a:pPr>
            <a:r>
              <a:rPr lang="en-US" sz="1600" dirty="0"/>
              <a:t>Socratic Seminar #3       Title of Book: ________________________ Group # ___</a:t>
            </a:r>
          </a:p>
          <a:p>
            <a:pPr marL="609600" indent="-609600">
              <a:lnSpc>
                <a:spcPct val="80000"/>
              </a:lnSpc>
              <a:buFontTx/>
              <a:buNone/>
            </a:pPr>
            <a:endParaRPr lang="en-US" sz="1600" dirty="0"/>
          </a:p>
          <a:p>
            <a:pPr marL="609600" indent="-609600">
              <a:lnSpc>
                <a:spcPct val="80000"/>
              </a:lnSpc>
              <a:buFontTx/>
              <a:buNone/>
            </a:pPr>
            <a:r>
              <a:rPr lang="en-US" sz="1600" dirty="0"/>
              <a:t>Before this seminar, you need to have read your assigned reading, and complete the task listed below.</a:t>
            </a:r>
          </a:p>
          <a:p>
            <a:pPr marL="990600" lvl="1" indent="-533400">
              <a:lnSpc>
                <a:spcPct val="80000"/>
              </a:lnSpc>
              <a:buFontTx/>
              <a:buAutoNum type="arabicPeriod"/>
            </a:pPr>
            <a:r>
              <a:rPr lang="en-US" sz="1200" dirty="0"/>
              <a:t>Create a Venn Diagram between your two stories. Come up with at least 10 items per section of your diagram. These items need to reflect the exposition or plot of the story. </a:t>
            </a:r>
          </a:p>
          <a:p>
            <a:pPr marL="990600" lvl="1" indent="-533400">
              <a:lnSpc>
                <a:spcPct val="80000"/>
              </a:lnSpc>
              <a:buFontTx/>
              <a:buAutoNum type="arabicPeriod"/>
            </a:pPr>
            <a:r>
              <a:rPr lang="en-US" sz="1200" dirty="0"/>
              <a:t>Create 5 Costa Questions concerning the story to have ready for discussion. At least two of the questions must reflect both the first and second stories you are reading.</a:t>
            </a:r>
          </a:p>
          <a:p>
            <a:pPr marL="990600" lvl="1" indent="-533400">
              <a:lnSpc>
                <a:spcPct val="80000"/>
              </a:lnSpc>
              <a:buFontTx/>
              <a:buAutoNum type="arabicPeriod" startAt="3"/>
            </a:pPr>
            <a:r>
              <a:rPr lang="en-US" sz="1200" dirty="0"/>
              <a:t>Do </a:t>
            </a:r>
            <a:r>
              <a:rPr lang="en-US" sz="1200" dirty="0" err="1" smtClean="0"/>
              <a:t>Indepth</a:t>
            </a:r>
            <a:r>
              <a:rPr lang="en-US" sz="1200" dirty="0" smtClean="0"/>
              <a:t> </a:t>
            </a:r>
            <a:r>
              <a:rPr lang="en-US" sz="1200" dirty="0"/>
              <a:t>question listed below.</a:t>
            </a:r>
            <a:endParaRPr lang="en-US" sz="900" dirty="0"/>
          </a:p>
          <a:p>
            <a:pPr marL="609600" indent="-609600">
              <a:lnSpc>
                <a:spcPct val="80000"/>
              </a:lnSpc>
              <a:buFontTx/>
              <a:buAutoNum type="arabicPeriod"/>
            </a:pPr>
            <a:endParaRPr lang="en-US" sz="1000" dirty="0"/>
          </a:p>
          <a:p>
            <a:pPr marL="609600" indent="-609600">
              <a:lnSpc>
                <a:spcPct val="80000"/>
              </a:lnSpc>
              <a:buFontTx/>
              <a:buNone/>
            </a:pPr>
            <a:r>
              <a:rPr lang="en-US" sz="1000" dirty="0"/>
              <a:t>Question 1: (Level 1) __________________________________________________________________________________________________________</a:t>
            </a:r>
          </a:p>
          <a:p>
            <a:pPr marL="609600" indent="-609600">
              <a:lnSpc>
                <a:spcPct val="80000"/>
              </a:lnSpc>
              <a:buFontTx/>
              <a:buNone/>
            </a:pPr>
            <a:endParaRPr lang="en-US" sz="1000" dirty="0"/>
          </a:p>
          <a:p>
            <a:pPr marL="609600" indent="-609600">
              <a:lnSpc>
                <a:spcPct val="80000"/>
              </a:lnSpc>
              <a:buFontTx/>
              <a:buNone/>
            </a:pPr>
            <a:r>
              <a:rPr lang="en-US" sz="1000" dirty="0"/>
              <a:t>Question 2: (Level 2) __________________________________________________________________________________________________________</a:t>
            </a:r>
          </a:p>
          <a:p>
            <a:pPr marL="609600" indent="-609600">
              <a:lnSpc>
                <a:spcPct val="80000"/>
              </a:lnSpc>
              <a:buFontTx/>
              <a:buNone/>
            </a:pPr>
            <a:endParaRPr lang="en-US" sz="1000" dirty="0"/>
          </a:p>
          <a:p>
            <a:pPr marL="609600" indent="-609600">
              <a:lnSpc>
                <a:spcPct val="80000"/>
              </a:lnSpc>
              <a:buFontTx/>
              <a:buNone/>
            </a:pPr>
            <a:r>
              <a:rPr lang="en-US" sz="1000" dirty="0"/>
              <a:t>Question 3: (Level 2) __________________________________________________________________________________________________________</a:t>
            </a:r>
          </a:p>
          <a:p>
            <a:pPr marL="609600" indent="-609600">
              <a:lnSpc>
                <a:spcPct val="80000"/>
              </a:lnSpc>
              <a:buFontTx/>
              <a:buNone/>
            </a:pPr>
            <a:endParaRPr lang="en-US" sz="1000" dirty="0"/>
          </a:p>
          <a:p>
            <a:pPr marL="609600" indent="-609600">
              <a:lnSpc>
                <a:spcPct val="80000"/>
              </a:lnSpc>
              <a:buFontTx/>
              <a:buNone/>
            </a:pPr>
            <a:r>
              <a:rPr lang="en-US" sz="1000" dirty="0"/>
              <a:t>Question 4: (Level 2 or 3) __________________________________________________________________________________________________________</a:t>
            </a:r>
          </a:p>
          <a:p>
            <a:pPr marL="609600" indent="-609600">
              <a:lnSpc>
                <a:spcPct val="80000"/>
              </a:lnSpc>
              <a:buFontTx/>
              <a:buNone/>
            </a:pPr>
            <a:endParaRPr lang="en-US" sz="1000" dirty="0"/>
          </a:p>
          <a:p>
            <a:pPr marL="609600" indent="-609600">
              <a:lnSpc>
                <a:spcPct val="80000"/>
              </a:lnSpc>
              <a:buFontTx/>
              <a:buNone/>
            </a:pPr>
            <a:r>
              <a:rPr lang="en-US" sz="1000" dirty="0"/>
              <a:t>Question 5: (Level 3) __________________________________________________________________________________________________________</a:t>
            </a:r>
          </a:p>
          <a:p>
            <a:pPr marL="609600" indent="-609600">
              <a:lnSpc>
                <a:spcPct val="80000"/>
              </a:lnSpc>
              <a:buFontTx/>
              <a:buNone/>
            </a:pPr>
            <a:endParaRPr lang="en-US" sz="1000" dirty="0"/>
          </a:p>
          <a:p>
            <a:pPr marL="609600" indent="-609600">
              <a:lnSpc>
                <a:spcPct val="80000"/>
              </a:lnSpc>
              <a:buFontTx/>
              <a:buNone/>
            </a:pPr>
            <a:r>
              <a:rPr lang="en-US" sz="1200" b="1" dirty="0" err="1" smtClean="0"/>
              <a:t>Indepth</a:t>
            </a:r>
            <a:r>
              <a:rPr lang="en-US" sz="1200" b="1" dirty="0" smtClean="0"/>
              <a:t> </a:t>
            </a:r>
            <a:r>
              <a:rPr lang="en-US" sz="1200" b="1" dirty="0"/>
              <a:t>Question:</a:t>
            </a:r>
            <a:r>
              <a:rPr lang="en-US" sz="1200" dirty="0"/>
              <a:t> Choose one character from this story. If you could interview them, what kinds of questions would you want to ask them and why? Come up with 5 pivotal questions. After you write them, explain why these questions are important to you, linking them to existing evidence from the story thus far.</a:t>
            </a:r>
          </a:p>
          <a:p>
            <a:pPr marL="609600" indent="-609600">
              <a:lnSpc>
                <a:spcPct val="80000"/>
              </a:lnSpc>
              <a:buFontTx/>
              <a:buNone/>
            </a:pPr>
            <a:r>
              <a:rPr lang="en-US" sz="1600" dirty="0"/>
              <a:t>	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a:p>
            <a:pPr marL="609600" indent="-609600">
              <a:lnSpc>
                <a:spcPct val="80000"/>
              </a:lnSpc>
              <a:buFontTx/>
              <a:buNone/>
            </a:pPr>
            <a:r>
              <a:rPr lang="en-US" sz="1600" dirty="0"/>
              <a:t>	_________________________________________________________________</a:t>
            </a:r>
          </a:p>
          <a:p>
            <a:pPr marL="609600" indent="-609600">
              <a:lnSpc>
                <a:spcPct val="80000"/>
              </a:lnSpc>
              <a:buFontTx/>
              <a:buNone/>
            </a:pPr>
            <a:r>
              <a:rPr lang="en-US" sz="1600" dirty="0"/>
              <a:t>	_________________________________________________________________</a:t>
            </a:r>
          </a:p>
          <a:p>
            <a:pPr marL="609600" indent="-609600">
              <a:lnSpc>
                <a:spcPct val="80000"/>
              </a:lnSpc>
              <a:buFontTx/>
              <a:buNone/>
            </a:pPr>
            <a:endParaRPr lang="en-US" sz="1600" dirty="0"/>
          </a:p>
        </p:txBody>
      </p:sp>
      <p:sp>
        <p:nvSpPr>
          <p:cNvPr id="4" name="Oval 3"/>
          <p:cNvSpPr>
            <a:spLocks noChangeArrowheads="1"/>
          </p:cNvSpPr>
          <p:nvPr/>
        </p:nvSpPr>
        <p:spPr bwMode="auto">
          <a:xfrm>
            <a:off x="1761494" y="443345"/>
            <a:ext cx="685800" cy="533400"/>
          </a:xfrm>
          <a:prstGeom prst="ellipse">
            <a:avLst/>
          </a:prstGeom>
          <a:noFill/>
          <a:ln w="571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 name="AutoShape 4"/>
          <p:cNvSpPr>
            <a:spLocks noChangeArrowheads="1"/>
          </p:cNvSpPr>
          <p:nvPr/>
        </p:nvSpPr>
        <p:spPr bwMode="auto">
          <a:xfrm rot="-7092762">
            <a:off x="1790699" y="1839190"/>
            <a:ext cx="2590800" cy="838200"/>
          </a:xfrm>
          <a:prstGeom prst="rightArrow">
            <a:avLst>
              <a:gd name="adj1" fmla="val 50000"/>
              <a:gd name="adj2" fmla="val 77273"/>
            </a:avLst>
          </a:prstGeom>
          <a:solidFill>
            <a:srgbClr val="FF9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4281975763"/>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457200" y="274638"/>
            <a:ext cx="8229600" cy="1782762"/>
          </a:xfrm>
        </p:spPr>
        <p:txBody>
          <a:bodyPr/>
          <a:lstStyle/>
          <a:p>
            <a:r>
              <a:rPr lang="en-US" dirty="0" smtClean="0"/>
              <a:t>Option 1 Kids – Homework</a:t>
            </a:r>
            <a:br>
              <a:rPr lang="en-US" dirty="0" smtClean="0"/>
            </a:br>
            <a:r>
              <a:rPr lang="en-US" dirty="0" smtClean="0"/>
              <a:t>Option 2 Kids- Start Today …</a:t>
            </a:r>
            <a:endParaRPr lang="en-US" dirty="0"/>
          </a:p>
        </p:txBody>
      </p:sp>
      <p:sp>
        <p:nvSpPr>
          <p:cNvPr id="90115" name="Rectangle 3"/>
          <p:cNvSpPr>
            <a:spLocks noGrp="1" noChangeArrowheads="1"/>
          </p:cNvSpPr>
          <p:nvPr>
            <p:ph type="body" idx="1"/>
          </p:nvPr>
        </p:nvSpPr>
        <p:spPr/>
        <p:txBody>
          <a:bodyPr/>
          <a:lstStyle/>
          <a:p>
            <a:endParaRPr lang="en-US"/>
          </a:p>
        </p:txBody>
      </p:sp>
      <p:sp>
        <p:nvSpPr>
          <p:cNvPr id="90116" name="WordArt 4"/>
          <p:cNvSpPr>
            <a:spLocks noChangeArrowheads="1" noChangeShapeType="1" noTextEdit="1"/>
          </p:cNvSpPr>
          <p:nvPr/>
        </p:nvSpPr>
        <p:spPr bwMode="auto">
          <a:xfrm>
            <a:off x="2057400" y="2286000"/>
            <a:ext cx="4743450" cy="3032125"/>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r>
              <a:rPr lang="en-US" sz="3600" kern="10" dirty="0">
                <a:ln w="25400">
                  <a:solidFill>
                    <a:srgbClr val="000000"/>
                  </a:solidFill>
                  <a:round/>
                  <a:headEnd/>
                  <a:tailEnd/>
                </a:ln>
                <a:solidFill>
                  <a:srgbClr val="00FF00"/>
                </a:solidFill>
                <a:latin typeface="Ravie"/>
              </a:rPr>
              <a:t>Socratic </a:t>
            </a:r>
          </a:p>
          <a:p>
            <a:pPr algn="ctr"/>
            <a:r>
              <a:rPr lang="en-US" sz="3600" kern="10" dirty="0">
                <a:ln w="25400">
                  <a:solidFill>
                    <a:srgbClr val="000000"/>
                  </a:solidFill>
                  <a:round/>
                  <a:headEnd/>
                  <a:tailEnd/>
                </a:ln>
                <a:solidFill>
                  <a:srgbClr val="00FF00"/>
                </a:solidFill>
                <a:latin typeface="Ravie"/>
              </a:rPr>
              <a:t>Seminar</a:t>
            </a:r>
          </a:p>
          <a:p>
            <a:pPr algn="ctr"/>
            <a:r>
              <a:rPr lang="en-US" sz="3600" kern="10" dirty="0">
                <a:ln w="25400">
                  <a:solidFill>
                    <a:srgbClr val="000000"/>
                  </a:solidFill>
                  <a:round/>
                  <a:headEnd/>
                  <a:tailEnd/>
                </a:ln>
                <a:solidFill>
                  <a:srgbClr val="00FF00"/>
                </a:solidFill>
                <a:latin typeface="Ravie"/>
              </a:rPr>
              <a:t># 3</a:t>
            </a:r>
          </a:p>
          <a:p>
            <a:pPr algn="ctr"/>
            <a:r>
              <a:rPr lang="en-US" sz="3600" kern="10" dirty="0">
                <a:ln w="25400">
                  <a:solidFill>
                    <a:srgbClr val="000000"/>
                  </a:solidFill>
                  <a:round/>
                  <a:headEnd/>
                  <a:tailEnd/>
                </a:ln>
                <a:solidFill>
                  <a:srgbClr val="00FF00"/>
                </a:solidFill>
                <a:latin typeface="Ravie"/>
              </a:rPr>
              <a:t>Paperwork</a:t>
            </a:r>
          </a:p>
        </p:txBody>
      </p:sp>
    </p:spTree>
    <p:extLst>
      <p:ext uri="{BB962C8B-B14F-4D97-AF65-F5344CB8AC3E}">
        <p14:creationId xmlns:p14="http://schemas.microsoft.com/office/powerpoint/2010/main" val="136825766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p:txBody>
          <a:bodyPr/>
          <a:lstStyle/>
          <a:p>
            <a:r>
              <a:rPr lang="en-US"/>
              <a:t>Time to Begin </a:t>
            </a:r>
          </a:p>
        </p:txBody>
      </p:sp>
      <p:sp>
        <p:nvSpPr>
          <p:cNvPr id="141315" name="Rectangle 3"/>
          <p:cNvSpPr>
            <a:spLocks noGrp="1" noChangeArrowheads="1"/>
          </p:cNvSpPr>
          <p:nvPr>
            <p:ph type="body" idx="1"/>
          </p:nvPr>
        </p:nvSpPr>
        <p:spPr/>
        <p:txBody>
          <a:bodyPr/>
          <a:lstStyle/>
          <a:p>
            <a:endParaRPr lang="en-US"/>
          </a:p>
        </p:txBody>
      </p:sp>
      <p:sp>
        <p:nvSpPr>
          <p:cNvPr id="141316" name="WordArt 4"/>
          <p:cNvSpPr>
            <a:spLocks noChangeArrowheads="1" noChangeShapeType="1" noTextEdit="1"/>
          </p:cNvSpPr>
          <p:nvPr/>
        </p:nvSpPr>
        <p:spPr bwMode="auto">
          <a:xfrm>
            <a:off x="1600200" y="1828800"/>
            <a:ext cx="6248400" cy="198120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r>
              <a:rPr lang="en-US" sz="3600" kern="10" dirty="0">
                <a:ln w="57150">
                  <a:solidFill>
                    <a:srgbClr val="000000"/>
                  </a:solidFill>
                  <a:round/>
                  <a:headEnd/>
                  <a:tailEnd/>
                </a:ln>
                <a:solidFill>
                  <a:srgbClr val="FFFF66"/>
                </a:solidFill>
                <a:latin typeface="Arial Black"/>
              </a:rPr>
              <a:t>Socratic Seminar</a:t>
            </a:r>
          </a:p>
          <a:p>
            <a:pPr algn="ctr"/>
            <a:r>
              <a:rPr lang="en-US" sz="3600" kern="10" dirty="0">
                <a:ln w="57150">
                  <a:solidFill>
                    <a:srgbClr val="000000"/>
                  </a:solidFill>
                  <a:round/>
                  <a:headEnd/>
                  <a:tailEnd/>
                </a:ln>
                <a:solidFill>
                  <a:srgbClr val="FFFF66"/>
                </a:solidFill>
                <a:latin typeface="Arial Black"/>
              </a:rPr>
              <a:t># </a:t>
            </a:r>
            <a:r>
              <a:rPr lang="en-US" sz="3600" kern="10" dirty="0" smtClean="0">
                <a:ln w="57150">
                  <a:solidFill>
                    <a:srgbClr val="000000"/>
                  </a:solidFill>
                  <a:round/>
                  <a:headEnd/>
                  <a:tailEnd/>
                </a:ln>
                <a:solidFill>
                  <a:srgbClr val="FFFF66"/>
                </a:solidFill>
                <a:latin typeface="Arial Black"/>
              </a:rPr>
              <a:t>3</a:t>
            </a:r>
            <a:endParaRPr lang="en-US" sz="3600" kern="10" dirty="0">
              <a:ln w="57150">
                <a:solidFill>
                  <a:srgbClr val="000000"/>
                </a:solidFill>
                <a:round/>
                <a:headEnd/>
                <a:tailEnd/>
              </a:ln>
              <a:solidFill>
                <a:srgbClr val="FFFF66"/>
              </a:solidFill>
              <a:latin typeface="Arial Black"/>
            </a:endParaRPr>
          </a:p>
        </p:txBody>
      </p:sp>
      <p:sp>
        <p:nvSpPr>
          <p:cNvPr id="141317" name="WordArt 5"/>
          <p:cNvSpPr>
            <a:spLocks noChangeArrowheads="1" noChangeShapeType="1" noTextEdit="1"/>
          </p:cNvSpPr>
          <p:nvPr/>
        </p:nvSpPr>
        <p:spPr bwMode="auto">
          <a:xfrm>
            <a:off x="1219200" y="3886200"/>
            <a:ext cx="6638925" cy="194310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FF00FF"/>
                </a:solidFill>
                <a:latin typeface="Algerian"/>
              </a:rPr>
              <a:t>Remember to make your</a:t>
            </a:r>
          </a:p>
          <a:p>
            <a:pPr algn="ctr"/>
            <a:r>
              <a:rPr lang="en-US" sz="3600" kern="10">
                <a:ln w="9525">
                  <a:solidFill>
                    <a:srgbClr val="000000"/>
                  </a:solidFill>
                  <a:round/>
                  <a:headEnd/>
                  <a:tailEnd/>
                </a:ln>
                <a:solidFill>
                  <a:srgbClr val="FF00FF"/>
                </a:solidFill>
                <a:latin typeface="Algerian"/>
              </a:rPr>
              <a:t>points count.</a:t>
            </a:r>
          </a:p>
          <a:p>
            <a:pPr algn="ctr"/>
            <a:r>
              <a:rPr lang="en-US" sz="3600" kern="10">
                <a:ln w="9525">
                  <a:solidFill>
                    <a:srgbClr val="000000"/>
                  </a:solidFill>
                  <a:round/>
                  <a:headEnd/>
                  <a:tailEnd/>
                </a:ln>
                <a:solidFill>
                  <a:srgbClr val="FF00FF"/>
                </a:solidFill>
                <a:latin typeface="Algerian"/>
              </a:rPr>
              <a:t>Today is heavily weighted.</a:t>
            </a:r>
          </a:p>
        </p:txBody>
      </p:sp>
    </p:spTree>
    <p:extLst>
      <p:ext uri="{BB962C8B-B14F-4D97-AF65-F5344CB8AC3E}">
        <p14:creationId xmlns:p14="http://schemas.microsoft.com/office/powerpoint/2010/main" val="386417426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41" name="Picture 5" descr="be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1905000"/>
            <a:ext cx="5295900" cy="5295900"/>
          </a:xfrm>
          <a:prstGeom prst="rect">
            <a:avLst/>
          </a:prstGeom>
          <a:noFill/>
          <a:extLst>
            <a:ext uri="{909E8E84-426E-40DD-AFC4-6F175D3DCCD1}">
              <a14:hiddenFill xmlns:a14="http://schemas.microsoft.com/office/drawing/2010/main">
                <a:solidFill>
                  <a:srgbClr val="FFFFFF"/>
                </a:solidFill>
              </a14:hiddenFill>
            </a:ext>
          </a:extLst>
        </p:spPr>
      </p:pic>
      <p:sp>
        <p:nvSpPr>
          <p:cNvPr id="142338" name="Rectangle 2"/>
          <p:cNvSpPr>
            <a:spLocks noGrp="1" noChangeArrowheads="1"/>
          </p:cNvSpPr>
          <p:nvPr>
            <p:ph type="title"/>
          </p:nvPr>
        </p:nvSpPr>
        <p:spPr>
          <a:xfrm>
            <a:off x="381000" y="685800"/>
            <a:ext cx="8229600" cy="1905000"/>
          </a:xfrm>
        </p:spPr>
        <p:txBody>
          <a:bodyPr>
            <a:normAutofit fontScale="90000"/>
          </a:bodyPr>
          <a:lstStyle/>
          <a:p>
            <a:r>
              <a:rPr lang="en-US" sz="4000"/>
              <a:t>Wait for the Bell.</a:t>
            </a:r>
            <a:br>
              <a:rPr lang="en-US" sz="4000"/>
            </a:br>
            <a:r>
              <a:rPr lang="en-US" sz="4000"/>
              <a:t>Final 12 minutes will be</a:t>
            </a:r>
            <a:br>
              <a:rPr lang="en-US" sz="4000"/>
            </a:br>
            <a:r>
              <a:rPr lang="en-US" sz="4000"/>
              <a:t>for you to do your Group’s Debrief.</a:t>
            </a:r>
          </a:p>
        </p:txBody>
      </p:sp>
      <p:sp>
        <p:nvSpPr>
          <p:cNvPr id="142342" name="Rectangle 6"/>
          <p:cNvSpPr>
            <a:spLocks noChangeArrowheads="1"/>
          </p:cNvSpPr>
          <p:nvPr/>
        </p:nvSpPr>
        <p:spPr bwMode="auto">
          <a:xfrm>
            <a:off x="6400800" y="5791200"/>
            <a:ext cx="1905000" cy="3048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2343" name="Rectangle 7"/>
          <p:cNvSpPr>
            <a:spLocks noChangeArrowheads="1"/>
          </p:cNvSpPr>
          <p:nvPr/>
        </p:nvSpPr>
        <p:spPr bwMode="auto">
          <a:xfrm>
            <a:off x="6553200" y="2971800"/>
            <a:ext cx="2133600" cy="34290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2344" name="Rectangle 8"/>
          <p:cNvSpPr>
            <a:spLocks noChangeArrowheads="1"/>
          </p:cNvSpPr>
          <p:nvPr/>
        </p:nvSpPr>
        <p:spPr bwMode="auto">
          <a:xfrm>
            <a:off x="3657600" y="5791200"/>
            <a:ext cx="1905000" cy="533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302936136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410" name="Picture 2" descr="be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3086100"/>
            <a:ext cx="4114800" cy="4114800"/>
          </a:xfrm>
          <a:prstGeom prst="rect">
            <a:avLst/>
          </a:prstGeom>
          <a:noFill/>
          <a:extLst>
            <a:ext uri="{909E8E84-426E-40DD-AFC4-6F175D3DCCD1}">
              <a14:hiddenFill xmlns:a14="http://schemas.microsoft.com/office/drawing/2010/main">
                <a:solidFill>
                  <a:srgbClr val="FFFFFF"/>
                </a:solidFill>
              </a14:hiddenFill>
            </a:ext>
          </a:extLst>
        </p:spPr>
      </p:pic>
      <p:sp>
        <p:nvSpPr>
          <p:cNvPr id="145411" name="Rectangle 3"/>
          <p:cNvSpPr>
            <a:spLocks noGrp="1" noChangeArrowheads="1"/>
          </p:cNvSpPr>
          <p:nvPr>
            <p:ph type="title"/>
          </p:nvPr>
        </p:nvSpPr>
        <p:spPr>
          <a:xfrm>
            <a:off x="304800" y="685800"/>
            <a:ext cx="8305800" cy="3048000"/>
          </a:xfrm>
        </p:spPr>
        <p:txBody>
          <a:bodyPr>
            <a:normAutofit/>
          </a:bodyPr>
          <a:lstStyle/>
          <a:p>
            <a:pPr algn="l"/>
            <a:r>
              <a:rPr lang="en-US" sz="4000" dirty="0"/>
              <a:t>Please, do your debrief.</a:t>
            </a:r>
            <a:br>
              <a:rPr lang="en-US" sz="4000" dirty="0"/>
            </a:br>
            <a:r>
              <a:rPr lang="en-US" sz="4000" dirty="0"/>
              <a:t>Submit in this order:</a:t>
            </a:r>
            <a:br>
              <a:rPr lang="en-US" sz="4000" dirty="0"/>
            </a:br>
            <a:r>
              <a:rPr lang="en-US" sz="4000" dirty="0"/>
              <a:t>	1. Debrief paper: Side One</a:t>
            </a:r>
            <a:br>
              <a:rPr lang="en-US" sz="4000" dirty="0"/>
            </a:br>
            <a:r>
              <a:rPr lang="en-US" sz="4000" dirty="0"/>
              <a:t>	2. Socratic Seminar </a:t>
            </a:r>
            <a:r>
              <a:rPr lang="en-US" sz="4000" dirty="0" smtClean="0"/>
              <a:t>2 Handout</a:t>
            </a:r>
            <a:endParaRPr lang="en-US" sz="4000" dirty="0"/>
          </a:p>
        </p:txBody>
      </p:sp>
      <p:sp>
        <p:nvSpPr>
          <p:cNvPr id="145412" name="Rectangle 4"/>
          <p:cNvSpPr>
            <a:spLocks noChangeArrowheads="1"/>
          </p:cNvSpPr>
          <p:nvPr/>
        </p:nvSpPr>
        <p:spPr bwMode="auto">
          <a:xfrm>
            <a:off x="6400800" y="5791200"/>
            <a:ext cx="1905000" cy="3048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5413" name="Rectangle 5"/>
          <p:cNvSpPr>
            <a:spLocks noChangeArrowheads="1"/>
          </p:cNvSpPr>
          <p:nvPr/>
        </p:nvSpPr>
        <p:spPr bwMode="auto">
          <a:xfrm>
            <a:off x="5562600" y="4114800"/>
            <a:ext cx="2133600" cy="22860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5414" name="Rectangle 6"/>
          <p:cNvSpPr>
            <a:spLocks noChangeArrowheads="1"/>
          </p:cNvSpPr>
          <p:nvPr/>
        </p:nvSpPr>
        <p:spPr bwMode="auto">
          <a:xfrm>
            <a:off x="3352800" y="6096000"/>
            <a:ext cx="1905000" cy="5334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29683089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0998" name="Group 54"/>
          <p:cNvGraphicFramePr>
            <a:graphicFrameLocks noGrp="1"/>
          </p:cNvGraphicFramePr>
          <p:nvPr/>
        </p:nvGraphicFramePr>
        <p:xfrm>
          <a:off x="457200" y="685800"/>
          <a:ext cx="8458200" cy="6175376"/>
        </p:xfrm>
        <a:graphic>
          <a:graphicData uri="http://schemas.openxmlformats.org/drawingml/2006/table">
            <a:tbl>
              <a:tblPr/>
              <a:tblGrid>
                <a:gridCol w="838200"/>
                <a:gridCol w="1600200"/>
                <a:gridCol w="2362200"/>
                <a:gridCol w="2481263"/>
                <a:gridCol w="1176337"/>
              </a:tblGrid>
              <a:tr h="2286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Names</a:t>
                      </a:r>
                      <a:endParaRPr kumimoji="0" lang="en-US" sz="1400" b="0" i="0" u="none" strike="noStrike" cap="none" normalizeH="0" baseline="0" smtClean="0">
                        <a:ln>
                          <a:noFill/>
                        </a:ln>
                        <a:solidFill>
                          <a:schemeClr val="tx1"/>
                        </a:solidFill>
                        <a:effectLst/>
                        <a:latin typeface="Arial" pitchFamily="34"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Student arrived with a ‘stamped’ paperwork.</a:t>
                      </a:r>
                      <a:endParaRPr kumimoji="0" lang="en-US" sz="2400" b="0" i="0" u="none" strike="noStrike" cap="none" normalizeH="0" baseline="0" smtClean="0">
                        <a:ln>
                          <a:noFill/>
                        </a:ln>
                        <a:solidFill>
                          <a:schemeClr val="tx1"/>
                        </a:solidFill>
                        <a:effectLst/>
                        <a:latin typeface="Arial" pitchFamily="34"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Student helped with discussion &amp; it was apparent they were up to date on their reading.</a:t>
                      </a:r>
                      <a:endParaRPr kumimoji="0" lang="en-US" sz="2400" b="0" i="0" u="none" strike="noStrike" cap="none" normalizeH="0" baseline="0" smtClean="0">
                        <a:ln>
                          <a:noFill/>
                        </a:ln>
                        <a:solidFill>
                          <a:schemeClr val="tx1"/>
                        </a:solidFill>
                        <a:effectLst/>
                        <a:latin typeface="Arial" pitchFamily="34"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Student was commendable on their behavior, and was truly on task the entire time.</a:t>
                      </a:r>
                      <a:endParaRPr kumimoji="0" lang="en-US" sz="2400" b="0" i="0" u="none" strike="noStrike" cap="none" normalizeH="0" baseline="0" smtClean="0">
                        <a:ln>
                          <a:noFill/>
                        </a:ln>
                        <a:solidFill>
                          <a:schemeClr val="tx1"/>
                        </a:solidFill>
                        <a:effectLst/>
                        <a:latin typeface="Arial" pitchFamily="34"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Today’s score:</a:t>
                      </a:r>
                      <a:endParaRPr kumimoji="0" lang="en-US" sz="2000" b="0" i="0" u="none" strike="noStrike" cap="none" normalizeH="0" baseline="0" smtClean="0">
                        <a:ln>
                          <a:noFill/>
                        </a:ln>
                        <a:solidFill>
                          <a:schemeClr val="tx1"/>
                        </a:solidFill>
                        <a:effectLst/>
                        <a:latin typeface="Arial" pitchFamily="34"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794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YES  /    Somewhat  /  No</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20     /          15         /     0</a:t>
                      </a:r>
                      <a:endParaRPr kumimoji="0" lang="en-US" sz="1000" b="0" i="0" u="none" strike="noStrike" cap="none" normalizeH="0" baseline="0" smtClean="0">
                        <a:ln>
                          <a:noFill/>
                        </a:ln>
                        <a:solidFill>
                          <a:schemeClr val="tx1"/>
                        </a:solidFill>
                        <a:effectLst/>
                        <a:latin typeface="Arial" pitchFamily="34"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YES  /    Somewhat  /  No</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15     /          10         /     0</a:t>
                      </a:r>
                      <a:endParaRPr kumimoji="0" lang="en-US" sz="1000" b="0" i="0" u="none" strike="noStrike" cap="none" normalizeH="0" baseline="0" smtClean="0">
                        <a:ln>
                          <a:noFill/>
                        </a:ln>
                        <a:solidFill>
                          <a:schemeClr val="tx1"/>
                        </a:solidFill>
                        <a:effectLst/>
                        <a:latin typeface="Arial" pitchFamily="34"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YES  /    Somewhat  /  No</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15     /          10         /     0</a:t>
                      </a:r>
                      <a:endParaRPr kumimoji="0" lang="en-US" sz="1000" b="0" i="0" u="none" strike="noStrike" cap="none" normalizeH="0" baseline="0" smtClean="0">
                        <a:ln>
                          <a:noFill/>
                        </a:ln>
                        <a:solidFill>
                          <a:schemeClr val="tx1"/>
                        </a:solidFill>
                        <a:effectLst/>
                        <a:latin typeface="Arial" pitchFamily="34"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762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YES  /    Somewhat  /  No</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20     /          15         /     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YES  /    Somewhat  /  No</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15     /          10         /     0</a:t>
                      </a:r>
                      <a:endParaRPr kumimoji="0" lang="en-US" sz="1000" b="0" i="0" u="none" strike="noStrike" cap="none" normalizeH="0" baseline="0" smtClean="0">
                        <a:ln>
                          <a:noFill/>
                        </a:ln>
                        <a:solidFill>
                          <a:schemeClr val="tx1"/>
                        </a:solidFill>
                        <a:effectLst/>
                        <a:latin typeface="Arial" pitchFamily="34"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YES  /    Somewhat  /  No</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15     /          10         /     0</a:t>
                      </a:r>
                      <a:endParaRPr kumimoji="0" lang="en-US" sz="1000" b="0" i="0" u="none" strike="noStrike" cap="none" normalizeH="0" baseline="0" smtClean="0">
                        <a:ln>
                          <a:noFill/>
                        </a:ln>
                        <a:solidFill>
                          <a:schemeClr val="tx1"/>
                        </a:solidFill>
                        <a:effectLst/>
                        <a:latin typeface="Arial" pitchFamily="34"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778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YES  /    Somewhat  /  No</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20     /          15         /     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YES  /    Somewhat  /  No</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15     /          10         /     0</a:t>
                      </a:r>
                      <a:endParaRPr kumimoji="0" lang="en-US" sz="1000" b="0" i="0" u="none" strike="noStrike" cap="none" normalizeH="0" baseline="0" smtClean="0">
                        <a:ln>
                          <a:noFill/>
                        </a:ln>
                        <a:solidFill>
                          <a:schemeClr val="tx1"/>
                        </a:solidFill>
                        <a:effectLst/>
                        <a:latin typeface="Arial" pitchFamily="34"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YES  /    Somewhat  /  No</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15     /          10         /     0</a:t>
                      </a:r>
                      <a:endParaRPr kumimoji="0" lang="en-US" sz="1000" b="0" i="0" u="none" strike="noStrike" cap="none" normalizeH="0" baseline="0" smtClean="0">
                        <a:ln>
                          <a:noFill/>
                        </a:ln>
                        <a:solidFill>
                          <a:schemeClr val="tx1"/>
                        </a:solidFill>
                        <a:effectLst/>
                        <a:latin typeface="Arial" pitchFamily="34"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778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YES  /    Somewhat  /  No</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20     /          15         /     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YES  /    Somewhat  /  No</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15     /          10         /     0</a:t>
                      </a:r>
                      <a:endParaRPr kumimoji="0" lang="en-US" sz="1000" b="0" i="0" u="none" strike="noStrike" cap="none" normalizeH="0" baseline="0" smtClean="0">
                        <a:ln>
                          <a:noFill/>
                        </a:ln>
                        <a:solidFill>
                          <a:schemeClr val="tx1"/>
                        </a:solidFill>
                        <a:effectLst/>
                        <a:latin typeface="Arial" pitchFamily="34"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YES  /    Somewhat  /  No</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15     /          10         /     0</a:t>
                      </a:r>
                      <a:endParaRPr kumimoji="0" lang="en-US" sz="1000" b="0" i="0" u="none" strike="noStrike" cap="none" normalizeH="0" baseline="0" smtClean="0">
                        <a:ln>
                          <a:noFill/>
                        </a:ln>
                        <a:solidFill>
                          <a:schemeClr val="tx1"/>
                        </a:solidFill>
                        <a:effectLst/>
                        <a:latin typeface="Arial" pitchFamily="34"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778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YES  /    Somewhat  /  No</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20     /          15         /     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YES  /    Somewhat  /  No</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15     /          10         /     0</a:t>
                      </a:r>
                      <a:endParaRPr kumimoji="0" lang="en-US" sz="1000" b="0" i="0" u="none" strike="noStrike" cap="none" normalizeH="0" baseline="0" smtClean="0">
                        <a:ln>
                          <a:noFill/>
                        </a:ln>
                        <a:solidFill>
                          <a:schemeClr val="tx1"/>
                        </a:solidFill>
                        <a:effectLst/>
                        <a:latin typeface="Arial" pitchFamily="34"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YES  /    Somewhat  /  No</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15     /          10         /     0</a:t>
                      </a:r>
                      <a:endParaRPr kumimoji="0" lang="en-US" sz="1000" b="0" i="0" u="none" strike="noStrike" cap="none" normalizeH="0" baseline="0" smtClean="0">
                        <a:ln>
                          <a:noFill/>
                        </a:ln>
                        <a:solidFill>
                          <a:schemeClr val="tx1"/>
                        </a:solidFill>
                        <a:effectLst/>
                        <a:latin typeface="Arial" pitchFamily="34"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05518" name="Rectangle 55"/>
          <p:cNvSpPr>
            <a:spLocks noChangeArrowheads="1"/>
          </p:cNvSpPr>
          <p:nvPr/>
        </p:nvSpPr>
        <p:spPr bwMode="auto">
          <a:xfrm>
            <a:off x="2743200" y="3276600"/>
            <a:ext cx="3505200" cy="2438400"/>
          </a:xfrm>
          <a:prstGeom prst="rect">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5519" name="WordArt 56"/>
          <p:cNvSpPr>
            <a:spLocks noChangeArrowheads="1" noChangeShapeType="1" noTextEdit="1"/>
          </p:cNvSpPr>
          <p:nvPr/>
        </p:nvSpPr>
        <p:spPr bwMode="auto">
          <a:xfrm>
            <a:off x="3124200" y="4114800"/>
            <a:ext cx="2895600" cy="6477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chemeClr val="bg1"/>
                </a:solidFill>
                <a:latin typeface="Arial Black"/>
              </a:rPr>
              <a:t>The Debrief</a:t>
            </a:r>
          </a:p>
        </p:txBody>
      </p:sp>
    </p:spTree>
    <p:extLst>
      <p:ext uri="{BB962C8B-B14F-4D97-AF65-F5344CB8AC3E}">
        <p14:creationId xmlns:p14="http://schemas.microsoft.com/office/powerpoint/2010/main" val="243009284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0998" name="Group 54"/>
          <p:cNvGraphicFramePr>
            <a:graphicFrameLocks noGrp="1"/>
          </p:cNvGraphicFramePr>
          <p:nvPr/>
        </p:nvGraphicFramePr>
        <p:xfrm>
          <a:off x="457200" y="685800"/>
          <a:ext cx="8458200" cy="6175376"/>
        </p:xfrm>
        <a:graphic>
          <a:graphicData uri="http://schemas.openxmlformats.org/drawingml/2006/table">
            <a:tbl>
              <a:tblPr/>
              <a:tblGrid>
                <a:gridCol w="838200"/>
                <a:gridCol w="1600200"/>
                <a:gridCol w="2362200"/>
                <a:gridCol w="2481263"/>
                <a:gridCol w="1176337"/>
              </a:tblGrid>
              <a:tr h="2286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Names</a:t>
                      </a:r>
                      <a:endParaRPr kumimoji="0" lang="en-US" sz="1400" b="0" i="0" u="none" strike="noStrike" cap="none" normalizeH="0" baseline="0" smtClean="0">
                        <a:ln>
                          <a:noFill/>
                        </a:ln>
                        <a:solidFill>
                          <a:schemeClr val="tx1"/>
                        </a:solidFill>
                        <a:effectLst/>
                        <a:latin typeface="Arial" pitchFamily="34"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Student arrived with a ‘stamped’ paperwork.</a:t>
                      </a:r>
                      <a:endParaRPr kumimoji="0" lang="en-US" sz="2400" b="0" i="0" u="none" strike="noStrike" cap="none" normalizeH="0" baseline="0" smtClean="0">
                        <a:ln>
                          <a:noFill/>
                        </a:ln>
                        <a:solidFill>
                          <a:schemeClr val="tx1"/>
                        </a:solidFill>
                        <a:effectLst/>
                        <a:latin typeface="Arial" pitchFamily="34"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Student helped with discussion &amp; it was apparent they were up to date on their reading.</a:t>
                      </a:r>
                      <a:endParaRPr kumimoji="0" lang="en-US" sz="2400" b="0" i="0" u="none" strike="noStrike" cap="none" normalizeH="0" baseline="0" smtClean="0">
                        <a:ln>
                          <a:noFill/>
                        </a:ln>
                        <a:solidFill>
                          <a:schemeClr val="tx1"/>
                        </a:solidFill>
                        <a:effectLst/>
                        <a:latin typeface="Arial" pitchFamily="34"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Student was commendable on their behavior, and was truly on task the entire time.</a:t>
                      </a:r>
                      <a:endParaRPr kumimoji="0" lang="en-US" sz="2400" b="0" i="0" u="none" strike="noStrike" cap="none" normalizeH="0" baseline="0" smtClean="0">
                        <a:ln>
                          <a:noFill/>
                        </a:ln>
                        <a:solidFill>
                          <a:schemeClr val="tx1"/>
                        </a:solidFill>
                        <a:effectLst/>
                        <a:latin typeface="Arial" pitchFamily="34"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Today’s score:</a:t>
                      </a:r>
                      <a:endParaRPr kumimoji="0" lang="en-US" sz="2000" b="0" i="0" u="none" strike="noStrike" cap="none" normalizeH="0" baseline="0" smtClean="0">
                        <a:ln>
                          <a:noFill/>
                        </a:ln>
                        <a:solidFill>
                          <a:schemeClr val="tx1"/>
                        </a:solidFill>
                        <a:effectLst/>
                        <a:latin typeface="Arial" pitchFamily="34"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794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YES  /    Somewhat  /  No</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20     /          15         /     0</a:t>
                      </a:r>
                      <a:endParaRPr kumimoji="0" lang="en-US" sz="1000" b="0" i="0" u="none" strike="noStrike" cap="none" normalizeH="0" baseline="0" smtClean="0">
                        <a:ln>
                          <a:noFill/>
                        </a:ln>
                        <a:solidFill>
                          <a:schemeClr val="tx1"/>
                        </a:solidFill>
                        <a:effectLst/>
                        <a:latin typeface="Arial" pitchFamily="34"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YES  /    Somewhat  /  No</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15     /          10         /     0</a:t>
                      </a:r>
                      <a:endParaRPr kumimoji="0" lang="en-US" sz="1000" b="0" i="0" u="none" strike="noStrike" cap="none" normalizeH="0" baseline="0" smtClean="0">
                        <a:ln>
                          <a:noFill/>
                        </a:ln>
                        <a:solidFill>
                          <a:schemeClr val="tx1"/>
                        </a:solidFill>
                        <a:effectLst/>
                        <a:latin typeface="Arial" pitchFamily="34"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YES  /    Somewhat  /  No</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15     /          10         /     0</a:t>
                      </a:r>
                      <a:endParaRPr kumimoji="0" lang="en-US" sz="1000" b="0" i="0" u="none" strike="noStrike" cap="none" normalizeH="0" baseline="0" smtClean="0">
                        <a:ln>
                          <a:noFill/>
                        </a:ln>
                        <a:solidFill>
                          <a:schemeClr val="tx1"/>
                        </a:solidFill>
                        <a:effectLst/>
                        <a:latin typeface="Arial" pitchFamily="34"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762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YES  /    Somewhat  /  No</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20     /          15         /     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YES  /    Somewhat  /  No</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15     /          10         /     0</a:t>
                      </a:r>
                      <a:endParaRPr kumimoji="0" lang="en-US" sz="1000" b="0" i="0" u="none" strike="noStrike" cap="none" normalizeH="0" baseline="0" smtClean="0">
                        <a:ln>
                          <a:noFill/>
                        </a:ln>
                        <a:solidFill>
                          <a:schemeClr val="tx1"/>
                        </a:solidFill>
                        <a:effectLst/>
                        <a:latin typeface="Arial" pitchFamily="34"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YES  /    Somewhat  /  No</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15     /          10         /     0</a:t>
                      </a:r>
                      <a:endParaRPr kumimoji="0" lang="en-US" sz="1000" b="0" i="0" u="none" strike="noStrike" cap="none" normalizeH="0" baseline="0" smtClean="0">
                        <a:ln>
                          <a:noFill/>
                        </a:ln>
                        <a:solidFill>
                          <a:schemeClr val="tx1"/>
                        </a:solidFill>
                        <a:effectLst/>
                        <a:latin typeface="Arial" pitchFamily="34"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778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YES  /    Somewhat  /  No</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20     /          15         /     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YES  /    Somewhat  /  No</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15     /          10         /     0</a:t>
                      </a:r>
                      <a:endParaRPr kumimoji="0" lang="en-US" sz="1000" b="0" i="0" u="none" strike="noStrike" cap="none" normalizeH="0" baseline="0" smtClean="0">
                        <a:ln>
                          <a:noFill/>
                        </a:ln>
                        <a:solidFill>
                          <a:schemeClr val="tx1"/>
                        </a:solidFill>
                        <a:effectLst/>
                        <a:latin typeface="Arial" pitchFamily="34"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YES  /    Somewhat  /  No</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15     /          10         /     0</a:t>
                      </a:r>
                      <a:endParaRPr kumimoji="0" lang="en-US" sz="1000" b="0" i="0" u="none" strike="noStrike" cap="none" normalizeH="0" baseline="0" smtClean="0">
                        <a:ln>
                          <a:noFill/>
                        </a:ln>
                        <a:solidFill>
                          <a:schemeClr val="tx1"/>
                        </a:solidFill>
                        <a:effectLst/>
                        <a:latin typeface="Arial" pitchFamily="34"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778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YES  /    Somewhat  /  No</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20     /          15         /     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YES  /    Somewhat  /  No</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15     /          10         /     0</a:t>
                      </a:r>
                      <a:endParaRPr kumimoji="0" lang="en-US" sz="1000" b="0" i="0" u="none" strike="noStrike" cap="none" normalizeH="0" baseline="0" smtClean="0">
                        <a:ln>
                          <a:noFill/>
                        </a:ln>
                        <a:solidFill>
                          <a:schemeClr val="tx1"/>
                        </a:solidFill>
                        <a:effectLst/>
                        <a:latin typeface="Arial" pitchFamily="34"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YES  /    Somewhat  /  No</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15     /          10         /     0</a:t>
                      </a:r>
                      <a:endParaRPr kumimoji="0" lang="en-US" sz="1000" b="0" i="0" u="none" strike="noStrike" cap="none" normalizeH="0" baseline="0" smtClean="0">
                        <a:ln>
                          <a:noFill/>
                        </a:ln>
                        <a:solidFill>
                          <a:schemeClr val="tx1"/>
                        </a:solidFill>
                        <a:effectLst/>
                        <a:latin typeface="Arial" pitchFamily="34"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778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YES  /    Somewhat  /  No</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20     /          15         /     0</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YES  /    Somewhat  /  No</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15     /          10         /     0</a:t>
                      </a:r>
                      <a:endParaRPr kumimoji="0" lang="en-US" sz="1000" b="0" i="0" u="none" strike="noStrike" cap="none" normalizeH="0" baseline="0" smtClean="0">
                        <a:ln>
                          <a:noFill/>
                        </a:ln>
                        <a:solidFill>
                          <a:schemeClr val="tx1"/>
                        </a:solidFill>
                        <a:effectLst/>
                        <a:latin typeface="Arial" pitchFamily="34"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YES  /    Somewhat  /  No</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15     /          10         /     0</a:t>
                      </a:r>
                      <a:endParaRPr kumimoji="0" lang="en-US" sz="1000" b="0" i="0" u="none" strike="noStrike" cap="none" normalizeH="0" baseline="0" smtClean="0">
                        <a:ln>
                          <a:noFill/>
                        </a:ln>
                        <a:solidFill>
                          <a:schemeClr val="tx1"/>
                        </a:solidFill>
                        <a:effectLst/>
                        <a:latin typeface="Arial" pitchFamily="34"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149731341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457200" y="274638"/>
            <a:ext cx="8229600" cy="639762"/>
          </a:xfrm>
        </p:spPr>
        <p:txBody>
          <a:bodyPr>
            <a:normAutofit fontScale="90000"/>
          </a:bodyPr>
          <a:lstStyle/>
          <a:p>
            <a:pPr eaLnBrk="1" hangingPunct="1"/>
            <a:r>
              <a:rPr lang="en-US" sz="4000" smtClean="0"/>
              <a:t>BACKSIDE</a:t>
            </a:r>
          </a:p>
        </p:txBody>
      </p:sp>
      <p:sp>
        <p:nvSpPr>
          <p:cNvPr id="211971" name="Rectangle 3"/>
          <p:cNvSpPr>
            <a:spLocks noGrp="1" noChangeArrowheads="1"/>
          </p:cNvSpPr>
          <p:nvPr>
            <p:ph type="body" idx="1"/>
          </p:nvPr>
        </p:nvSpPr>
        <p:spPr>
          <a:xfrm>
            <a:off x="457200" y="914400"/>
            <a:ext cx="8229600" cy="5211763"/>
          </a:xfrm>
        </p:spPr>
        <p:txBody>
          <a:bodyPr>
            <a:normAutofit lnSpcReduction="10000"/>
          </a:bodyPr>
          <a:lstStyle/>
          <a:p>
            <a:pPr marL="609600" indent="-609600" eaLnBrk="1" hangingPunct="1">
              <a:lnSpc>
                <a:spcPct val="80000"/>
              </a:lnSpc>
              <a:buFontTx/>
              <a:buAutoNum type="arabicPeriod"/>
            </a:pPr>
            <a:r>
              <a:rPr lang="en-US" sz="2400" dirty="0" smtClean="0"/>
              <a:t>What are the essential </a:t>
            </a:r>
            <a:r>
              <a:rPr lang="en-US" sz="2400" b="1" u="sng" dirty="0" smtClean="0">
                <a:solidFill>
                  <a:srgbClr val="CC3300"/>
                </a:solidFill>
              </a:rPr>
              <a:t>guiding questions</a:t>
            </a:r>
            <a:r>
              <a:rPr lang="en-US" sz="2400" dirty="0" smtClean="0"/>
              <a:t> that drove today’s discussion? ______________________________________</a:t>
            </a:r>
          </a:p>
          <a:p>
            <a:pPr marL="609600" indent="-609600" eaLnBrk="1" hangingPunct="1">
              <a:lnSpc>
                <a:spcPct val="80000"/>
              </a:lnSpc>
              <a:buFontTx/>
              <a:buAutoNum type="arabicPeriod"/>
            </a:pPr>
            <a:r>
              <a:rPr lang="en-US" sz="2400" dirty="0" smtClean="0"/>
              <a:t>What were the most </a:t>
            </a:r>
            <a:r>
              <a:rPr lang="en-US" sz="2400" b="1" u="sng" dirty="0" smtClean="0">
                <a:solidFill>
                  <a:srgbClr val="CC3300"/>
                </a:solidFill>
              </a:rPr>
              <a:t>important ideas expressed</a:t>
            </a:r>
            <a:r>
              <a:rPr lang="en-US" sz="2400" dirty="0" smtClean="0"/>
              <a:t> during the conversation? ____________________________________</a:t>
            </a:r>
          </a:p>
          <a:p>
            <a:pPr marL="609600" indent="-609600" eaLnBrk="1" hangingPunct="1">
              <a:lnSpc>
                <a:spcPct val="80000"/>
              </a:lnSpc>
              <a:buFontTx/>
              <a:buAutoNum type="arabicPeriod"/>
            </a:pPr>
            <a:r>
              <a:rPr lang="en-US" sz="2400" dirty="0" smtClean="0"/>
              <a:t>At what point did the </a:t>
            </a:r>
            <a:r>
              <a:rPr lang="en-US" sz="2400" b="1" u="sng" dirty="0" smtClean="0">
                <a:solidFill>
                  <a:srgbClr val="CC3300"/>
                </a:solidFill>
              </a:rPr>
              <a:t>conversation dive into a deeper</a:t>
            </a:r>
            <a:r>
              <a:rPr lang="en-US" sz="2400" dirty="0" smtClean="0"/>
              <a:t> </a:t>
            </a:r>
            <a:r>
              <a:rPr lang="en-US" sz="2400" b="1" u="sng" dirty="0" smtClean="0">
                <a:solidFill>
                  <a:srgbClr val="CC3300"/>
                </a:solidFill>
              </a:rPr>
              <a:t>level</a:t>
            </a:r>
            <a:r>
              <a:rPr lang="en-US" sz="2400" dirty="0" smtClean="0"/>
              <a:t>? What particular response or question created that change? _________________________________________</a:t>
            </a:r>
          </a:p>
          <a:p>
            <a:pPr marL="609600" indent="-609600" eaLnBrk="1" hangingPunct="1">
              <a:lnSpc>
                <a:spcPct val="80000"/>
              </a:lnSpc>
              <a:buFontTx/>
              <a:buAutoNum type="arabicPeriod"/>
            </a:pPr>
            <a:r>
              <a:rPr lang="en-US" sz="2400" dirty="0" smtClean="0"/>
              <a:t>What were your </a:t>
            </a:r>
            <a:r>
              <a:rPr lang="en-US" sz="2400" b="1" u="sng" dirty="0" smtClean="0">
                <a:solidFill>
                  <a:srgbClr val="CC3300"/>
                </a:solidFill>
              </a:rPr>
              <a:t>overall impressions</a:t>
            </a:r>
            <a:r>
              <a:rPr lang="en-US" sz="2400" dirty="0" smtClean="0"/>
              <a:t> of the seminar discussion? ______________________________________</a:t>
            </a:r>
          </a:p>
          <a:p>
            <a:pPr marL="609600" indent="-609600" eaLnBrk="1" hangingPunct="1">
              <a:lnSpc>
                <a:spcPct val="80000"/>
              </a:lnSpc>
              <a:buFontTx/>
              <a:buAutoNum type="arabicPeriod"/>
            </a:pPr>
            <a:r>
              <a:rPr lang="en-US" sz="2400" b="1" u="sng" dirty="0" smtClean="0">
                <a:solidFill>
                  <a:srgbClr val="CC3300"/>
                </a:solidFill>
              </a:rPr>
              <a:t>What went well</a:t>
            </a:r>
            <a:r>
              <a:rPr lang="en-US" sz="2400" dirty="0" smtClean="0"/>
              <a:t> during this seminar discussion?</a:t>
            </a:r>
          </a:p>
          <a:p>
            <a:pPr marL="609600" indent="-609600" eaLnBrk="1" hangingPunct="1">
              <a:lnSpc>
                <a:spcPct val="80000"/>
              </a:lnSpc>
              <a:buFontTx/>
              <a:buAutoNum type="arabicPeriod"/>
            </a:pPr>
            <a:r>
              <a:rPr lang="en-US" sz="2400" dirty="0" smtClean="0"/>
              <a:t>What needs to be </a:t>
            </a:r>
            <a:r>
              <a:rPr lang="en-US" sz="2400" b="1" u="sng" dirty="0" smtClean="0">
                <a:solidFill>
                  <a:srgbClr val="CC3300"/>
                </a:solidFill>
              </a:rPr>
              <a:t>improved</a:t>
            </a:r>
            <a:r>
              <a:rPr lang="en-US" sz="2400" dirty="0" smtClean="0"/>
              <a:t>? ________________________</a:t>
            </a:r>
          </a:p>
          <a:p>
            <a:pPr marL="609600" indent="-609600" eaLnBrk="1" hangingPunct="1">
              <a:lnSpc>
                <a:spcPct val="80000"/>
              </a:lnSpc>
              <a:buFontTx/>
              <a:buAutoNum type="arabicPeriod"/>
            </a:pPr>
            <a:r>
              <a:rPr lang="en-US" sz="2400" dirty="0" smtClean="0"/>
              <a:t>On a 1 – 10 scale, how would you rank today’s Socratic Seminar?</a:t>
            </a:r>
          </a:p>
          <a:p>
            <a:pPr marL="609600" indent="-609600" eaLnBrk="1" hangingPunct="1">
              <a:lnSpc>
                <a:spcPct val="80000"/>
              </a:lnSpc>
              <a:buFontTx/>
              <a:buNone/>
            </a:pPr>
            <a:r>
              <a:rPr lang="en-US" sz="2400" dirty="0" smtClean="0"/>
              <a:t>	</a:t>
            </a:r>
            <a:r>
              <a:rPr lang="en-US" sz="2400" b="1" dirty="0" smtClean="0">
                <a:solidFill>
                  <a:srgbClr val="CC3300"/>
                </a:solidFill>
              </a:rPr>
              <a:t>1  -  2  -  3  -  4  -  5  -  6   -  7  -  8  -  9  -  10</a:t>
            </a:r>
          </a:p>
          <a:p>
            <a:pPr marL="609600" indent="-609600" eaLnBrk="1" hangingPunct="1">
              <a:lnSpc>
                <a:spcPct val="80000"/>
              </a:lnSpc>
              <a:buFontTx/>
              <a:buNone/>
            </a:pPr>
            <a:r>
              <a:rPr lang="en-US" sz="2400" dirty="0" smtClean="0"/>
              <a:t>8.	Before your next seminar, how many pages/chapters does your group need to have read? </a:t>
            </a:r>
          </a:p>
          <a:p>
            <a:pPr marL="609600" indent="-609600" eaLnBrk="1" hangingPunct="1">
              <a:lnSpc>
                <a:spcPct val="80000"/>
              </a:lnSpc>
              <a:buFontTx/>
              <a:buNone/>
            </a:pPr>
            <a:r>
              <a:rPr lang="en-US" sz="2400" dirty="0" smtClean="0"/>
              <a:t>	__________  Pages        or     ________ chapters</a:t>
            </a:r>
          </a:p>
        </p:txBody>
      </p:sp>
    </p:spTree>
    <p:extLst>
      <p:ext uri="{BB962C8B-B14F-4D97-AF65-F5344CB8AC3E}">
        <p14:creationId xmlns:p14="http://schemas.microsoft.com/office/powerpoint/2010/main" val="3400915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1971">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211971">
                                            <p:txEl>
                                              <p:pRg st="0" end="0"/>
                                            </p:txEl>
                                          </p:spTgt>
                                        </p:tgtEl>
                                        <p:attrNameLst>
                                          <p:attrName>ppt_c</p:attrName>
                                        </p:attrNameLst>
                                      </p:cBhvr>
                                      <p:to>
                                        <a:schemeClr val="bg2"/>
                                      </p:to>
                                    </p:animClr>
                                  </p:sub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1971">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211971">
                                            <p:txEl>
                                              <p:pRg st="1" end="1"/>
                                            </p:txEl>
                                          </p:spTgt>
                                        </p:tgtEl>
                                        <p:attrNameLst>
                                          <p:attrName>ppt_c</p:attrName>
                                        </p:attrNameLst>
                                      </p:cBhvr>
                                      <p:to>
                                        <a:schemeClr val="bg2"/>
                                      </p:to>
                                    </p:animClr>
                                  </p:sub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1971">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211971">
                                            <p:txEl>
                                              <p:pRg st="2" end="2"/>
                                            </p:txEl>
                                          </p:spTgt>
                                        </p:tgtEl>
                                        <p:attrNameLst>
                                          <p:attrName>ppt_c</p:attrName>
                                        </p:attrNameLst>
                                      </p:cBhvr>
                                      <p:to>
                                        <a:schemeClr val="bg2"/>
                                      </p:to>
                                    </p:animClr>
                                  </p:sub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1971">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211971">
                                            <p:txEl>
                                              <p:pRg st="3" end="3"/>
                                            </p:txEl>
                                          </p:spTgt>
                                        </p:tgtEl>
                                        <p:attrNameLst>
                                          <p:attrName>ppt_c</p:attrName>
                                        </p:attrNameLst>
                                      </p:cBhvr>
                                      <p:to>
                                        <a:schemeClr val="bg2"/>
                                      </p:to>
                                    </p:animClr>
                                  </p:sub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1971">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211971">
                                            <p:txEl>
                                              <p:pRg st="4" end="4"/>
                                            </p:txEl>
                                          </p:spTgt>
                                        </p:tgtEl>
                                        <p:attrNameLst>
                                          <p:attrName>ppt_c</p:attrName>
                                        </p:attrNameLst>
                                      </p:cBhvr>
                                      <p:to>
                                        <a:schemeClr val="bg2"/>
                                      </p:to>
                                    </p:animClr>
                                  </p:sub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1971">
                                            <p:txEl>
                                              <p:pRg st="5" end="5"/>
                                            </p:txEl>
                                          </p:spTgt>
                                        </p:tgtEl>
                                        <p:attrNameLst>
                                          <p:attrName>style.visibility</p:attrName>
                                        </p:attrNameLst>
                                      </p:cBhvr>
                                      <p:to>
                                        <p:strVal val="visible"/>
                                      </p:to>
                                    </p:set>
                                  </p:childTnLst>
                                  <p:subTnLst>
                                    <p:animClr clrSpc="rgb" dir="cw">
                                      <p:cBhvr override="childStyle">
                                        <p:cTn dur="1" fill="hold" display="0" masterRel="nextClick" afterEffect="1"/>
                                        <p:tgtEl>
                                          <p:spTgt spid="211971">
                                            <p:txEl>
                                              <p:pRg st="5" end="5"/>
                                            </p:txEl>
                                          </p:spTgt>
                                        </p:tgtEl>
                                        <p:attrNameLst>
                                          <p:attrName>ppt_c</p:attrName>
                                        </p:attrNameLst>
                                      </p:cBhvr>
                                      <p:to>
                                        <a:schemeClr val="bg2"/>
                                      </p:to>
                                    </p:animClr>
                                  </p:sub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1971">
                                            <p:txEl>
                                              <p:pRg st="6" end="6"/>
                                            </p:txEl>
                                          </p:spTgt>
                                        </p:tgtEl>
                                        <p:attrNameLst>
                                          <p:attrName>style.visibility</p:attrName>
                                        </p:attrNameLst>
                                      </p:cBhvr>
                                      <p:to>
                                        <p:strVal val="visible"/>
                                      </p:to>
                                    </p:set>
                                  </p:childTnLst>
                                  <p:subTnLst>
                                    <p:animClr clrSpc="rgb" dir="cw">
                                      <p:cBhvr override="childStyle">
                                        <p:cTn dur="1" fill="hold" display="0" masterRel="nextClick" afterEffect="1"/>
                                        <p:tgtEl>
                                          <p:spTgt spid="211971">
                                            <p:txEl>
                                              <p:pRg st="6" end="6"/>
                                            </p:txEl>
                                          </p:spTgt>
                                        </p:tgtEl>
                                        <p:attrNameLst>
                                          <p:attrName>ppt_c</p:attrName>
                                        </p:attrNameLst>
                                      </p:cBhvr>
                                      <p:to>
                                        <a:schemeClr val="bg2"/>
                                      </p:to>
                                    </p:animClr>
                                  </p:sub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1971">
                                            <p:txEl>
                                              <p:pRg st="7" end="7"/>
                                            </p:txEl>
                                          </p:spTgt>
                                        </p:tgtEl>
                                        <p:attrNameLst>
                                          <p:attrName>style.visibility</p:attrName>
                                        </p:attrNameLst>
                                      </p:cBhvr>
                                      <p:to>
                                        <p:strVal val="visible"/>
                                      </p:to>
                                    </p:set>
                                  </p:childTnLst>
                                  <p:subTnLst>
                                    <p:animClr clrSpc="rgb" dir="cw">
                                      <p:cBhvr override="childStyle">
                                        <p:cTn dur="1" fill="hold" display="0" masterRel="nextClick" afterEffect="1"/>
                                        <p:tgtEl>
                                          <p:spTgt spid="211971">
                                            <p:txEl>
                                              <p:pRg st="7" end="7"/>
                                            </p:txEl>
                                          </p:spTgt>
                                        </p:tgtEl>
                                        <p:attrNameLst>
                                          <p:attrName>ppt_c</p:attrName>
                                        </p:attrNameLst>
                                      </p:cBhvr>
                                      <p:to>
                                        <a:schemeClr val="bg2"/>
                                      </p:to>
                                    </p:animClr>
                                  </p:sub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11971">
                                            <p:txEl>
                                              <p:pRg st="8" end="8"/>
                                            </p:txEl>
                                          </p:spTgt>
                                        </p:tgtEl>
                                        <p:attrNameLst>
                                          <p:attrName>style.visibility</p:attrName>
                                        </p:attrNameLst>
                                      </p:cBhvr>
                                      <p:to>
                                        <p:strVal val="visible"/>
                                      </p:to>
                                    </p:set>
                                  </p:childTnLst>
                                  <p:subTnLst>
                                    <p:animClr clrSpc="rgb" dir="cw">
                                      <p:cBhvr override="childStyle">
                                        <p:cTn dur="1" fill="hold" display="0" masterRel="nextClick" afterEffect="1"/>
                                        <p:tgtEl>
                                          <p:spTgt spid="211971">
                                            <p:txEl>
                                              <p:pRg st="8" end="8"/>
                                            </p:txEl>
                                          </p:spTgt>
                                        </p:tgtEl>
                                        <p:attrNameLst>
                                          <p:attrName>ppt_c</p:attrName>
                                        </p:attrNameLst>
                                      </p:cBhvr>
                                      <p:to>
                                        <a:schemeClr val="bg2"/>
                                      </p:to>
                                    </p:animClr>
                                  </p:sub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11971">
                                            <p:txEl>
                                              <p:pRg st="9" end="9"/>
                                            </p:txEl>
                                          </p:spTgt>
                                        </p:tgtEl>
                                        <p:attrNameLst>
                                          <p:attrName>style.visibility</p:attrName>
                                        </p:attrNameLst>
                                      </p:cBhvr>
                                      <p:to>
                                        <p:strVal val="visible"/>
                                      </p:to>
                                    </p:set>
                                  </p:childTnLst>
                                  <p:subTnLst>
                                    <p:animClr clrSpc="rgb" dir="cw">
                                      <p:cBhvr override="childStyle">
                                        <p:cTn dur="1" fill="hold" display="0" masterRel="nextClick" afterEffect="1"/>
                                        <p:tgtEl>
                                          <p:spTgt spid="211971">
                                            <p:txEl>
                                              <p:pRg st="9" end="9"/>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971"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3" name="Rectangle 5"/>
          <p:cNvSpPr>
            <a:spLocks noChangeArrowheads="1"/>
          </p:cNvSpPr>
          <p:nvPr/>
        </p:nvSpPr>
        <p:spPr bwMode="auto">
          <a:xfrm>
            <a:off x="3505200" y="4191000"/>
            <a:ext cx="3886200" cy="228600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07524" name="WordArt 6"/>
          <p:cNvSpPr>
            <a:spLocks noChangeArrowheads="1" noChangeShapeType="1" noTextEdit="1"/>
          </p:cNvSpPr>
          <p:nvPr/>
        </p:nvSpPr>
        <p:spPr bwMode="auto">
          <a:xfrm>
            <a:off x="3810000" y="4419600"/>
            <a:ext cx="3200400" cy="1600200"/>
          </a:xfrm>
          <a:prstGeom prst="rect">
            <a:avLst/>
          </a:prstGeom>
        </p:spPr>
        <p:txBody>
          <a:bodyPr wrap="none" fromWordArt="1">
            <a:prstTxWarp prst="textPlain">
              <a:avLst>
                <a:gd name="adj" fmla="val 50000"/>
              </a:avLst>
            </a:prstTxWarp>
          </a:bodyPr>
          <a:lstStyle/>
          <a:p>
            <a:pPr algn="ctr"/>
            <a:r>
              <a:rPr lang="en-US" kern="10" dirty="0">
                <a:ln w="9525">
                  <a:solidFill>
                    <a:srgbClr val="000000"/>
                  </a:solidFill>
                  <a:round/>
                  <a:headEnd/>
                  <a:tailEnd/>
                </a:ln>
                <a:solidFill>
                  <a:srgbClr val="FFFF00"/>
                </a:solidFill>
                <a:latin typeface="Arial Black"/>
              </a:rPr>
              <a:t>Show your</a:t>
            </a:r>
          </a:p>
          <a:p>
            <a:pPr algn="ctr"/>
            <a:r>
              <a:rPr lang="en-US" kern="10" dirty="0">
                <a:ln w="9525">
                  <a:solidFill>
                    <a:srgbClr val="000000"/>
                  </a:solidFill>
                  <a:round/>
                  <a:headEnd/>
                  <a:tailEnd/>
                </a:ln>
                <a:solidFill>
                  <a:srgbClr val="FFFF00"/>
                </a:solidFill>
                <a:latin typeface="Arial Black"/>
              </a:rPr>
              <a:t>smarts!</a:t>
            </a:r>
          </a:p>
          <a:p>
            <a:pPr algn="ctr"/>
            <a:r>
              <a:rPr lang="en-US" kern="10" dirty="0">
                <a:ln w="9525">
                  <a:solidFill>
                    <a:srgbClr val="000000"/>
                  </a:solidFill>
                  <a:round/>
                  <a:headEnd/>
                  <a:tailEnd/>
                </a:ln>
                <a:solidFill>
                  <a:srgbClr val="FFFF00"/>
                </a:solidFill>
                <a:latin typeface="Arial Black"/>
              </a:rPr>
              <a:t>Begin!</a:t>
            </a:r>
          </a:p>
        </p:txBody>
      </p:sp>
    </p:spTree>
    <p:extLst>
      <p:ext uri="{BB962C8B-B14F-4D97-AF65-F5344CB8AC3E}">
        <p14:creationId xmlns:p14="http://schemas.microsoft.com/office/powerpoint/2010/main" val="189685154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7666" name="Rectangle 2"/>
          <p:cNvSpPr>
            <a:spLocks noGrp="1" noChangeArrowheads="1"/>
          </p:cNvSpPr>
          <p:nvPr>
            <p:ph type="title"/>
          </p:nvPr>
        </p:nvSpPr>
        <p:spPr>
          <a:xfrm>
            <a:off x="457200" y="457200"/>
            <a:ext cx="8229600" cy="1752600"/>
          </a:xfrm>
        </p:spPr>
        <p:txBody>
          <a:bodyPr>
            <a:normAutofit fontScale="90000"/>
          </a:bodyPr>
          <a:lstStyle/>
          <a:p>
            <a:r>
              <a:rPr lang="en-US" sz="5400" dirty="0">
                <a:latin typeface="Impact" pitchFamily="34" charset="0"/>
              </a:rPr>
              <a:t>News Flash!</a:t>
            </a:r>
            <a:br>
              <a:rPr lang="en-US" sz="5400" dirty="0">
                <a:latin typeface="Impact" pitchFamily="34" charset="0"/>
              </a:rPr>
            </a:br>
            <a:r>
              <a:rPr lang="en-US" dirty="0" smtClean="0">
                <a:latin typeface="Impact" pitchFamily="34" charset="0"/>
              </a:rPr>
              <a:t>Lucerne Valley MHS </a:t>
            </a:r>
            <a:r>
              <a:rPr lang="en-US" dirty="0">
                <a:latin typeface="Impact" pitchFamily="34" charset="0"/>
              </a:rPr>
              <a:t>has been struck!</a:t>
            </a:r>
            <a:r>
              <a:rPr lang="en-US" sz="4000" dirty="0">
                <a:latin typeface="Arial Black" pitchFamily="34" charset="0"/>
              </a:rPr>
              <a:t> </a:t>
            </a:r>
            <a:br>
              <a:rPr lang="en-US" sz="4000" dirty="0">
                <a:latin typeface="Arial Black" pitchFamily="34" charset="0"/>
              </a:rPr>
            </a:br>
            <a:endParaRPr lang="en-US" sz="3200" dirty="0">
              <a:latin typeface="Arial Black" pitchFamily="34" charset="0"/>
            </a:endParaRPr>
          </a:p>
        </p:txBody>
      </p:sp>
      <p:sp>
        <p:nvSpPr>
          <p:cNvPr id="497667" name="Rectangle 3"/>
          <p:cNvSpPr>
            <a:spLocks noGrp="1" noChangeArrowheads="1"/>
          </p:cNvSpPr>
          <p:nvPr>
            <p:ph type="body" idx="1"/>
          </p:nvPr>
        </p:nvSpPr>
        <p:spPr>
          <a:xfrm>
            <a:off x="457200" y="5410200"/>
            <a:ext cx="8229600" cy="715963"/>
          </a:xfrm>
        </p:spPr>
        <p:txBody>
          <a:bodyPr>
            <a:normAutofit fontScale="92500" lnSpcReduction="10000"/>
          </a:bodyPr>
          <a:lstStyle/>
          <a:p>
            <a:pPr algn="ctr">
              <a:buFontTx/>
              <a:buNone/>
            </a:pPr>
            <a:r>
              <a:rPr lang="en-US" sz="2400" dirty="0">
                <a:latin typeface="Arial Black" pitchFamily="34" charset="0"/>
              </a:rPr>
              <a:t>News at the bell! Please, take </a:t>
            </a:r>
            <a:r>
              <a:rPr lang="en-US" sz="2400" dirty="0" smtClean="0">
                <a:latin typeface="Arial Black" pitchFamily="34" charset="0"/>
              </a:rPr>
              <a:t>out your </a:t>
            </a:r>
            <a:r>
              <a:rPr lang="en-US" sz="2400" dirty="0">
                <a:latin typeface="Arial Black" pitchFamily="34" charset="0"/>
              </a:rPr>
              <a:t>GIIG and sit for further information.</a:t>
            </a:r>
          </a:p>
        </p:txBody>
      </p:sp>
      <p:pic>
        <p:nvPicPr>
          <p:cNvPr id="497669" name="Picture 5" descr="crime_scene_mgmt1_2405"/>
          <p:cNvPicPr>
            <a:picLocks noChangeAspect="1" noChangeArrowheads="1"/>
          </p:cNvPicPr>
          <p:nvPr/>
        </p:nvPicPr>
        <p:blipFill>
          <a:blip r:embed="rId2" cstate="print"/>
          <a:srcRect/>
          <a:stretch>
            <a:fillRect/>
          </a:stretch>
        </p:blipFill>
        <p:spPr bwMode="auto">
          <a:xfrm>
            <a:off x="3124200" y="2133600"/>
            <a:ext cx="3124200" cy="3124200"/>
          </a:xfrm>
          <a:prstGeom prst="rect">
            <a:avLst/>
          </a:prstGeom>
          <a:noFill/>
        </p:spPr>
      </p:pic>
    </p:spTree>
    <p:extLst>
      <p:ext uri="{BB962C8B-B14F-4D97-AF65-F5344CB8AC3E}">
        <p14:creationId xmlns:p14="http://schemas.microsoft.com/office/powerpoint/2010/main" val="3882980230"/>
      </p:ext>
    </p:extLst>
  </p:cSld>
  <p:clrMapOvr>
    <a:masterClrMapping/>
  </p:clrMapOvr>
  <p:transition advClick="0"/>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0741" name="Picture 5" descr="crime_scene_1"/>
          <p:cNvPicPr>
            <a:picLocks noChangeAspect="1" noChangeArrowheads="1"/>
          </p:cNvPicPr>
          <p:nvPr/>
        </p:nvPicPr>
        <p:blipFill>
          <a:blip r:embed="rId2" cstate="print"/>
          <a:srcRect/>
          <a:stretch>
            <a:fillRect/>
          </a:stretch>
        </p:blipFill>
        <p:spPr bwMode="auto">
          <a:xfrm>
            <a:off x="0" y="0"/>
            <a:ext cx="9525000" cy="6858000"/>
          </a:xfrm>
          <a:prstGeom prst="rect">
            <a:avLst/>
          </a:prstGeom>
          <a:noFill/>
        </p:spPr>
      </p:pic>
      <p:sp>
        <p:nvSpPr>
          <p:cNvPr id="500738" name="Rectangle 2"/>
          <p:cNvSpPr>
            <a:spLocks noGrp="1" noChangeArrowheads="1"/>
          </p:cNvSpPr>
          <p:nvPr>
            <p:ph type="title"/>
          </p:nvPr>
        </p:nvSpPr>
        <p:spPr/>
        <p:txBody>
          <a:bodyPr/>
          <a:lstStyle/>
          <a:p>
            <a:r>
              <a:rPr lang="en-US" sz="4000" dirty="0" smtClean="0">
                <a:solidFill>
                  <a:schemeClr val="bg1"/>
                </a:solidFill>
              </a:rPr>
              <a:t>Time to find </a:t>
            </a:r>
            <a:r>
              <a:rPr lang="en-US" sz="4000" dirty="0">
                <a:solidFill>
                  <a:schemeClr val="bg1"/>
                </a:solidFill>
              </a:rPr>
              <a:t>out </a:t>
            </a:r>
            <a:r>
              <a:rPr lang="en-US" sz="4000" dirty="0" smtClean="0">
                <a:solidFill>
                  <a:schemeClr val="bg1"/>
                </a:solidFill>
              </a:rPr>
              <a:t>more…. </a:t>
            </a:r>
            <a:endParaRPr lang="en-US" sz="4000" dirty="0">
              <a:solidFill>
                <a:schemeClr val="bg1"/>
              </a:solidFill>
            </a:endParaRPr>
          </a:p>
        </p:txBody>
      </p:sp>
    </p:spTree>
    <p:extLst>
      <p:ext uri="{BB962C8B-B14F-4D97-AF65-F5344CB8AC3E}">
        <p14:creationId xmlns:p14="http://schemas.microsoft.com/office/powerpoint/2010/main" val="3030394919"/>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21600000">
                                      <p:cBhvr>
                                        <p:cTn id="6" dur="2000" fill="hold"/>
                                        <p:tgtEl>
                                          <p:spTgt spid="50074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533400" y="6927"/>
            <a:ext cx="7772400" cy="228600"/>
          </a:xfrm>
        </p:spPr>
        <p:txBody>
          <a:bodyPr>
            <a:normAutofit fontScale="90000"/>
          </a:bodyPr>
          <a:lstStyle/>
          <a:p>
            <a:r>
              <a:rPr lang="en-US" sz="1600" dirty="0"/>
              <a:t>Name: ____________________              Period: </a:t>
            </a:r>
            <a:r>
              <a:rPr lang="en-US" sz="1600" dirty="0" smtClean="0"/>
              <a:t>___</a:t>
            </a:r>
            <a:endParaRPr lang="en-US" sz="1600" dirty="0"/>
          </a:p>
        </p:txBody>
      </p:sp>
      <p:sp>
        <p:nvSpPr>
          <p:cNvPr id="67587" name="Rectangle 3"/>
          <p:cNvSpPr>
            <a:spLocks noGrp="1" noChangeArrowheads="1"/>
          </p:cNvSpPr>
          <p:nvPr>
            <p:ph type="body" idx="1"/>
          </p:nvPr>
        </p:nvSpPr>
        <p:spPr>
          <a:xfrm>
            <a:off x="152399" y="228600"/>
            <a:ext cx="8698775" cy="6629400"/>
          </a:xfrm>
        </p:spPr>
        <p:txBody>
          <a:bodyPr>
            <a:normAutofit lnSpcReduction="10000"/>
          </a:bodyPr>
          <a:lstStyle/>
          <a:p>
            <a:pPr marL="609600" indent="-609600">
              <a:lnSpc>
                <a:spcPct val="80000"/>
              </a:lnSpc>
              <a:buFontTx/>
              <a:buNone/>
            </a:pPr>
            <a:r>
              <a:rPr lang="en-US" sz="1600" dirty="0"/>
              <a:t>Socratic Seminar #3       Title of Book: ________________________ Group # ___</a:t>
            </a:r>
          </a:p>
          <a:p>
            <a:pPr marL="609600" indent="-609600">
              <a:lnSpc>
                <a:spcPct val="80000"/>
              </a:lnSpc>
              <a:buFontTx/>
              <a:buNone/>
            </a:pPr>
            <a:endParaRPr lang="en-US" sz="1600" dirty="0"/>
          </a:p>
          <a:p>
            <a:pPr marL="609600" indent="-609600">
              <a:lnSpc>
                <a:spcPct val="80000"/>
              </a:lnSpc>
              <a:buFontTx/>
              <a:buNone/>
            </a:pPr>
            <a:r>
              <a:rPr lang="en-US" sz="1600" dirty="0"/>
              <a:t>Before this seminar, you need to have read your assigned reading, and complete the task listed below.</a:t>
            </a:r>
          </a:p>
          <a:p>
            <a:pPr marL="990600" lvl="1" indent="-533400">
              <a:lnSpc>
                <a:spcPct val="80000"/>
              </a:lnSpc>
              <a:buFontTx/>
              <a:buAutoNum type="arabicPeriod"/>
            </a:pPr>
            <a:r>
              <a:rPr lang="en-US" sz="1200" dirty="0"/>
              <a:t>Create a Venn </a:t>
            </a:r>
            <a:r>
              <a:rPr lang="en-US" sz="1200" dirty="0" smtClean="0"/>
              <a:t>Diagram </a:t>
            </a:r>
            <a:r>
              <a:rPr lang="en-US" sz="1200" dirty="0"/>
              <a:t>Come up with at least 10 items per section of your diagram. These items need to reflect </a:t>
            </a:r>
            <a:r>
              <a:rPr lang="en-US" sz="1200" b="1" u="sng" dirty="0" smtClean="0"/>
              <a:t>character motivations.  </a:t>
            </a:r>
          </a:p>
          <a:p>
            <a:pPr marL="1390650" lvl="2" indent="-533400">
              <a:lnSpc>
                <a:spcPct val="80000"/>
              </a:lnSpc>
            </a:pPr>
            <a:r>
              <a:rPr lang="en-US" sz="1200" b="1" dirty="0" smtClean="0"/>
              <a:t>LOF Kids</a:t>
            </a:r>
            <a:r>
              <a:rPr lang="en-US" sz="1200" dirty="0" smtClean="0"/>
              <a:t>: Compare Jack and Ralph.</a:t>
            </a:r>
          </a:p>
          <a:p>
            <a:pPr marL="1390650" lvl="2" indent="-533400">
              <a:lnSpc>
                <a:spcPct val="80000"/>
              </a:lnSpc>
            </a:pPr>
            <a:r>
              <a:rPr lang="en-US" sz="1200" dirty="0" smtClean="0"/>
              <a:t> </a:t>
            </a:r>
            <a:r>
              <a:rPr lang="en-US" sz="1200" b="1" dirty="0" smtClean="0"/>
              <a:t>FW Kids</a:t>
            </a:r>
            <a:r>
              <a:rPr lang="en-US" sz="1200" dirty="0" smtClean="0"/>
              <a:t>: Compare “TWTTIN” and FW.</a:t>
            </a:r>
          </a:p>
          <a:p>
            <a:pPr marL="1390650" lvl="2" indent="-533400">
              <a:lnSpc>
                <a:spcPct val="80000"/>
              </a:lnSpc>
            </a:pPr>
            <a:r>
              <a:rPr lang="en-US" sz="1200" dirty="0" smtClean="0"/>
              <a:t>  </a:t>
            </a:r>
            <a:r>
              <a:rPr lang="en-US" sz="1200" b="1" dirty="0" smtClean="0"/>
              <a:t>TWTTIN Kids: </a:t>
            </a:r>
            <a:r>
              <a:rPr lang="en-US" sz="1200" dirty="0" smtClean="0"/>
              <a:t>Compare Bryon and Mark</a:t>
            </a:r>
            <a:endParaRPr lang="en-US" sz="1200" b="1" u="sng" dirty="0"/>
          </a:p>
          <a:p>
            <a:pPr marL="990600" lvl="1" indent="-533400">
              <a:lnSpc>
                <a:spcPct val="80000"/>
              </a:lnSpc>
              <a:buFontTx/>
              <a:buAutoNum type="arabicPeriod"/>
            </a:pPr>
            <a:r>
              <a:rPr lang="en-US" sz="1200" dirty="0"/>
              <a:t>Create </a:t>
            </a:r>
            <a:r>
              <a:rPr lang="en-US" sz="1200" dirty="0" smtClean="0"/>
              <a:t>3 Costa </a:t>
            </a:r>
            <a:r>
              <a:rPr lang="en-US" sz="1200" dirty="0"/>
              <a:t>Questions concerning the story to have ready for discussion. </a:t>
            </a:r>
            <a:r>
              <a:rPr lang="en-US" sz="1200" b="1" dirty="0" smtClean="0"/>
              <a:t>OPTION 1 KIDS ONLY</a:t>
            </a:r>
          </a:p>
          <a:p>
            <a:pPr marL="990600" lvl="1" indent="-533400">
              <a:lnSpc>
                <a:spcPct val="80000"/>
              </a:lnSpc>
              <a:buFontTx/>
              <a:buAutoNum type="arabicPeriod"/>
            </a:pPr>
            <a:r>
              <a:rPr lang="en-US" sz="1200" dirty="0" smtClean="0"/>
              <a:t>Complete 2 quotes/responses. Make sure they are important to the book. </a:t>
            </a:r>
          </a:p>
          <a:p>
            <a:pPr marL="990600" lvl="1" indent="-533400">
              <a:lnSpc>
                <a:spcPct val="80000"/>
              </a:lnSpc>
              <a:buFontTx/>
              <a:buAutoNum type="arabicPeriod"/>
            </a:pPr>
            <a:r>
              <a:rPr lang="en-US" sz="1200" dirty="0" smtClean="0"/>
              <a:t>Do  </a:t>
            </a:r>
            <a:r>
              <a:rPr lang="en-US" sz="1200" dirty="0" err="1" smtClean="0"/>
              <a:t>Indepth</a:t>
            </a:r>
            <a:r>
              <a:rPr lang="en-US" sz="1200" dirty="0" smtClean="0"/>
              <a:t> question </a:t>
            </a:r>
            <a:r>
              <a:rPr lang="en-US" sz="1200" dirty="0"/>
              <a:t>listed below.</a:t>
            </a:r>
          </a:p>
          <a:p>
            <a:pPr marL="609600" indent="-609600">
              <a:lnSpc>
                <a:spcPct val="80000"/>
              </a:lnSpc>
              <a:buFontTx/>
              <a:buAutoNum type="arabicPeriod"/>
            </a:pPr>
            <a:endParaRPr lang="en-US" sz="1000" dirty="0"/>
          </a:p>
          <a:p>
            <a:pPr marL="609600" indent="-609600">
              <a:lnSpc>
                <a:spcPct val="80000"/>
              </a:lnSpc>
              <a:buFontTx/>
              <a:buNone/>
            </a:pPr>
            <a:r>
              <a:rPr lang="en-US" sz="1000" dirty="0"/>
              <a:t>Question 1: (Level 1) __________________________________________________________________________________________________________</a:t>
            </a:r>
          </a:p>
          <a:p>
            <a:pPr marL="609600" indent="-609600">
              <a:lnSpc>
                <a:spcPct val="80000"/>
              </a:lnSpc>
              <a:buFontTx/>
              <a:buNone/>
            </a:pPr>
            <a:endParaRPr lang="en-US" sz="1000" dirty="0"/>
          </a:p>
          <a:p>
            <a:pPr marL="609600" indent="-609600">
              <a:lnSpc>
                <a:spcPct val="80000"/>
              </a:lnSpc>
              <a:buFontTx/>
              <a:buNone/>
            </a:pPr>
            <a:r>
              <a:rPr lang="en-US" sz="1000" dirty="0"/>
              <a:t>Question 2: (Level 2) __________________________________________________________________________________________________________</a:t>
            </a:r>
          </a:p>
          <a:p>
            <a:pPr marL="609600" indent="-609600">
              <a:lnSpc>
                <a:spcPct val="80000"/>
              </a:lnSpc>
              <a:buFontTx/>
              <a:buNone/>
            </a:pPr>
            <a:endParaRPr lang="en-US" sz="1000" dirty="0"/>
          </a:p>
          <a:p>
            <a:pPr marL="609600" indent="-609600">
              <a:lnSpc>
                <a:spcPct val="80000"/>
              </a:lnSpc>
              <a:buFontTx/>
              <a:buNone/>
            </a:pPr>
            <a:r>
              <a:rPr lang="en-US" sz="1000" dirty="0"/>
              <a:t>Question 3: (Level </a:t>
            </a:r>
            <a:r>
              <a:rPr lang="en-US" sz="1000" dirty="0" smtClean="0"/>
              <a:t>3) __________________________________________________________________________________________________________</a:t>
            </a:r>
            <a:endParaRPr lang="en-US" sz="1000" dirty="0"/>
          </a:p>
          <a:p>
            <a:pPr marL="609600" indent="-609600">
              <a:lnSpc>
                <a:spcPct val="80000"/>
              </a:lnSpc>
              <a:buFontTx/>
              <a:buNone/>
            </a:pPr>
            <a:endParaRPr lang="en-US" sz="1000" dirty="0" smtClean="0"/>
          </a:p>
          <a:p>
            <a:pPr marL="609600" indent="-609600">
              <a:lnSpc>
                <a:spcPct val="80000"/>
              </a:lnSpc>
              <a:buFontTx/>
              <a:buNone/>
            </a:pPr>
            <a:endParaRPr lang="en-US" sz="1000" dirty="0"/>
          </a:p>
          <a:p>
            <a:pPr marL="609600" indent="-609600">
              <a:lnSpc>
                <a:spcPct val="80000"/>
              </a:lnSpc>
              <a:buFontTx/>
              <a:buNone/>
            </a:pPr>
            <a:endParaRPr lang="en-US" sz="1000"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endParaRPr lang="en-US" sz="1200" b="1" dirty="0" smtClean="0"/>
          </a:p>
          <a:p>
            <a:pPr marL="609600" indent="-609600">
              <a:lnSpc>
                <a:spcPct val="80000"/>
              </a:lnSpc>
              <a:buFontTx/>
              <a:buNone/>
            </a:pPr>
            <a:endParaRPr lang="en-US" sz="1200" b="1" dirty="0"/>
          </a:p>
          <a:p>
            <a:pPr marL="609600" indent="-609600">
              <a:lnSpc>
                <a:spcPct val="80000"/>
              </a:lnSpc>
              <a:buFontTx/>
              <a:buNone/>
            </a:pPr>
            <a:r>
              <a:rPr lang="en-US" sz="1200" b="1" dirty="0" smtClean="0"/>
              <a:t>In-depth Question</a:t>
            </a:r>
            <a:r>
              <a:rPr lang="en-US" sz="1200" b="1" dirty="0"/>
              <a:t>:</a:t>
            </a:r>
            <a:r>
              <a:rPr lang="en-US" sz="1200" dirty="0"/>
              <a:t> Choose one character from this story. If you could interview them, what kinds of questions would you want to ask them and why? Come up with 5 pivotal questions. After you write them, explain why these questions are important to you, linking them to existing evidence from the story thus far.</a:t>
            </a:r>
          </a:p>
          <a:p>
            <a:pPr marL="609600" indent="-609600">
              <a:lnSpc>
                <a:spcPct val="80000"/>
              </a:lnSpc>
              <a:buFontTx/>
              <a:buNone/>
            </a:pPr>
            <a:r>
              <a:rPr lang="en-US" sz="1600" dirty="0"/>
              <a:t>	</a:t>
            </a:r>
            <a:r>
              <a:rPr lang="en-US" sz="1600" dirty="0" smtClean="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600" dirty="0"/>
          </a:p>
          <a:p>
            <a:pPr marL="609600" indent="-609600">
              <a:lnSpc>
                <a:spcPct val="80000"/>
              </a:lnSpc>
              <a:buFontTx/>
              <a:buNone/>
            </a:pPr>
            <a:r>
              <a:rPr lang="en-US" sz="1600" dirty="0"/>
              <a:t>	</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400" y="3200400"/>
            <a:ext cx="8613775" cy="1524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1911374"/>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2790" name="Picture 6" descr="magnifying-glass"/>
          <p:cNvPicPr>
            <a:picLocks noChangeAspect="1" noChangeArrowheads="1"/>
          </p:cNvPicPr>
          <p:nvPr/>
        </p:nvPicPr>
        <p:blipFill>
          <a:blip r:embed="rId2" cstate="print"/>
          <a:srcRect/>
          <a:stretch>
            <a:fillRect/>
          </a:stretch>
        </p:blipFill>
        <p:spPr bwMode="auto">
          <a:xfrm>
            <a:off x="1219200" y="914400"/>
            <a:ext cx="6705600" cy="5029200"/>
          </a:xfrm>
          <a:prstGeom prst="rect">
            <a:avLst/>
          </a:prstGeom>
          <a:noFill/>
        </p:spPr>
      </p:pic>
      <p:sp>
        <p:nvSpPr>
          <p:cNvPr id="502788" name="Rectangle 4"/>
          <p:cNvSpPr>
            <a:spLocks noGrp="1" noChangeArrowheads="1"/>
          </p:cNvSpPr>
          <p:nvPr>
            <p:ph type="title"/>
          </p:nvPr>
        </p:nvSpPr>
        <p:spPr>
          <a:xfrm>
            <a:off x="457200" y="1295400"/>
            <a:ext cx="8229600" cy="1143000"/>
          </a:xfrm>
        </p:spPr>
        <p:txBody>
          <a:bodyPr>
            <a:normAutofit fontScale="90000"/>
          </a:bodyPr>
          <a:lstStyle/>
          <a:p>
            <a:r>
              <a:rPr lang="en-US" sz="4000"/>
              <a:t>Welcome detectives…</a:t>
            </a:r>
            <a:br>
              <a:rPr lang="en-US" sz="4000"/>
            </a:br>
            <a:r>
              <a:rPr lang="en-US" sz="4000"/>
              <a:t>Before we seek evidence from</a:t>
            </a:r>
            <a:br>
              <a:rPr lang="en-US" sz="4000"/>
            </a:br>
            <a:r>
              <a:rPr lang="en-US" sz="4000"/>
              <a:t>the crime scene…</a:t>
            </a:r>
          </a:p>
        </p:txBody>
      </p:sp>
    </p:spTree>
    <p:extLst>
      <p:ext uri="{BB962C8B-B14F-4D97-AF65-F5344CB8AC3E}">
        <p14:creationId xmlns:p14="http://schemas.microsoft.com/office/powerpoint/2010/main" val="422368967"/>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path" presetSubtype="0" accel="50000" decel="50000" fill="hold" nodeType="clickEffect">
                                  <p:stCondLst>
                                    <p:cond delay="0"/>
                                  </p:stCondLst>
                                  <p:childTnLst>
                                    <p:animMotion origin="layout" path="M 0.06406 0.01526 C 0.08872 -0.01572 0.11389 -0.04948 0.13819 -0.09295 C 0.20521 -0.21641 0.22309 -0.33711 0.17378 -0.3556 C 0.12431 -0.37734 0.02847 -0.29063 -0.03837 -0.1674 C -0.07396 -0.10219 -0.09497 -0.04069 -0.10208 0.00601 C -0.1125 0.04301 -0.11632 0.08046 -0.11632 0.1237 C -0.11632 0.26266 -0.07031 0.37734 -0.01667 0.37734 C 0.03594 0.37734 0.08177 0.26266 0.08177 0.1237 C 0.08177 0.05873 0.07153 -0.00347 0.05365 -0.04647 C 0.04635 -0.08347 0.02847 -0.12393 0.00764 -0.16416 C -0.06285 -0.29063 -0.15868 -0.37734 -0.20816 -0.3556 C -0.25747 -0.33433 -0.23941 -0.21641 -0.1691 -0.08971 C -0.14062 -0.03098 -0.10208 0.0185 -0.06285 0.05226 C -0.03472 0.08324 -0.00278 0.11145 0.03941 0.13873 C 0.16667 0.22821 0.2934 0.26867 0.32917 0.23168 C 0.36094 0.19468 0.29063 0.09249 0.16285 0.00601 C 0.11007 -0.03098 0.05365 -0.05873 0.00764 -0.07769 C -0.03472 -0.09572 -0.08802 -0.11144 -0.14444 -0.12046 C -0.29965 -0.15167 -0.43403 -0.14243 -0.44444 -0.09295 C -0.45833 -0.04647 -0.34201 0.01526 -0.18681 0.04624 C -0.11632 0.05873 -0.04896 0.06474 0.00382 0.0615 C 0.04983 0.0615 0.09965 0.05549 0.15243 0.04624 C 0.30764 0.01526 0.425 -0.04948 0.41024 -0.09572 C 0.39983 -0.14243 0.26545 -0.15491 0.11007 -0.12393 C 0.03594 -0.10821 -0.03142 -0.08693 -0.07691 -0.06196 C -0.11632 -0.04324 -0.15486 -0.02173 -0.19722 0.00601 C -0.32118 0.09572 -0.39531 0.19468 -0.3599 0.23168 C -0.32778 0.26867 -0.19722 0.22821 -0.07396 0.14197 C -0.01389 0.09896 0.03594 0.05549 0.06406 0.01526 Z " pathEditMode="relative" rAng="0" ptsTypes="fffffffffffffffffffffffffffff">
                                      <p:cBhvr>
                                        <p:cTn id="6" dur="5000" fill="hold"/>
                                        <p:tgtEl>
                                          <p:spTgt spid="502790"/>
                                        </p:tgtEl>
                                        <p:attrNameLst>
                                          <p:attrName>ppt_x</p:attrName>
                                          <p:attrName>ppt_y</p:attrName>
                                        </p:attrNameLst>
                                      </p:cBhvr>
                                      <p:rCtr x="-8100" y="-15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8692" name="Rectangle 4"/>
          <p:cNvSpPr>
            <a:spLocks noGrp="1" noChangeArrowheads="1"/>
          </p:cNvSpPr>
          <p:nvPr>
            <p:ph type="title"/>
          </p:nvPr>
        </p:nvSpPr>
        <p:spPr>
          <a:xfrm>
            <a:off x="457200" y="609600"/>
            <a:ext cx="8229600" cy="1143000"/>
          </a:xfrm>
        </p:spPr>
        <p:txBody>
          <a:bodyPr/>
          <a:lstStyle/>
          <a:p>
            <a:r>
              <a:rPr lang="en-US" sz="2400"/>
              <a:t>Now back to the crime…</a:t>
            </a:r>
            <a:br>
              <a:rPr lang="en-US" sz="2400"/>
            </a:br>
            <a:r>
              <a:rPr lang="en-US" sz="2400"/>
              <a:t>We now must look at how evidence can be gathered…</a:t>
            </a:r>
          </a:p>
        </p:txBody>
      </p:sp>
      <p:pic>
        <p:nvPicPr>
          <p:cNvPr id="498694" name="Picture 6" descr="description"/>
          <p:cNvPicPr>
            <a:picLocks noChangeAspect="1" noChangeArrowheads="1"/>
          </p:cNvPicPr>
          <p:nvPr/>
        </p:nvPicPr>
        <p:blipFill>
          <a:blip r:embed="rId2" cstate="print"/>
          <a:srcRect/>
          <a:stretch>
            <a:fillRect/>
          </a:stretch>
        </p:blipFill>
        <p:spPr bwMode="auto">
          <a:xfrm>
            <a:off x="2209800" y="1828800"/>
            <a:ext cx="4762500" cy="4676775"/>
          </a:xfrm>
          <a:prstGeom prst="rect">
            <a:avLst/>
          </a:prstGeom>
          <a:noFill/>
        </p:spPr>
      </p:pic>
    </p:spTree>
    <p:extLst>
      <p:ext uri="{BB962C8B-B14F-4D97-AF65-F5344CB8AC3E}">
        <p14:creationId xmlns:p14="http://schemas.microsoft.com/office/powerpoint/2010/main" val="1227147788"/>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98694"/>
                                        </p:tgtEl>
                                        <p:attrNameLst>
                                          <p:attrName>style.visibility</p:attrName>
                                        </p:attrNameLst>
                                      </p:cBhvr>
                                      <p:to>
                                        <p:strVal val="visible"/>
                                      </p:to>
                                    </p:set>
                                    <p:animEffect transition="in" filter="blinds(horizontal)">
                                      <p:cBhvr>
                                        <p:cTn id="7" dur="5000"/>
                                        <p:tgtEl>
                                          <p:spTgt spid="4986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4842" name="Picture 10" descr="ear-prosthesis"/>
          <p:cNvPicPr>
            <a:picLocks noChangeAspect="1" noChangeArrowheads="1"/>
          </p:cNvPicPr>
          <p:nvPr/>
        </p:nvPicPr>
        <p:blipFill>
          <a:blip r:embed="rId2" cstate="print"/>
          <a:srcRect/>
          <a:stretch>
            <a:fillRect/>
          </a:stretch>
        </p:blipFill>
        <p:spPr bwMode="auto">
          <a:xfrm>
            <a:off x="3048000" y="2133600"/>
            <a:ext cx="3228975" cy="3524250"/>
          </a:xfrm>
          <a:prstGeom prst="rect">
            <a:avLst/>
          </a:prstGeom>
          <a:noFill/>
        </p:spPr>
      </p:pic>
      <p:sp>
        <p:nvSpPr>
          <p:cNvPr id="504836" name="Rectangle 4"/>
          <p:cNvSpPr>
            <a:spLocks noGrp="1" noChangeArrowheads="1"/>
          </p:cNvSpPr>
          <p:nvPr>
            <p:ph type="title"/>
          </p:nvPr>
        </p:nvSpPr>
        <p:spPr>
          <a:xfrm>
            <a:off x="0" y="0"/>
            <a:ext cx="2667000" cy="1828800"/>
          </a:xfrm>
          <a:solidFill>
            <a:srgbClr val="CC3300"/>
          </a:solidFill>
        </p:spPr>
        <p:txBody>
          <a:bodyPr/>
          <a:lstStyle/>
          <a:p>
            <a:r>
              <a:rPr lang="en-US">
                <a:solidFill>
                  <a:schemeClr val="bg1"/>
                </a:solidFill>
                <a:latin typeface="Arial Black" pitchFamily="34" charset="0"/>
              </a:rPr>
              <a:t>GIIG</a:t>
            </a:r>
          </a:p>
        </p:txBody>
      </p:sp>
      <p:sp>
        <p:nvSpPr>
          <p:cNvPr id="504837" name="Rectangle 5"/>
          <p:cNvSpPr>
            <a:spLocks noGrp="1" noChangeArrowheads="1"/>
          </p:cNvSpPr>
          <p:nvPr>
            <p:ph type="body" sz="half" idx="1"/>
          </p:nvPr>
        </p:nvSpPr>
        <p:spPr>
          <a:xfrm>
            <a:off x="381000" y="2133600"/>
            <a:ext cx="2514600" cy="4373563"/>
          </a:xfrm>
        </p:spPr>
        <p:txBody>
          <a:bodyPr/>
          <a:lstStyle/>
          <a:p>
            <a:r>
              <a:rPr lang="en-US">
                <a:solidFill>
                  <a:srgbClr val="CC3300"/>
                </a:solidFill>
              </a:rPr>
              <a:t>Gathering evidence the right way. It’s all in the way how it looks and sounds….</a:t>
            </a:r>
          </a:p>
        </p:txBody>
      </p:sp>
      <p:sp>
        <p:nvSpPr>
          <p:cNvPr id="504838" name="Rectangle 6"/>
          <p:cNvSpPr>
            <a:spLocks noGrp="1" noChangeArrowheads="1"/>
          </p:cNvSpPr>
          <p:nvPr>
            <p:ph type="body" sz="half" idx="2"/>
          </p:nvPr>
        </p:nvSpPr>
        <p:spPr/>
        <p:txBody>
          <a:bodyPr/>
          <a:lstStyle/>
          <a:p>
            <a:endParaRPr lang="en-US"/>
          </a:p>
        </p:txBody>
      </p:sp>
      <p:pic>
        <p:nvPicPr>
          <p:cNvPr id="504840" name="Picture 8" descr="eyeBall"/>
          <p:cNvPicPr>
            <a:picLocks noChangeAspect="1" noChangeArrowheads="1"/>
          </p:cNvPicPr>
          <p:nvPr/>
        </p:nvPicPr>
        <p:blipFill>
          <a:blip r:embed="rId3" cstate="print"/>
          <a:srcRect/>
          <a:stretch>
            <a:fillRect/>
          </a:stretch>
        </p:blipFill>
        <p:spPr bwMode="auto">
          <a:xfrm>
            <a:off x="5638800" y="2133600"/>
            <a:ext cx="3105150" cy="3638550"/>
          </a:xfrm>
          <a:prstGeom prst="rect">
            <a:avLst/>
          </a:prstGeom>
          <a:noFill/>
        </p:spPr>
      </p:pic>
      <p:sp>
        <p:nvSpPr>
          <p:cNvPr id="504843" name="WordArt 11"/>
          <p:cNvSpPr>
            <a:spLocks noChangeArrowheads="1" noChangeShapeType="1" noTextEdit="1"/>
          </p:cNvSpPr>
          <p:nvPr/>
        </p:nvSpPr>
        <p:spPr bwMode="auto">
          <a:xfrm>
            <a:off x="3054927" y="27709"/>
            <a:ext cx="4191000" cy="1371600"/>
          </a:xfrm>
          <a:prstGeom prst="rect">
            <a:avLst/>
          </a:prstGeom>
        </p:spPr>
        <p:txBody>
          <a:bodyPr wrap="none" fromWordArt="1">
            <a:prstTxWarp prst="textPlain">
              <a:avLst>
                <a:gd name="adj" fmla="val 50000"/>
              </a:avLst>
            </a:prstTxWarp>
          </a:bodyPr>
          <a:lstStyle/>
          <a:p>
            <a:r>
              <a:rPr lang="en-US" kern="10" dirty="0" smtClean="0">
                <a:ln w="9525">
                  <a:solidFill>
                    <a:srgbClr val="000000"/>
                  </a:solidFill>
                  <a:round/>
                  <a:headEnd/>
                  <a:tailEnd/>
                </a:ln>
                <a:solidFill>
                  <a:srgbClr val="CC3300"/>
                </a:solidFill>
                <a:latin typeface="Arial Black"/>
              </a:rPr>
              <a:t>Wed. May 2, 2012</a:t>
            </a:r>
          </a:p>
          <a:p>
            <a:r>
              <a:rPr lang="en-US" kern="10" dirty="0" smtClean="0">
                <a:ln w="9525">
                  <a:solidFill>
                    <a:srgbClr val="000000"/>
                  </a:solidFill>
                  <a:round/>
                  <a:headEnd/>
                  <a:tailEnd/>
                </a:ln>
                <a:solidFill>
                  <a:srgbClr val="CC3300"/>
                </a:solidFill>
                <a:latin typeface="Arial Black"/>
              </a:rPr>
              <a:t>The </a:t>
            </a:r>
            <a:r>
              <a:rPr lang="en-US" kern="10" dirty="0">
                <a:ln w="9525">
                  <a:solidFill>
                    <a:srgbClr val="000000"/>
                  </a:solidFill>
                  <a:round/>
                  <a:headEnd/>
                  <a:tailEnd/>
                </a:ln>
                <a:solidFill>
                  <a:srgbClr val="CC3300"/>
                </a:solidFill>
                <a:latin typeface="Arial Black"/>
              </a:rPr>
              <a:t>Crime </a:t>
            </a:r>
            <a:r>
              <a:rPr lang="en-US" kern="10" dirty="0" smtClean="0">
                <a:ln w="9525">
                  <a:solidFill>
                    <a:srgbClr val="000000"/>
                  </a:solidFill>
                  <a:round/>
                  <a:headEnd/>
                  <a:tailEnd/>
                </a:ln>
                <a:solidFill>
                  <a:srgbClr val="CC3300"/>
                </a:solidFill>
                <a:latin typeface="Arial Black"/>
              </a:rPr>
              <a:t>Scene</a:t>
            </a:r>
          </a:p>
          <a:p>
            <a:r>
              <a:rPr lang="en-US" kern="10" dirty="0" smtClean="0">
                <a:ln w="9525">
                  <a:solidFill>
                    <a:srgbClr val="000000"/>
                  </a:solidFill>
                  <a:round/>
                  <a:headEnd/>
                  <a:tailEnd/>
                </a:ln>
                <a:solidFill>
                  <a:srgbClr val="CC3300"/>
                </a:solidFill>
                <a:latin typeface="Arial Black"/>
              </a:rPr>
              <a:t>Homework: Writing Project</a:t>
            </a:r>
          </a:p>
          <a:p>
            <a:r>
              <a:rPr lang="en-US" kern="10" dirty="0" smtClean="0">
                <a:ln w="9525">
                  <a:solidFill>
                    <a:srgbClr val="000000"/>
                  </a:solidFill>
                  <a:round/>
                  <a:headEnd/>
                  <a:tailEnd/>
                </a:ln>
                <a:solidFill>
                  <a:srgbClr val="CC3300"/>
                </a:solidFill>
                <a:latin typeface="Arial Black"/>
              </a:rPr>
              <a:t>Option 1: Read to </a:t>
            </a:r>
            <a:endParaRPr lang="en-US" kern="10" dirty="0">
              <a:ln w="9525">
                <a:solidFill>
                  <a:srgbClr val="000000"/>
                </a:solidFill>
                <a:round/>
                <a:headEnd/>
                <a:tailEnd/>
              </a:ln>
              <a:solidFill>
                <a:srgbClr val="CC3300"/>
              </a:solidFill>
              <a:latin typeface="Arial Black"/>
            </a:endParaRPr>
          </a:p>
        </p:txBody>
      </p:sp>
      <p:sp>
        <p:nvSpPr>
          <p:cNvPr id="504844" name="Line 12"/>
          <p:cNvSpPr>
            <a:spLocks noChangeShapeType="1"/>
          </p:cNvSpPr>
          <p:nvPr/>
        </p:nvSpPr>
        <p:spPr bwMode="auto">
          <a:xfrm>
            <a:off x="0" y="1981200"/>
            <a:ext cx="9144000" cy="0"/>
          </a:xfrm>
          <a:prstGeom prst="line">
            <a:avLst/>
          </a:prstGeom>
          <a:noFill/>
          <a:ln w="9525">
            <a:solidFill>
              <a:schemeClr val="tx1"/>
            </a:solidFill>
            <a:round/>
            <a:headEnd/>
            <a:tailEnd/>
          </a:ln>
          <a:effectLst/>
        </p:spPr>
        <p:txBody>
          <a:bodyPr/>
          <a:lstStyle/>
          <a:p>
            <a:endParaRPr lang="en-US"/>
          </a:p>
        </p:txBody>
      </p:sp>
      <p:sp>
        <p:nvSpPr>
          <p:cNvPr id="504845" name="Line 13"/>
          <p:cNvSpPr>
            <a:spLocks noChangeShapeType="1"/>
          </p:cNvSpPr>
          <p:nvPr/>
        </p:nvSpPr>
        <p:spPr bwMode="auto">
          <a:xfrm flipV="1">
            <a:off x="2819400" y="0"/>
            <a:ext cx="0" cy="6858000"/>
          </a:xfrm>
          <a:prstGeom prst="line">
            <a:avLst/>
          </a:prstGeom>
          <a:noFill/>
          <a:ln w="9525">
            <a:solidFill>
              <a:schemeClr val="tx1"/>
            </a:solidFill>
            <a:round/>
            <a:headEnd/>
            <a:tailEnd/>
          </a:ln>
          <a:effectLst/>
        </p:spPr>
        <p:txBody>
          <a:bodyPr/>
          <a:lstStyle/>
          <a:p>
            <a:endParaRPr lang="en-US"/>
          </a:p>
        </p:txBody>
      </p:sp>
    </p:spTree>
    <p:extLst>
      <p:ext uri="{BB962C8B-B14F-4D97-AF65-F5344CB8AC3E}">
        <p14:creationId xmlns:p14="http://schemas.microsoft.com/office/powerpoint/2010/main" val="2383887386"/>
      </p:ext>
    </p:extLst>
  </p:cSld>
  <p:clrMapOvr>
    <a:masterClrMapping/>
  </p:clrMapOvr>
  <p:transition advClick="0"/>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457200" y="914400"/>
            <a:ext cx="8229600" cy="1143000"/>
          </a:xfrm>
        </p:spPr>
        <p:txBody>
          <a:bodyPr/>
          <a:lstStyle/>
          <a:p>
            <a:r>
              <a:rPr lang="en-US" sz="2800"/>
              <a:t>1. </a:t>
            </a:r>
            <a:r>
              <a:rPr lang="en-US" sz="2800">
                <a:solidFill>
                  <a:srgbClr val="CC3300"/>
                </a:solidFill>
              </a:rPr>
              <a:t>We often hang laundry out on the lines that border her </a:t>
            </a:r>
            <a:r>
              <a:rPr lang="en-US" sz="2800" u="sng">
                <a:solidFill>
                  <a:schemeClr val="tx1"/>
                </a:solidFill>
              </a:rPr>
              <a:t>rows of blooming things that are beautiful.</a:t>
            </a:r>
            <a:endParaRPr lang="en-US" sz="2800">
              <a:solidFill>
                <a:schemeClr val="tx1"/>
              </a:solidFill>
            </a:endParaRPr>
          </a:p>
        </p:txBody>
      </p:sp>
      <p:graphicFrame>
        <p:nvGraphicFramePr>
          <p:cNvPr id="431122" name="Group 18"/>
          <p:cNvGraphicFramePr>
            <a:graphicFrameLocks noGrp="1"/>
          </p:cNvGraphicFramePr>
          <p:nvPr>
            <p:ph idx="1"/>
          </p:nvPr>
        </p:nvGraphicFramePr>
        <p:xfrm>
          <a:off x="533400" y="2286000"/>
          <a:ext cx="8229600" cy="4090988"/>
        </p:xfrm>
        <a:graphic>
          <a:graphicData uri="http://schemas.openxmlformats.org/drawingml/2006/table">
            <a:tbl>
              <a:tblPr/>
              <a:tblGrid>
                <a:gridCol w="4114800"/>
                <a:gridCol w="4114800"/>
              </a:tblGrid>
              <a:tr h="1828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600" b="0" i="0" u="none" strike="noStrike" cap="none" normalizeH="0" baseline="0" smtClean="0">
                        <a:ln>
                          <a:noFill/>
                        </a:ln>
                        <a:solidFill>
                          <a:schemeClr val="tx1"/>
                        </a:solidFill>
                        <a:effectLst/>
                        <a:latin typeface="Arial"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smtClean="0">
                          <a:ln>
                            <a:noFill/>
                          </a:ln>
                          <a:solidFill>
                            <a:schemeClr val="tx1"/>
                          </a:solidFill>
                          <a:effectLst/>
                          <a:latin typeface="Arial" pitchFamily="34" charset="0"/>
                        </a:rPr>
                        <a:t>A. beautiful garden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600" b="0" i="0" u="none" strike="noStrike" cap="none" normalizeH="0" baseline="0" smtClean="0">
                        <a:ln>
                          <a:noFill/>
                        </a:ln>
                        <a:solidFill>
                          <a:schemeClr val="tx1"/>
                        </a:solidFill>
                        <a:effectLst/>
                        <a:latin typeface="Arial"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smtClean="0">
                          <a:ln>
                            <a:noFill/>
                          </a:ln>
                          <a:solidFill>
                            <a:schemeClr val="tx1"/>
                          </a:solidFill>
                          <a:effectLst/>
                          <a:latin typeface="Arial" pitchFamily="34" charset="0"/>
                        </a:rPr>
                        <a:t>B. rows of garden.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2621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600" b="0" i="0" u="none" strike="noStrike" cap="none" normalizeH="0" baseline="0" smtClean="0">
                        <a:ln>
                          <a:noFill/>
                        </a:ln>
                        <a:solidFill>
                          <a:schemeClr val="tx1"/>
                        </a:solidFill>
                        <a:effectLst/>
                        <a:latin typeface="Arial"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smtClean="0">
                          <a:ln>
                            <a:noFill/>
                          </a:ln>
                          <a:solidFill>
                            <a:schemeClr val="tx1"/>
                          </a:solidFill>
                          <a:effectLst/>
                          <a:latin typeface="Arial" pitchFamily="34" charset="0"/>
                        </a:rPr>
                        <a:t>C. rows of flowers, so beautiful.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3600" b="0" i="0" u="none" strike="noStrike" cap="none" normalizeH="0" baseline="0" smtClean="0">
                        <a:ln>
                          <a:noFill/>
                        </a:ln>
                        <a:solidFill>
                          <a:schemeClr val="tx1"/>
                        </a:solidFill>
                        <a:effectLst/>
                        <a:latin typeface="Arial"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3600" b="0" i="0" u="none" strike="noStrike" cap="none" normalizeH="0" baseline="0" smtClean="0">
                          <a:ln>
                            <a:noFill/>
                          </a:ln>
                          <a:solidFill>
                            <a:schemeClr val="tx1"/>
                          </a:solidFill>
                          <a:effectLst/>
                          <a:latin typeface="Arial" pitchFamily="34" charset="0"/>
                        </a:rPr>
                        <a:t>D. Leave as is.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288172274"/>
      </p:ext>
    </p:extLst>
  </p:cSld>
  <p:clrMapOvr>
    <a:masterClrMapping/>
  </p:clrMapOvr>
  <p:transition advClick="0"/>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178" name="Rectangle 2"/>
          <p:cNvSpPr>
            <a:spLocks noGrp="1" noChangeArrowheads="1"/>
          </p:cNvSpPr>
          <p:nvPr>
            <p:ph type="title"/>
          </p:nvPr>
        </p:nvSpPr>
        <p:spPr>
          <a:xfrm>
            <a:off x="457200" y="914400"/>
            <a:ext cx="8229600" cy="1143000"/>
          </a:xfrm>
        </p:spPr>
        <p:txBody>
          <a:bodyPr/>
          <a:lstStyle/>
          <a:p>
            <a:r>
              <a:rPr lang="en-US" sz="2800">
                <a:solidFill>
                  <a:srgbClr val="CC3300"/>
                </a:solidFill>
              </a:rPr>
              <a:t>2. The sound of </a:t>
            </a:r>
            <a:r>
              <a:rPr lang="en-US" sz="2800" u="sng">
                <a:solidFill>
                  <a:schemeClr val="tx1"/>
                </a:solidFill>
              </a:rPr>
              <a:t>the dull pencil scraping over the paper,</a:t>
            </a:r>
            <a:r>
              <a:rPr lang="en-US" sz="2800">
                <a:solidFill>
                  <a:srgbClr val="CC3300"/>
                </a:solidFill>
              </a:rPr>
              <a:t> annoyed everyone in the library.</a:t>
            </a:r>
          </a:p>
        </p:txBody>
      </p:sp>
      <p:graphicFrame>
        <p:nvGraphicFramePr>
          <p:cNvPr id="434193" name="Group 17"/>
          <p:cNvGraphicFramePr>
            <a:graphicFrameLocks noGrp="1"/>
          </p:cNvGraphicFramePr>
          <p:nvPr>
            <p:ph idx="1"/>
          </p:nvPr>
        </p:nvGraphicFramePr>
        <p:xfrm>
          <a:off x="533400" y="2286000"/>
          <a:ext cx="8229600" cy="4145852"/>
        </p:xfrm>
        <a:graphic>
          <a:graphicData uri="http://schemas.openxmlformats.org/drawingml/2006/table">
            <a:tbl>
              <a:tblPr/>
              <a:tblGrid>
                <a:gridCol w="4114800"/>
                <a:gridCol w="4114800"/>
              </a:tblGrid>
              <a:tr h="1828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pitchFamily="34" charset="0"/>
                        </a:rPr>
                        <a:t>A. the pencil that needed sharpening scraping over the paper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pitchFamily="34" charset="0"/>
                        </a:rPr>
                        <a:t>B. the dull pencil moving over the paper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2621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pitchFamily="34" charset="0"/>
                        </a:rPr>
                        <a:t>C. the pencil that was dull scraping over the paper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pitchFamily="34" charset="0"/>
                        </a:rPr>
                        <a:t>D. Leave as is.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1591208125"/>
      </p:ext>
    </p:extLst>
  </p:cSld>
  <p:clrMapOvr>
    <a:masterClrMapping/>
  </p:clrMapOvr>
  <p:transition advClick="0"/>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5202" name="Rectangle 2"/>
          <p:cNvSpPr>
            <a:spLocks noGrp="1" noChangeArrowheads="1"/>
          </p:cNvSpPr>
          <p:nvPr>
            <p:ph type="title"/>
          </p:nvPr>
        </p:nvSpPr>
        <p:spPr>
          <a:xfrm>
            <a:off x="457200" y="914400"/>
            <a:ext cx="8229600" cy="1143000"/>
          </a:xfrm>
        </p:spPr>
        <p:txBody>
          <a:bodyPr/>
          <a:lstStyle/>
          <a:p>
            <a:r>
              <a:rPr lang="en-US" sz="2800">
                <a:solidFill>
                  <a:srgbClr val="CC3300"/>
                </a:solidFill>
              </a:rPr>
              <a:t>3. He treats all with respect, </a:t>
            </a:r>
            <a:r>
              <a:rPr lang="en-US" sz="2800" u="sng">
                <a:solidFill>
                  <a:schemeClr val="tx1"/>
                </a:solidFill>
              </a:rPr>
              <a:t>whether he/she is a garbage collector or a bank president.</a:t>
            </a:r>
            <a:endParaRPr lang="en-US" sz="2800">
              <a:solidFill>
                <a:schemeClr val="tx1"/>
              </a:solidFill>
            </a:endParaRPr>
          </a:p>
        </p:txBody>
      </p:sp>
      <p:graphicFrame>
        <p:nvGraphicFramePr>
          <p:cNvPr id="435219" name="Group 19"/>
          <p:cNvGraphicFramePr>
            <a:graphicFrameLocks noGrp="1"/>
          </p:cNvGraphicFramePr>
          <p:nvPr>
            <p:ph idx="1"/>
          </p:nvPr>
        </p:nvGraphicFramePr>
        <p:xfrm>
          <a:off x="533400" y="2286000"/>
          <a:ext cx="8229600" cy="4090988"/>
        </p:xfrm>
        <a:graphic>
          <a:graphicData uri="http://schemas.openxmlformats.org/drawingml/2006/table">
            <a:tbl>
              <a:tblPr/>
              <a:tblGrid>
                <a:gridCol w="4114800"/>
                <a:gridCol w="4114800"/>
              </a:tblGrid>
              <a:tr h="1828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rPr>
                        <a:t>A. whether you are garbage collectors or a bank president.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rPr>
                        <a:t>B. whether I am a garbage collector or a bank president.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2621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rPr>
                        <a:t>C. whether they’re garbage collectors or a bank president.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rPr>
                        <a:t>D. Leave as is.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313984699"/>
      </p:ext>
    </p:extLst>
  </p:cSld>
  <p:clrMapOvr>
    <a:masterClrMapping/>
  </p:clrMapOvr>
  <p:transition advClick="0"/>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6226" name="Rectangle 2"/>
          <p:cNvSpPr>
            <a:spLocks noGrp="1" noChangeArrowheads="1"/>
          </p:cNvSpPr>
          <p:nvPr>
            <p:ph type="title"/>
          </p:nvPr>
        </p:nvSpPr>
        <p:spPr>
          <a:xfrm>
            <a:off x="457200" y="914400"/>
            <a:ext cx="8229600" cy="1143000"/>
          </a:xfrm>
        </p:spPr>
        <p:txBody>
          <a:bodyPr/>
          <a:lstStyle/>
          <a:p>
            <a:r>
              <a:rPr lang="en-US" sz="2800"/>
              <a:t>4. </a:t>
            </a:r>
            <a:r>
              <a:rPr lang="en-US" sz="2800">
                <a:solidFill>
                  <a:srgbClr val="CC3300"/>
                </a:solidFill>
              </a:rPr>
              <a:t>Zack is gathering ideas for a document about using scissors. Which idea does not belong?</a:t>
            </a:r>
          </a:p>
        </p:txBody>
      </p:sp>
      <p:graphicFrame>
        <p:nvGraphicFramePr>
          <p:cNvPr id="436241" name="Group 17"/>
          <p:cNvGraphicFramePr>
            <a:graphicFrameLocks noGrp="1"/>
          </p:cNvGraphicFramePr>
          <p:nvPr>
            <p:ph idx="1"/>
          </p:nvPr>
        </p:nvGraphicFramePr>
        <p:xfrm>
          <a:off x="533400" y="2286000"/>
          <a:ext cx="8229600" cy="4090988"/>
        </p:xfrm>
        <a:graphic>
          <a:graphicData uri="http://schemas.openxmlformats.org/drawingml/2006/table">
            <a:tbl>
              <a:tblPr/>
              <a:tblGrid>
                <a:gridCol w="4114800"/>
                <a:gridCol w="4114800"/>
              </a:tblGrid>
              <a:tr h="1828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pitchFamily="34" charset="0"/>
                        </a:rPr>
                        <a:t>A. Types of items that can be cut by scissors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pitchFamily="34" charset="0"/>
                        </a:rPr>
                        <a:t>B. Family members who share scissors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2621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pitchFamily="34" charset="0"/>
                        </a:rPr>
                        <a:t>C. Steps in using a pair of scissors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pitchFamily="34" charset="0"/>
                        </a:rPr>
                        <a:t>D. A simple description of scissors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2567406201"/>
      </p:ext>
    </p:extLst>
  </p:cSld>
  <p:clrMapOvr>
    <a:masterClrMapping/>
  </p:clrMapOvr>
  <p:transition advClick="0"/>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4842" name="Picture 10" descr="ear-prosthesis"/>
          <p:cNvPicPr>
            <a:picLocks noChangeAspect="1" noChangeArrowheads="1"/>
          </p:cNvPicPr>
          <p:nvPr/>
        </p:nvPicPr>
        <p:blipFill>
          <a:blip r:embed="rId2" cstate="print"/>
          <a:srcRect/>
          <a:stretch>
            <a:fillRect/>
          </a:stretch>
        </p:blipFill>
        <p:spPr bwMode="auto">
          <a:xfrm>
            <a:off x="3048000" y="2133600"/>
            <a:ext cx="3228975" cy="3524250"/>
          </a:xfrm>
          <a:prstGeom prst="rect">
            <a:avLst/>
          </a:prstGeom>
          <a:noFill/>
        </p:spPr>
      </p:pic>
      <p:sp>
        <p:nvSpPr>
          <p:cNvPr id="504836" name="Rectangle 4"/>
          <p:cNvSpPr>
            <a:spLocks noGrp="1" noChangeArrowheads="1"/>
          </p:cNvSpPr>
          <p:nvPr>
            <p:ph type="title"/>
          </p:nvPr>
        </p:nvSpPr>
        <p:spPr>
          <a:xfrm>
            <a:off x="0" y="0"/>
            <a:ext cx="2667000" cy="1828800"/>
          </a:xfrm>
          <a:solidFill>
            <a:srgbClr val="CC3300"/>
          </a:solidFill>
        </p:spPr>
        <p:txBody>
          <a:bodyPr/>
          <a:lstStyle/>
          <a:p>
            <a:r>
              <a:rPr lang="en-US">
                <a:solidFill>
                  <a:schemeClr val="bg1"/>
                </a:solidFill>
                <a:latin typeface="Arial Black" pitchFamily="34" charset="0"/>
              </a:rPr>
              <a:t>GIIG</a:t>
            </a:r>
          </a:p>
        </p:txBody>
      </p:sp>
      <p:sp>
        <p:nvSpPr>
          <p:cNvPr id="504837" name="Rectangle 5"/>
          <p:cNvSpPr>
            <a:spLocks noGrp="1" noChangeArrowheads="1"/>
          </p:cNvSpPr>
          <p:nvPr>
            <p:ph type="body" sz="half" idx="1"/>
          </p:nvPr>
        </p:nvSpPr>
        <p:spPr>
          <a:xfrm>
            <a:off x="381000" y="2133600"/>
            <a:ext cx="2514600" cy="4373563"/>
          </a:xfrm>
        </p:spPr>
        <p:txBody>
          <a:bodyPr/>
          <a:lstStyle/>
          <a:p>
            <a:r>
              <a:rPr lang="en-US">
                <a:solidFill>
                  <a:srgbClr val="CC3300"/>
                </a:solidFill>
              </a:rPr>
              <a:t>Gathering evidence the right way. It’s all in the way how it looks and sounds….</a:t>
            </a:r>
          </a:p>
        </p:txBody>
      </p:sp>
      <p:sp>
        <p:nvSpPr>
          <p:cNvPr id="504838" name="Rectangle 6"/>
          <p:cNvSpPr>
            <a:spLocks noGrp="1" noChangeArrowheads="1"/>
          </p:cNvSpPr>
          <p:nvPr>
            <p:ph type="body" sz="half" idx="2"/>
          </p:nvPr>
        </p:nvSpPr>
        <p:spPr/>
        <p:txBody>
          <a:bodyPr/>
          <a:lstStyle/>
          <a:p>
            <a:endParaRPr lang="en-US"/>
          </a:p>
        </p:txBody>
      </p:sp>
      <p:pic>
        <p:nvPicPr>
          <p:cNvPr id="504840" name="Picture 8" descr="eyeBall"/>
          <p:cNvPicPr>
            <a:picLocks noChangeAspect="1" noChangeArrowheads="1"/>
          </p:cNvPicPr>
          <p:nvPr/>
        </p:nvPicPr>
        <p:blipFill>
          <a:blip r:embed="rId3" cstate="print"/>
          <a:srcRect/>
          <a:stretch>
            <a:fillRect/>
          </a:stretch>
        </p:blipFill>
        <p:spPr bwMode="auto">
          <a:xfrm>
            <a:off x="5638800" y="2133600"/>
            <a:ext cx="3105150" cy="3638550"/>
          </a:xfrm>
          <a:prstGeom prst="rect">
            <a:avLst/>
          </a:prstGeom>
          <a:noFill/>
        </p:spPr>
      </p:pic>
      <p:sp>
        <p:nvSpPr>
          <p:cNvPr id="504844" name="Line 12"/>
          <p:cNvSpPr>
            <a:spLocks noChangeShapeType="1"/>
          </p:cNvSpPr>
          <p:nvPr/>
        </p:nvSpPr>
        <p:spPr bwMode="auto">
          <a:xfrm>
            <a:off x="0" y="1981200"/>
            <a:ext cx="9144000" cy="0"/>
          </a:xfrm>
          <a:prstGeom prst="line">
            <a:avLst/>
          </a:prstGeom>
          <a:noFill/>
          <a:ln w="9525">
            <a:solidFill>
              <a:schemeClr val="tx1"/>
            </a:solidFill>
            <a:round/>
            <a:headEnd/>
            <a:tailEnd/>
          </a:ln>
          <a:effectLst/>
        </p:spPr>
        <p:txBody>
          <a:bodyPr/>
          <a:lstStyle/>
          <a:p>
            <a:endParaRPr lang="en-US"/>
          </a:p>
        </p:txBody>
      </p:sp>
      <p:sp>
        <p:nvSpPr>
          <p:cNvPr id="504845" name="Line 13"/>
          <p:cNvSpPr>
            <a:spLocks noChangeShapeType="1"/>
          </p:cNvSpPr>
          <p:nvPr/>
        </p:nvSpPr>
        <p:spPr bwMode="auto">
          <a:xfrm flipV="1">
            <a:off x="2819400" y="0"/>
            <a:ext cx="0" cy="6858000"/>
          </a:xfrm>
          <a:prstGeom prst="line">
            <a:avLst/>
          </a:prstGeom>
          <a:noFill/>
          <a:ln w="9525">
            <a:solidFill>
              <a:schemeClr val="tx1"/>
            </a:solidFill>
            <a:round/>
            <a:headEnd/>
            <a:tailEnd/>
          </a:ln>
          <a:effectLst/>
        </p:spPr>
        <p:txBody>
          <a:bodyPr/>
          <a:lstStyle/>
          <a:p>
            <a:endParaRPr lang="en-US"/>
          </a:p>
        </p:txBody>
      </p:sp>
      <p:sp>
        <p:nvSpPr>
          <p:cNvPr id="2" name="Rectangle 1"/>
          <p:cNvSpPr/>
          <p:nvPr/>
        </p:nvSpPr>
        <p:spPr>
          <a:xfrm>
            <a:off x="3041073" y="228600"/>
            <a:ext cx="4572000" cy="1477328"/>
          </a:xfrm>
          <a:prstGeom prst="rect">
            <a:avLst/>
          </a:prstGeom>
        </p:spPr>
        <p:txBody>
          <a:bodyPr>
            <a:spAutoFit/>
          </a:bodyPr>
          <a:lstStyle/>
          <a:p>
            <a:r>
              <a:rPr lang="en-US" b="1" dirty="0"/>
              <a:t>SWBAT </a:t>
            </a:r>
            <a:r>
              <a:rPr lang="en-US" i="1" dirty="0"/>
              <a:t>establish coherence within and among paragraphs through effective transitions, parallel structures, and similar writing techniques</a:t>
            </a:r>
            <a:r>
              <a:rPr lang="en-US" dirty="0"/>
              <a:t> by solving the crime scene, to discuss a weakness of Benchmark 3. </a:t>
            </a:r>
            <a:r>
              <a:rPr lang="en-US" dirty="0" smtClean="0"/>
              <a:t>WS 1.2</a:t>
            </a:r>
            <a:endParaRPr lang="en-US" dirty="0"/>
          </a:p>
        </p:txBody>
      </p:sp>
    </p:spTree>
    <p:extLst>
      <p:ext uri="{BB962C8B-B14F-4D97-AF65-F5344CB8AC3E}">
        <p14:creationId xmlns:p14="http://schemas.microsoft.com/office/powerpoint/2010/main" val="1398018320"/>
      </p:ext>
    </p:extLst>
  </p:cSld>
  <p:clrMapOvr>
    <a:masterClrMapping/>
  </p:clrMapOvr>
  <p:transition advClick="0"/>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3508" name="Rectangle 4"/>
          <p:cNvSpPr>
            <a:spLocks noChangeArrowheads="1"/>
          </p:cNvSpPr>
          <p:nvPr/>
        </p:nvSpPr>
        <p:spPr bwMode="auto">
          <a:xfrm>
            <a:off x="0" y="0"/>
            <a:ext cx="9144000" cy="6858000"/>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533509" name="WordArt 5"/>
          <p:cNvSpPr>
            <a:spLocks noChangeArrowheads="1" noChangeShapeType="1" noTextEdit="1"/>
          </p:cNvSpPr>
          <p:nvPr/>
        </p:nvSpPr>
        <p:spPr bwMode="auto">
          <a:xfrm>
            <a:off x="1143000" y="2209800"/>
            <a:ext cx="7010400" cy="2057400"/>
          </a:xfrm>
          <a:prstGeom prst="rect">
            <a:avLst/>
          </a:prstGeom>
        </p:spPr>
        <p:txBody>
          <a:bodyPr wrap="none" fromWordArt="1">
            <a:prstTxWarp prst="textPlain">
              <a:avLst>
                <a:gd name="adj" fmla="val 50000"/>
              </a:avLst>
            </a:prstTxWarp>
          </a:bodyPr>
          <a:lstStyle/>
          <a:p>
            <a:pPr algn="ctr"/>
            <a:r>
              <a:rPr lang="en-US" sz="3600" kern="10">
                <a:ln w="25400">
                  <a:solidFill>
                    <a:schemeClr val="bg1"/>
                  </a:solidFill>
                  <a:round/>
                  <a:headEnd/>
                  <a:tailEnd/>
                </a:ln>
                <a:solidFill>
                  <a:srgbClr val="CC3300"/>
                </a:solidFill>
                <a:latin typeface="Impact"/>
              </a:rPr>
              <a:t>The Crime Scene</a:t>
            </a:r>
          </a:p>
        </p:txBody>
      </p:sp>
    </p:spTree>
    <p:extLst>
      <p:ext uri="{BB962C8B-B14F-4D97-AF65-F5344CB8AC3E}">
        <p14:creationId xmlns:p14="http://schemas.microsoft.com/office/powerpoint/2010/main" val="4216732987"/>
      </p:ext>
    </p:extLst>
  </p:cSld>
  <p:clrMapOvr>
    <a:masterClrMapping/>
  </p:clrMapOvr>
  <p:transition advClick="0"/>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7250" name="Rectangle 2"/>
          <p:cNvSpPr>
            <a:spLocks noGrp="1" noChangeArrowheads="1"/>
          </p:cNvSpPr>
          <p:nvPr>
            <p:ph type="ctrTitle"/>
          </p:nvPr>
        </p:nvSpPr>
        <p:spPr>
          <a:xfrm>
            <a:off x="533400" y="228600"/>
            <a:ext cx="7772400" cy="914400"/>
          </a:xfrm>
        </p:spPr>
        <p:txBody>
          <a:bodyPr/>
          <a:lstStyle/>
          <a:p>
            <a:r>
              <a:rPr lang="en-US"/>
              <a:t>The Crime Scene</a:t>
            </a:r>
          </a:p>
        </p:txBody>
      </p:sp>
      <p:sp>
        <p:nvSpPr>
          <p:cNvPr id="437251" name="Rectangle 3"/>
          <p:cNvSpPr>
            <a:spLocks noGrp="1" noChangeArrowheads="1"/>
          </p:cNvSpPr>
          <p:nvPr>
            <p:ph type="subTitle" idx="1"/>
          </p:nvPr>
        </p:nvSpPr>
        <p:spPr>
          <a:xfrm>
            <a:off x="457200" y="1143000"/>
            <a:ext cx="8001000" cy="5410200"/>
          </a:xfrm>
        </p:spPr>
        <p:txBody>
          <a:bodyPr/>
          <a:lstStyle/>
          <a:p>
            <a:pPr algn="l"/>
            <a:r>
              <a:rPr lang="en-US" sz="1800" dirty="0"/>
              <a:t>	</a:t>
            </a:r>
            <a:r>
              <a:rPr lang="en-US" sz="2400" dirty="0">
                <a:solidFill>
                  <a:schemeClr val="tx1"/>
                </a:solidFill>
              </a:rPr>
              <a:t>(1) A murder has been committed </a:t>
            </a:r>
            <a:r>
              <a:rPr lang="en-US" sz="2400" u="sng" dirty="0">
                <a:solidFill>
                  <a:schemeClr val="tx1"/>
                </a:solidFill>
              </a:rPr>
              <a:t>in the classroom that belongs to </a:t>
            </a:r>
            <a:r>
              <a:rPr lang="en-US" sz="2400" u="sng" dirty="0" smtClean="0">
                <a:solidFill>
                  <a:schemeClr val="tx1"/>
                </a:solidFill>
              </a:rPr>
              <a:t>Ms. Swank.</a:t>
            </a:r>
            <a:r>
              <a:rPr lang="en-US" sz="2400" dirty="0" smtClean="0">
                <a:solidFill>
                  <a:schemeClr val="tx1"/>
                </a:solidFill>
              </a:rPr>
              <a:t> </a:t>
            </a:r>
            <a:r>
              <a:rPr lang="en-US" sz="2400" dirty="0">
                <a:solidFill>
                  <a:schemeClr val="tx1"/>
                </a:solidFill>
              </a:rPr>
              <a:t>(2) Apparently, a student snuck in the classroom late at night and was attacked by another person. (3) Very little evidence was left on the decomposing body and by the time the students arrived, the body was taken and the only thing left was a taped lay-out of where the body fell. (4) Red hair samples were found that were not from the victim and the DNA tests will most likely link the killer to being someone who attends or works at the school. </a:t>
            </a:r>
            <a:r>
              <a:rPr lang="en-US" sz="2400" dirty="0" smtClean="0">
                <a:solidFill>
                  <a:schemeClr val="tx1"/>
                </a:solidFill>
              </a:rPr>
              <a:t> (5) They also identified a pair of small foot prints, leading to  truck tracks, near the room. (6) </a:t>
            </a:r>
            <a:r>
              <a:rPr lang="en-US" sz="2400" dirty="0">
                <a:solidFill>
                  <a:schemeClr val="tx1"/>
                </a:solidFill>
              </a:rPr>
              <a:t>The police began questioning all staff and all students, knowing that within a matter of time, they </a:t>
            </a:r>
            <a:r>
              <a:rPr lang="en-US" sz="2400" dirty="0" smtClean="0">
                <a:solidFill>
                  <a:schemeClr val="tx1"/>
                </a:solidFill>
              </a:rPr>
              <a:t>would </a:t>
            </a:r>
            <a:r>
              <a:rPr lang="en-US" sz="2400" dirty="0">
                <a:solidFill>
                  <a:schemeClr val="tx1"/>
                </a:solidFill>
              </a:rPr>
              <a:t>find the culprit who did the dirty deed if it is truly a person who came from this site. </a:t>
            </a:r>
          </a:p>
        </p:txBody>
      </p:sp>
    </p:spTree>
    <p:extLst>
      <p:ext uri="{BB962C8B-B14F-4D97-AF65-F5344CB8AC3E}">
        <p14:creationId xmlns:p14="http://schemas.microsoft.com/office/powerpoint/2010/main" val="591136644"/>
      </p:ext>
    </p:extLst>
  </p:cSld>
  <p:clrMapOvr>
    <a:masterClrMapping/>
  </p:clrMapOvr>
  <p:transition advClick="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7" name="Rectangle 3"/>
          <p:cNvSpPr>
            <a:spLocks noGrp="1" noChangeArrowheads="1"/>
          </p:cNvSpPr>
          <p:nvPr>
            <p:ph type="body" idx="1"/>
          </p:nvPr>
        </p:nvSpPr>
        <p:spPr>
          <a:xfrm>
            <a:off x="457200" y="381000"/>
            <a:ext cx="8229600" cy="5745163"/>
          </a:xfrm>
        </p:spPr>
        <p:txBody>
          <a:bodyPr>
            <a:noAutofit/>
          </a:bodyPr>
          <a:lstStyle/>
          <a:p>
            <a:pPr marL="990600" lvl="1" indent="-533400">
              <a:lnSpc>
                <a:spcPct val="80000"/>
              </a:lnSpc>
              <a:buFontTx/>
              <a:buAutoNum type="arabicPeriod"/>
            </a:pPr>
            <a:r>
              <a:rPr lang="en-US" sz="3200" dirty="0" smtClean="0">
                <a:solidFill>
                  <a:srgbClr val="00B050"/>
                </a:solidFill>
              </a:rPr>
              <a:t>Create a Venn Diagram Come up with at least 10 items per section of your diagram. These items need to reflect </a:t>
            </a:r>
            <a:r>
              <a:rPr lang="en-US" sz="3200" b="1" u="sng" dirty="0" smtClean="0">
                <a:solidFill>
                  <a:srgbClr val="00B050"/>
                </a:solidFill>
              </a:rPr>
              <a:t>character motivations.  </a:t>
            </a:r>
          </a:p>
          <a:p>
            <a:pPr marL="1390650" lvl="2" indent="-533400">
              <a:lnSpc>
                <a:spcPct val="80000"/>
              </a:lnSpc>
            </a:pPr>
            <a:r>
              <a:rPr lang="en-US" sz="3200" b="1" dirty="0" smtClean="0">
                <a:solidFill>
                  <a:srgbClr val="00B050"/>
                </a:solidFill>
              </a:rPr>
              <a:t>LOF Kids</a:t>
            </a:r>
            <a:r>
              <a:rPr lang="en-US" sz="3200" dirty="0" smtClean="0">
                <a:solidFill>
                  <a:srgbClr val="00B050"/>
                </a:solidFill>
              </a:rPr>
              <a:t>: Compare Jack and Ralph.</a:t>
            </a:r>
          </a:p>
          <a:p>
            <a:pPr marL="1390650" lvl="2" indent="-533400">
              <a:lnSpc>
                <a:spcPct val="80000"/>
              </a:lnSpc>
            </a:pPr>
            <a:r>
              <a:rPr lang="en-US" sz="3200" dirty="0" smtClean="0">
                <a:solidFill>
                  <a:srgbClr val="00B050"/>
                </a:solidFill>
              </a:rPr>
              <a:t> </a:t>
            </a:r>
            <a:r>
              <a:rPr lang="en-US" sz="3200" b="1" dirty="0" smtClean="0">
                <a:solidFill>
                  <a:srgbClr val="00B050"/>
                </a:solidFill>
              </a:rPr>
              <a:t>FW Kids</a:t>
            </a:r>
            <a:r>
              <a:rPr lang="en-US" sz="3200" dirty="0" smtClean="0">
                <a:solidFill>
                  <a:srgbClr val="00B050"/>
                </a:solidFill>
              </a:rPr>
              <a:t>: Compare “TWTTIN” and FW.</a:t>
            </a:r>
          </a:p>
          <a:p>
            <a:pPr marL="1390650" lvl="2" indent="-533400">
              <a:lnSpc>
                <a:spcPct val="80000"/>
              </a:lnSpc>
            </a:pPr>
            <a:r>
              <a:rPr lang="en-US" sz="3200" dirty="0" smtClean="0">
                <a:solidFill>
                  <a:srgbClr val="00B050"/>
                </a:solidFill>
              </a:rPr>
              <a:t>  </a:t>
            </a:r>
            <a:r>
              <a:rPr lang="en-US" sz="3200" b="1" dirty="0" smtClean="0">
                <a:solidFill>
                  <a:srgbClr val="00B050"/>
                </a:solidFill>
              </a:rPr>
              <a:t>TWTTIN Kids: </a:t>
            </a:r>
            <a:r>
              <a:rPr lang="en-US" sz="3200" dirty="0" smtClean="0">
                <a:solidFill>
                  <a:srgbClr val="00B050"/>
                </a:solidFill>
              </a:rPr>
              <a:t>Compare Bryon and Mark</a:t>
            </a:r>
            <a:endParaRPr lang="en-US" sz="3200" b="1" u="sng" dirty="0" smtClean="0">
              <a:solidFill>
                <a:srgbClr val="00B050"/>
              </a:solidFill>
            </a:endParaRPr>
          </a:p>
          <a:p>
            <a:pPr marL="990600" lvl="1" indent="-533400">
              <a:lnSpc>
                <a:spcPct val="80000"/>
              </a:lnSpc>
              <a:buFontTx/>
              <a:buAutoNum type="arabicPeriod"/>
            </a:pPr>
            <a:r>
              <a:rPr lang="en-US" sz="3200" dirty="0" smtClean="0"/>
              <a:t>Create 3 Costa Questions concerning the story to have ready for discussion. </a:t>
            </a:r>
            <a:r>
              <a:rPr lang="en-US" sz="3200" b="1" dirty="0" smtClean="0"/>
              <a:t>OPTION 1 KIDS ONLY</a:t>
            </a:r>
          </a:p>
          <a:p>
            <a:pPr marL="990600" lvl="1" indent="-533400">
              <a:lnSpc>
                <a:spcPct val="80000"/>
              </a:lnSpc>
              <a:buFontTx/>
              <a:buAutoNum type="arabicPeriod"/>
            </a:pPr>
            <a:r>
              <a:rPr lang="en-US" sz="3200" dirty="0" smtClean="0"/>
              <a:t>Complete 2 quotes/responses. Make sure they are important to the book. </a:t>
            </a:r>
          </a:p>
          <a:p>
            <a:pPr marL="990600" lvl="1" indent="-533400">
              <a:lnSpc>
                <a:spcPct val="80000"/>
              </a:lnSpc>
              <a:buFontTx/>
              <a:buAutoNum type="arabicPeriod"/>
            </a:pPr>
            <a:r>
              <a:rPr lang="en-US" sz="3200" dirty="0" smtClean="0"/>
              <a:t>Do  In-depth question listed below.</a:t>
            </a:r>
            <a:endParaRPr lang="en-US" sz="3200" dirty="0"/>
          </a:p>
        </p:txBody>
      </p:sp>
    </p:spTree>
    <p:extLst>
      <p:ext uri="{BB962C8B-B14F-4D97-AF65-F5344CB8AC3E}">
        <p14:creationId xmlns:p14="http://schemas.microsoft.com/office/powerpoint/2010/main" val="171519447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8274" name="Rectangle 2"/>
          <p:cNvSpPr>
            <a:spLocks noGrp="1" noChangeArrowheads="1"/>
          </p:cNvSpPr>
          <p:nvPr>
            <p:ph type="ctrTitle"/>
          </p:nvPr>
        </p:nvSpPr>
        <p:spPr>
          <a:xfrm>
            <a:off x="533400" y="228600"/>
            <a:ext cx="7772400" cy="685800"/>
          </a:xfrm>
        </p:spPr>
        <p:txBody>
          <a:bodyPr/>
          <a:lstStyle/>
          <a:p>
            <a:r>
              <a:rPr lang="en-US" sz="2800"/>
              <a:t>The Crime Scene</a:t>
            </a:r>
          </a:p>
        </p:txBody>
      </p:sp>
      <p:sp>
        <p:nvSpPr>
          <p:cNvPr id="438275" name="Rectangle 3"/>
          <p:cNvSpPr>
            <a:spLocks noGrp="1" noChangeArrowheads="1"/>
          </p:cNvSpPr>
          <p:nvPr>
            <p:ph type="subTitle" idx="1"/>
          </p:nvPr>
        </p:nvSpPr>
        <p:spPr>
          <a:xfrm>
            <a:off x="228600" y="838200"/>
            <a:ext cx="8610600" cy="5715000"/>
          </a:xfrm>
        </p:spPr>
        <p:txBody>
          <a:bodyPr/>
          <a:lstStyle/>
          <a:p>
            <a:pPr algn="l"/>
            <a:r>
              <a:rPr lang="en-US" sz="2000" dirty="0"/>
              <a:t>	 	(1) A murder has been committed </a:t>
            </a:r>
            <a:r>
              <a:rPr lang="en-US" sz="2000" b="1" u="sng" dirty="0">
                <a:solidFill>
                  <a:srgbClr val="CC3300"/>
                </a:solidFill>
              </a:rPr>
              <a:t>in the classroom that belongs to </a:t>
            </a:r>
            <a:r>
              <a:rPr lang="en-US" sz="2000" b="1" u="sng" dirty="0" smtClean="0">
                <a:solidFill>
                  <a:srgbClr val="CC3300"/>
                </a:solidFill>
              </a:rPr>
              <a:t>Ms. Swank.</a:t>
            </a:r>
            <a:r>
              <a:rPr lang="en-US" sz="2000" dirty="0" smtClean="0"/>
              <a:t> </a:t>
            </a:r>
            <a:r>
              <a:rPr lang="en-US" sz="2000" dirty="0"/>
              <a:t>(2)Apparently, a student snuck in the classroom late at night and was attacked by another person. (3) Very little evidence was left on the decomposing body and by the time the students arrived, the body was taken and the only thing left was a taped lay-out of where the body fell. (4) Red hair samples were found that were not from the victim and the DNA tests will most likely link the killer to being someone who attends or works at the </a:t>
            </a:r>
            <a:r>
              <a:rPr lang="en-US" sz="2000" dirty="0" smtClean="0"/>
              <a:t>school. (5</a:t>
            </a:r>
            <a:r>
              <a:rPr lang="en-US" sz="2000" dirty="0"/>
              <a:t>) They also identified a pair of small foot prints, leading to  truck tracks, near the room. (6) The police began questioning all staff and all students, knowing that within a matter of time, they will find the culprit who did the dirty deed if it is truly a person who came from this site. </a:t>
            </a:r>
          </a:p>
          <a:p>
            <a:pPr marL="990600" lvl="1" indent="-533400" algn="l">
              <a:lnSpc>
                <a:spcPct val="90000"/>
              </a:lnSpc>
            </a:pPr>
            <a:r>
              <a:rPr lang="en-US" sz="1800" b="1" dirty="0" smtClean="0">
                <a:solidFill>
                  <a:srgbClr val="CC3300"/>
                </a:solidFill>
              </a:rPr>
              <a:t>1</a:t>
            </a:r>
            <a:r>
              <a:rPr lang="en-US" sz="1800" b="1" dirty="0">
                <a:solidFill>
                  <a:srgbClr val="CC3300"/>
                </a:solidFill>
              </a:rPr>
              <a:t>. How can word choice be improved in the underlined part of sentence 1?</a:t>
            </a:r>
          </a:p>
          <a:p>
            <a:pPr marL="990600" lvl="1" indent="-533400" algn="l">
              <a:lnSpc>
                <a:spcPct val="90000"/>
              </a:lnSpc>
              <a:buFontTx/>
              <a:buAutoNum type="alphaUcPeriod"/>
            </a:pPr>
            <a:r>
              <a:rPr lang="en-US" sz="1800" dirty="0">
                <a:solidFill>
                  <a:schemeClr val="tx1"/>
                </a:solidFill>
              </a:rPr>
              <a:t>A murder has been committed in a room on campus that belongs to </a:t>
            </a:r>
            <a:r>
              <a:rPr lang="en-US" sz="1800" dirty="0" smtClean="0">
                <a:solidFill>
                  <a:schemeClr val="tx1"/>
                </a:solidFill>
              </a:rPr>
              <a:t>Ms. Swank</a:t>
            </a:r>
            <a:endParaRPr lang="en-US" sz="1800" dirty="0">
              <a:solidFill>
                <a:schemeClr val="tx1"/>
              </a:solidFill>
            </a:endParaRPr>
          </a:p>
          <a:p>
            <a:pPr marL="990600" lvl="1" indent="-533400" algn="l">
              <a:lnSpc>
                <a:spcPct val="90000"/>
              </a:lnSpc>
              <a:buFontTx/>
              <a:buAutoNum type="alphaUcPeriod"/>
            </a:pPr>
            <a:r>
              <a:rPr lang="en-US" sz="1800" dirty="0">
                <a:solidFill>
                  <a:schemeClr val="tx1"/>
                </a:solidFill>
              </a:rPr>
              <a:t>A murder has been committed in </a:t>
            </a:r>
            <a:r>
              <a:rPr lang="en-US" sz="1800" dirty="0" smtClean="0">
                <a:solidFill>
                  <a:schemeClr val="tx1"/>
                </a:solidFill>
              </a:rPr>
              <a:t>Ms. Swank’s </a:t>
            </a:r>
            <a:r>
              <a:rPr lang="en-US" sz="1800" dirty="0">
                <a:solidFill>
                  <a:schemeClr val="tx1"/>
                </a:solidFill>
              </a:rPr>
              <a:t>classroom.</a:t>
            </a:r>
          </a:p>
          <a:p>
            <a:pPr marL="990600" lvl="1" indent="-533400" algn="l">
              <a:lnSpc>
                <a:spcPct val="90000"/>
              </a:lnSpc>
              <a:buFontTx/>
              <a:buAutoNum type="alphaUcPeriod"/>
            </a:pPr>
            <a:r>
              <a:rPr lang="en-US" sz="1800" dirty="0">
                <a:solidFill>
                  <a:schemeClr val="tx1"/>
                </a:solidFill>
              </a:rPr>
              <a:t>A murder has been committed in the classroom.</a:t>
            </a:r>
          </a:p>
          <a:p>
            <a:pPr marL="990600" lvl="1" indent="-533400" algn="l">
              <a:lnSpc>
                <a:spcPct val="90000"/>
              </a:lnSpc>
              <a:buFontTx/>
              <a:buAutoNum type="alphaUcPeriod"/>
            </a:pPr>
            <a:r>
              <a:rPr lang="en-US" sz="1800" dirty="0">
                <a:solidFill>
                  <a:schemeClr val="tx1"/>
                </a:solidFill>
              </a:rPr>
              <a:t>Leave as is.</a:t>
            </a:r>
          </a:p>
          <a:p>
            <a:pPr marL="990600" lvl="1" indent="-533400" algn="l">
              <a:lnSpc>
                <a:spcPct val="90000"/>
              </a:lnSpc>
              <a:buFontTx/>
              <a:buAutoNum type="alphaUcPeriod"/>
            </a:pPr>
            <a:endParaRPr lang="en-US" sz="1800" dirty="0"/>
          </a:p>
          <a:p>
            <a:pPr marL="990600" lvl="1" indent="-533400" algn="l">
              <a:lnSpc>
                <a:spcPct val="90000"/>
              </a:lnSpc>
              <a:buFontTx/>
              <a:buAutoNum type="alphaUcPeriod"/>
            </a:pPr>
            <a:endParaRPr lang="en-US" sz="1800" dirty="0"/>
          </a:p>
        </p:txBody>
      </p:sp>
    </p:spTree>
    <p:extLst>
      <p:ext uri="{BB962C8B-B14F-4D97-AF65-F5344CB8AC3E}">
        <p14:creationId xmlns:p14="http://schemas.microsoft.com/office/powerpoint/2010/main" val="2527907251"/>
      </p:ext>
    </p:extLst>
  </p:cSld>
  <p:clrMapOvr>
    <a:masterClrMapping/>
  </p:clrMapOvr>
  <p:transition advClick="0"/>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299" name="Rectangle 3"/>
          <p:cNvSpPr>
            <a:spLocks noGrp="1" noChangeArrowheads="1"/>
          </p:cNvSpPr>
          <p:nvPr>
            <p:ph type="subTitle" idx="1"/>
          </p:nvPr>
        </p:nvSpPr>
        <p:spPr>
          <a:xfrm>
            <a:off x="228600" y="457200"/>
            <a:ext cx="8610600" cy="6400800"/>
          </a:xfrm>
        </p:spPr>
        <p:txBody>
          <a:bodyPr/>
          <a:lstStyle/>
          <a:p>
            <a:pPr marL="609600" indent="-609600" algn="l">
              <a:lnSpc>
                <a:spcPct val="80000"/>
              </a:lnSpc>
            </a:pPr>
            <a:r>
              <a:rPr lang="en-US" sz="2000" b="1" dirty="0">
                <a:solidFill>
                  <a:schemeClr val="tx1"/>
                </a:solidFill>
              </a:rPr>
              <a:t>	 	(1) A murder has been committed </a:t>
            </a:r>
            <a:r>
              <a:rPr lang="en-US" sz="2000" b="1" u="sng" dirty="0">
                <a:solidFill>
                  <a:schemeClr val="tx1"/>
                </a:solidFill>
              </a:rPr>
              <a:t>in the classroom that belongs to </a:t>
            </a:r>
            <a:r>
              <a:rPr lang="en-US" sz="2000" b="1" u="sng" dirty="0" smtClean="0">
                <a:solidFill>
                  <a:schemeClr val="tx1"/>
                </a:solidFill>
              </a:rPr>
              <a:t>Ms. Swank.</a:t>
            </a:r>
            <a:r>
              <a:rPr lang="en-US" sz="2000" b="1" dirty="0" smtClean="0">
                <a:solidFill>
                  <a:schemeClr val="tx1"/>
                </a:solidFill>
              </a:rPr>
              <a:t> </a:t>
            </a:r>
            <a:r>
              <a:rPr lang="en-US" sz="2000" b="1" dirty="0">
                <a:solidFill>
                  <a:schemeClr val="tx1"/>
                </a:solidFill>
              </a:rPr>
              <a:t>(2)Apparently, a student snuck in the classroom late at night and was attacked by another person. (3) Very little evidence was left on the decomposing body and by the time the students arrived, the body was taken and the only thing left was a taped lay-out of where the body fell. (4) Red hair samples were found that were not from the victim and the DNA tests will most likely link the killer to being someone who attends or works at the school. (5) They also identified a pair of small foot prints, leading to  truck tracks, near the room. (6) The police began questioning all staff and all students, knowing that within a matter of time, they will find the culprit who did the dirty deed if it is truly a person who came from this site. </a:t>
            </a:r>
          </a:p>
          <a:p>
            <a:pPr marL="609600" indent="-609600" algn="l">
              <a:lnSpc>
                <a:spcPct val="80000"/>
              </a:lnSpc>
            </a:pPr>
            <a:endParaRPr lang="en-US" sz="2000" dirty="0"/>
          </a:p>
          <a:p>
            <a:pPr marL="609600" indent="-609600" algn="l">
              <a:lnSpc>
                <a:spcPct val="80000"/>
              </a:lnSpc>
            </a:pPr>
            <a:endParaRPr lang="en-US" sz="2000" dirty="0"/>
          </a:p>
          <a:p>
            <a:pPr marL="990600" lvl="1" indent="-533400" algn="l">
              <a:lnSpc>
                <a:spcPct val="80000"/>
              </a:lnSpc>
            </a:pPr>
            <a:r>
              <a:rPr lang="en-US" sz="2200" b="1" dirty="0">
                <a:solidFill>
                  <a:srgbClr val="CC3300"/>
                </a:solidFill>
              </a:rPr>
              <a:t>2. If the information could transition to a new paragraph, which sentence would be a good starter sentence for the second </a:t>
            </a:r>
            <a:r>
              <a:rPr lang="en-US" sz="2200" b="1" dirty="0">
                <a:solidFill>
                  <a:schemeClr val="tx1"/>
                </a:solidFill>
              </a:rPr>
              <a:t>paragraph. </a:t>
            </a:r>
          </a:p>
          <a:p>
            <a:pPr marL="990600" lvl="1" indent="-533400" algn="l">
              <a:lnSpc>
                <a:spcPct val="80000"/>
              </a:lnSpc>
              <a:buFontTx/>
              <a:buAutoNum type="alphaUcPeriod"/>
            </a:pPr>
            <a:r>
              <a:rPr lang="en-US" sz="2200" dirty="0">
                <a:solidFill>
                  <a:schemeClr val="tx1"/>
                </a:solidFill>
              </a:rPr>
              <a:t>A year is a long time, but there is a reason for it.</a:t>
            </a:r>
          </a:p>
          <a:p>
            <a:pPr marL="990600" lvl="1" indent="-533400" algn="l">
              <a:lnSpc>
                <a:spcPct val="80000"/>
              </a:lnSpc>
              <a:buFontTx/>
              <a:buAutoNum type="alphaUcPeriod"/>
            </a:pPr>
            <a:r>
              <a:rPr lang="en-US" sz="2200" dirty="0">
                <a:solidFill>
                  <a:schemeClr val="tx1"/>
                </a:solidFill>
              </a:rPr>
              <a:t>Five months plus five months is why it took so long.</a:t>
            </a:r>
          </a:p>
          <a:p>
            <a:pPr marL="990600" lvl="1" indent="-533400" algn="l">
              <a:lnSpc>
                <a:spcPct val="80000"/>
              </a:lnSpc>
              <a:buFontTx/>
              <a:buAutoNum type="alphaUcPeriod"/>
            </a:pPr>
            <a:r>
              <a:rPr lang="en-US" sz="2200" dirty="0">
                <a:solidFill>
                  <a:schemeClr val="tx1"/>
                </a:solidFill>
              </a:rPr>
              <a:t>There is a reason why it took so long to figure out who did it.</a:t>
            </a:r>
          </a:p>
          <a:p>
            <a:pPr marL="990600" lvl="1" indent="-533400" algn="l">
              <a:lnSpc>
                <a:spcPct val="80000"/>
              </a:lnSpc>
              <a:buFontTx/>
              <a:buAutoNum type="alphaUcPeriod"/>
            </a:pPr>
            <a:r>
              <a:rPr lang="en-US" sz="2200" dirty="0">
                <a:solidFill>
                  <a:schemeClr val="tx1"/>
                </a:solidFill>
              </a:rPr>
              <a:t>Leave as is.</a:t>
            </a:r>
          </a:p>
          <a:p>
            <a:pPr marL="990600" lvl="1" indent="-533400" algn="l">
              <a:lnSpc>
                <a:spcPct val="80000"/>
              </a:lnSpc>
            </a:pPr>
            <a:endParaRPr lang="en-US" sz="2200" dirty="0"/>
          </a:p>
          <a:p>
            <a:pPr marL="990600" lvl="1" indent="-533400" algn="l">
              <a:lnSpc>
                <a:spcPct val="80000"/>
              </a:lnSpc>
              <a:buFontTx/>
              <a:buAutoNum type="alphaUcPeriod"/>
            </a:pPr>
            <a:endParaRPr lang="en-US" sz="2400" dirty="0"/>
          </a:p>
        </p:txBody>
      </p:sp>
    </p:spTree>
    <p:extLst>
      <p:ext uri="{BB962C8B-B14F-4D97-AF65-F5344CB8AC3E}">
        <p14:creationId xmlns:p14="http://schemas.microsoft.com/office/powerpoint/2010/main" val="2490890996"/>
      </p:ext>
    </p:extLst>
  </p:cSld>
  <p:clrMapOvr>
    <a:masterClrMapping/>
  </p:clrMapOvr>
  <p:transition advClick="0"/>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3" name="Rectangle 3"/>
          <p:cNvSpPr>
            <a:spLocks noGrp="1" noChangeArrowheads="1"/>
          </p:cNvSpPr>
          <p:nvPr>
            <p:ph type="subTitle" idx="1"/>
          </p:nvPr>
        </p:nvSpPr>
        <p:spPr>
          <a:xfrm>
            <a:off x="381000" y="533400"/>
            <a:ext cx="8229600" cy="6324600"/>
          </a:xfrm>
        </p:spPr>
        <p:txBody>
          <a:bodyPr/>
          <a:lstStyle/>
          <a:p>
            <a:pPr algn="l"/>
            <a:r>
              <a:rPr lang="en-US" sz="1800" dirty="0"/>
              <a:t>	 	</a:t>
            </a:r>
            <a:r>
              <a:rPr lang="en-US" sz="1600" dirty="0"/>
              <a:t>(1) A murder has been committed </a:t>
            </a:r>
            <a:r>
              <a:rPr lang="en-US" sz="1600" u="sng" dirty="0"/>
              <a:t>in the classroom that belongs to </a:t>
            </a:r>
            <a:r>
              <a:rPr lang="en-US" sz="1600" u="sng" dirty="0" smtClean="0"/>
              <a:t>Ms. Swank.</a:t>
            </a:r>
            <a:r>
              <a:rPr lang="en-US" sz="1600" dirty="0" smtClean="0"/>
              <a:t> </a:t>
            </a:r>
            <a:r>
              <a:rPr lang="en-US" sz="1600" dirty="0"/>
              <a:t>(2)Apparently, a student snuck in the classroom late at night and was attacked by another person. (3) Very little evidence was left on the decomposing body and by the time the students arrived, the body was taken and the only thing left was a taped lay-out of where the body fell.</a:t>
            </a:r>
            <a:r>
              <a:rPr lang="en-US" sz="1800" dirty="0"/>
              <a:t> </a:t>
            </a:r>
            <a:r>
              <a:rPr lang="en-US" sz="2000" b="1" dirty="0">
                <a:solidFill>
                  <a:schemeClr val="accent2"/>
                </a:solidFill>
              </a:rPr>
              <a:t>(4) Red hair samples were found that were not from the victim and the DNA tests will most likely link the killer to being someone who attends or works at the school.</a:t>
            </a:r>
            <a:r>
              <a:rPr lang="en-US" sz="2000" b="1" dirty="0"/>
              <a:t> </a:t>
            </a:r>
            <a:r>
              <a:rPr lang="en-US" sz="2000" b="1" dirty="0">
                <a:solidFill>
                  <a:srgbClr val="7030A0"/>
                </a:solidFill>
              </a:rPr>
              <a:t>(5) They also identified a pair of small foot prints, leading to  truck tracks, near the room. </a:t>
            </a:r>
            <a:r>
              <a:rPr lang="en-US" sz="2000" dirty="0"/>
              <a:t>(6) The police began questioning all staff and all students, knowing that within a matter of time, they will find the culprit who did the dirty deed if it is truly a person who came from this site. </a:t>
            </a:r>
          </a:p>
          <a:p>
            <a:pPr marL="609600" indent="-609600" algn="l">
              <a:lnSpc>
                <a:spcPct val="80000"/>
              </a:lnSpc>
            </a:pPr>
            <a:endParaRPr lang="en-US" sz="1600" dirty="0"/>
          </a:p>
          <a:p>
            <a:pPr marL="990600" lvl="1" indent="-533400" algn="l">
              <a:lnSpc>
                <a:spcPct val="80000"/>
              </a:lnSpc>
            </a:pPr>
            <a:r>
              <a:rPr lang="en-US" sz="2200" dirty="0">
                <a:solidFill>
                  <a:srgbClr val="CC3300"/>
                </a:solidFill>
              </a:rPr>
              <a:t>3. Which sentence should be placed between </a:t>
            </a:r>
            <a:r>
              <a:rPr lang="en-US" sz="2200" b="1" dirty="0">
                <a:solidFill>
                  <a:schemeClr val="accent2"/>
                </a:solidFill>
              </a:rPr>
              <a:t>4</a:t>
            </a:r>
            <a:r>
              <a:rPr lang="en-US" sz="2200" b="1" dirty="0">
                <a:solidFill>
                  <a:srgbClr val="CC3300"/>
                </a:solidFill>
              </a:rPr>
              <a:t> </a:t>
            </a:r>
            <a:r>
              <a:rPr lang="en-US" sz="2200" dirty="0">
                <a:solidFill>
                  <a:srgbClr val="CC3300"/>
                </a:solidFill>
              </a:rPr>
              <a:t>and </a:t>
            </a:r>
            <a:r>
              <a:rPr lang="en-US" sz="2200" b="1" dirty="0">
                <a:solidFill>
                  <a:srgbClr val="9933FF"/>
                </a:solidFill>
              </a:rPr>
              <a:t>5</a:t>
            </a:r>
            <a:r>
              <a:rPr lang="en-US" sz="2200" dirty="0">
                <a:solidFill>
                  <a:srgbClr val="CC3300"/>
                </a:solidFill>
              </a:rPr>
              <a:t> as a transition between the two ideas? </a:t>
            </a:r>
          </a:p>
          <a:p>
            <a:pPr marL="990600" lvl="1" indent="-533400" algn="l">
              <a:lnSpc>
                <a:spcPct val="80000"/>
              </a:lnSpc>
              <a:buFontTx/>
              <a:buAutoNum type="alphaUcPeriod"/>
            </a:pPr>
            <a:r>
              <a:rPr lang="en-US" sz="2200" b="1" dirty="0">
                <a:solidFill>
                  <a:schemeClr val="tx1"/>
                </a:solidFill>
              </a:rPr>
              <a:t>More people should have red hair.</a:t>
            </a:r>
          </a:p>
          <a:p>
            <a:pPr marL="990600" lvl="1" indent="-533400" algn="l">
              <a:lnSpc>
                <a:spcPct val="80000"/>
              </a:lnSpc>
              <a:buFontTx/>
              <a:buAutoNum type="alphaUcPeriod"/>
            </a:pPr>
            <a:r>
              <a:rPr lang="en-US" sz="2200" b="1" dirty="0">
                <a:solidFill>
                  <a:schemeClr val="tx1"/>
                </a:solidFill>
              </a:rPr>
              <a:t>DNA tests can be done by a painless cheek- scraping with a swab and sending it in the mail. </a:t>
            </a:r>
          </a:p>
          <a:p>
            <a:pPr marL="990600" lvl="1" indent="-533400" algn="l">
              <a:lnSpc>
                <a:spcPct val="80000"/>
              </a:lnSpc>
              <a:buFontTx/>
              <a:buAutoNum type="alphaUcPeriod"/>
            </a:pPr>
            <a:r>
              <a:rPr lang="en-US" sz="2200" b="1" dirty="0">
                <a:solidFill>
                  <a:schemeClr val="tx1"/>
                </a:solidFill>
              </a:rPr>
              <a:t>The hair samples were barely noticed because they were only 3 mm in length.</a:t>
            </a:r>
          </a:p>
          <a:p>
            <a:pPr marL="990600" lvl="1" indent="-533400" algn="l">
              <a:lnSpc>
                <a:spcPct val="80000"/>
              </a:lnSpc>
              <a:buFontTx/>
              <a:buAutoNum type="alphaUcPeriod"/>
            </a:pPr>
            <a:r>
              <a:rPr lang="en-US" sz="2200" b="1" dirty="0">
                <a:solidFill>
                  <a:schemeClr val="tx1"/>
                </a:solidFill>
              </a:rPr>
              <a:t>The students and employees at </a:t>
            </a:r>
            <a:r>
              <a:rPr lang="en-US" sz="2200" b="1" dirty="0" smtClean="0">
                <a:solidFill>
                  <a:schemeClr val="tx1"/>
                </a:solidFill>
              </a:rPr>
              <a:t>Lucerne Valley </a:t>
            </a:r>
            <a:r>
              <a:rPr lang="en-US" sz="2200" b="1" dirty="0">
                <a:solidFill>
                  <a:schemeClr val="tx1"/>
                </a:solidFill>
              </a:rPr>
              <a:t>work hard. </a:t>
            </a:r>
          </a:p>
          <a:p>
            <a:pPr marL="990600" lvl="1" indent="-533400" algn="l">
              <a:lnSpc>
                <a:spcPct val="80000"/>
              </a:lnSpc>
              <a:buFontTx/>
              <a:buAutoNum type="alphaUcPeriod"/>
            </a:pPr>
            <a:endParaRPr lang="en-US" sz="2200" dirty="0"/>
          </a:p>
          <a:p>
            <a:pPr marL="990600" lvl="1" indent="-533400" algn="l">
              <a:lnSpc>
                <a:spcPct val="80000"/>
              </a:lnSpc>
              <a:buFontTx/>
              <a:buAutoNum type="alphaUcPeriod"/>
            </a:pPr>
            <a:endParaRPr lang="en-US" sz="1600" dirty="0"/>
          </a:p>
          <a:p>
            <a:pPr marL="990600" lvl="1" indent="-533400" algn="l">
              <a:lnSpc>
                <a:spcPct val="80000"/>
              </a:lnSpc>
              <a:buFontTx/>
              <a:buAutoNum type="alphaUcPeriod"/>
            </a:pPr>
            <a:endParaRPr lang="en-US" sz="1600" dirty="0"/>
          </a:p>
          <a:p>
            <a:pPr marL="990600" lvl="1" indent="-533400" algn="l">
              <a:lnSpc>
                <a:spcPct val="80000"/>
              </a:lnSpc>
              <a:buFontTx/>
              <a:buAutoNum type="alphaUcPeriod"/>
            </a:pPr>
            <a:endParaRPr lang="en-US" sz="1600" dirty="0"/>
          </a:p>
          <a:p>
            <a:pPr marL="990600" lvl="1" indent="-533400" algn="l">
              <a:lnSpc>
                <a:spcPct val="80000"/>
              </a:lnSpc>
              <a:buFontTx/>
              <a:buAutoNum type="alphaUcPeriod"/>
            </a:pPr>
            <a:endParaRPr lang="en-US" sz="1600" dirty="0"/>
          </a:p>
          <a:p>
            <a:pPr marL="990600" lvl="1" indent="-533400" algn="l">
              <a:lnSpc>
                <a:spcPct val="80000"/>
              </a:lnSpc>
            </a:pPr>
            <a:endParaRPr lang="en-US" sz="1600" dirty="0"/>
          </a:p>
          <a:p>
            <a:pPr marL="990600" lvl="1" indent="-533400" algn="l">
              <a:lnSpc>
                <a:spcPct val="80000"/>
              </a:lnSpc>
            </a:pPr>
            <a:endParaRPr lang="en-US" sz="1600" dirty="0"/>
          </a:p>
        </p:txBody>
      </p:sp>
    </p:spTree>
    <p:extLst>
      <p:ext uri="{BB962C8B-B14F-4D97-AF65-F5344CB8AC3E}">
        <p14:creationId xmlns:p14="http://schemas.microsoft.com/office/powerpoint/2010/main" val="44045735"/>
      </p:ext>
    </p:extLst>
  </p:cSld>
  <p:clrMapOvr>
    <a:masterClrMapping/>
  </p:clrMapOvr>
  <p:transition advClick="0"/>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347" name="Rectangle 3"/>
          <p:cNvSpPr>
            <a:spLocks noGrp="1" noChangeArrowheads="1"/>
          </p:cNvSpPr>
          <p:nvPr>
            <p:ph type="body" idx="1"/>
          </p:nvPr>
        </p:nvSpPr>
        <p:spPr>
          <a:xfrm>
            <a:off x="381000" y="533400"/>
            <a:ext cx="8305800" cy="6324600"/>
          </a:xfrm>
        </p:spPr>
        <p:txBody>
          <a:bodyPr>
            <a:normAutofit lnSpcReduction="10000"/>
          </a:bodyPr>
          <a:lstStyle/>
          <a:p>
            <a:r>
              <a:rPr lang="en-US" sz="1600" dirty="0"/>
              <a:t>	(1) A murder has been committed </a:t>
            </a:r>
            <a:r>
              <a:rPr lang="en-US" sz="1600" u="sng" dirty="0"/>
              <a:t>in the classroom that belongs to </a:t>
            </a:r>
            <a:r>
              <a:rPr lang="en-US" sz="1600" u="sng" dirty="0" smtClean="0"/>
              <a:t>Ms. Swank.</a:t>
            </a:r>
            <a:r>
              <a:rPr lang="en-US" sz="1600" dirty="0" smtClean="0"/>
              <a:t> </a:t>
            </a:r>
            <a:r>
              <a:rPr lang="en-US" sz="1600" dirty="0"/>
              <a:t>(2)Apparently, a student snuck in the classroom late at night and was attacked by another person. (3) Very little evidence was left on the decomposing body and by the time the students arrived, the body was taken and the only thing left was a taped lay-out of where the body fell. (4) Red hair samples were found that were not from the victim and the DNA tests will most likely link the killer to being someone who attends or works at the school.</a:t>
            </a:r>
            <a:r>
              <a:rPr lang="en-US" sz="1400" dirty="0"/>
              <a:t> </a:t>
            </a:r>
            <a:r>
              <a:rPr lang="en-US" sz="2400" dirty="0" smtClean="0">
                <a:solidFill>
                  <a:srgbClr val="FF0000"/>
                </a:solidFill>
              </a:rPr>
              <a:t>(5</a:t>
            </a:r>
            <a:r>
              <a:rPr lang="en-US" sz="2400" dirty="0">
                <a:solidFill>
                  <a:srgbClr val="FF0000"/>
                </a:solidFill>
              </a:rPr>
              <a:t>) They also identified a pair of small foot prints, leading to  truck tracks, near the room. </a:t>
            </a:r>
            <a:r>
              <a:rPr lang="en-US" sz="2400" dirty="0">
                <a:solidFill>
                  <a:srgbClr val="7030A0"/>
                </a:solidFill>
              </a:rPr>
              <a:t>(6) The police began questioning all staff and all students, knowing that within a matter of time, they will find the culprit who did the dirty deed if it is truly a person who came from this site. </a:t>
            </a:r>
          </a:p>
          <a:p>
            <a:pPr marL="381000" indent="-381000">
              <a:lnSpc>
                <a:spcPct val="80000"/>
              </a:lnSpc>
              <a:buFontTx/>
              <a:buNone/>
            </a:pPr>
            <a:endParaRPr lang="en-US" sz="2400" b="1" dirty="0">
              <a:solidFill>
                <a:srgbClr val="9933FF"/>
              </a:solidFill>
            </a:endParaRPr>
          </a:p>
          <a:p>
            <a:pPr marL="381000" indent="-381000">
              <a:lnSpc>
                <a:spcPct val="80000"/>
              </a:lnSpc>
              <a:buFontTx/>
              <a:buNone/>
            </a:pPr>
            <a:r>
              <a:rPr lang="en-US" sz="2000" dirty="0"/>
              <a:t>4</a:t>
            </a:r>
            <a:r>
              <a:rPr lang="en-US" sz="2200" dirty="0"/>
              <a:t>. </a:t>
            </a:r>
            <a:r>
              <a:rPr lang="en-US" sz="2200" dirty="0">
                <a:solidFill>
                  <a:srgbClr val="CC3300"/>
                </a:solidFill>
              </a:rPr>
              <a:t>Which sentence should be placed between sentence </a:t>
            </a:r>
            <a:r>
              <a:rPr lang="en-US" sz="2200" b="1" dirty="0">
                <a:solidFill>
                  <a:schemeClr val="accent2"/>
                </a:solidFill>
              </a:rPr>
              <a:t>5</a:t>
            </a:r>
            <a:r>
              <a:rPr lang="en-US" sz="2200" b="1" dirty="0">
                <a:solidFill>
                  <a:srgbClr val="CC3300"/>
                </a:solidFill>
              </a:rPr>
              <a:t> </a:t>
            </a:r>
            <a:r>
              <a:rPr lang="en-US" sz="2200" dirty="0">
                <a:solidFill>
                  <a:srgbClr val="CC3300"/>
                </a:solidFill>
              </a:rPr>
              <a:t>and </a:t>
            </a:r>
            <a:r>
              <a:rPr lang="en-US" sz="2200" b="1" dirty="0">
                <a:solidFill>
                  <a:srgbClr val="9933FF"/>
                </a:solidFill>
              </a:rPr>
              <a:t>6</a:t>
            </a:r>
            <a:r>
              <a:rPr lang="en-US" sz="2200" dirty="0">
                <a:solidFill>
                  <a:srgbClr val="CC3300"/>
                </a:solidFill>
              </a:rPr>
              <a:t> as a transition between the two ideas?</a:t>
            </a:r>
          </a:p>
          <a:p>
            <a:pPr marL="381000" indent="-381000">
              <a:lnSpc>
                <a:spcPct val="80000"/>
              </a:lnSpc>
              <a:buFontTx/>
              <a:buAutoNum type="alphaUcPeriod"/>
            </a:pPr>
            <a:endParaRPr lang="en-US" sz="2200" dirty="0"/>
          </a:p>
          <a:p>
            <a:pPr marL="381000" indent="-381000">
              <a:lnSpc>
                <a:spcPct val="80000"/>
              </a:lnSpc>
              <a:buFontTx/>
              <a:buAutoNum type="alphaUcPeriod"/>
            </a:pPr>
            <a:r>
              <a:rPr lang="en-US" sz="2200" b="1" dirty="0"/>
              <a:t>The police got tired.</a:t>
            </a:r>
          </a:p>
          <a:p>
            <a:pPr marL="381000" indent="-381000">
              <a:lnSpc>
                <a:spcPct val="80000"/>
              </a:lnSpc>
              <a:buFontTx/>
              <a:buAutoNum type="alphaUcPeriod"/>
            </a:pPr>
            <a:r>
              <a:rPr lang="en-US" sz="2200" b="1" dirty="0"/>
              <a:t>A murder can be a messy circumstance.</a:t>
            </a:r>
          </a:p>
          <a:p>
            <a:pPr marL="381000" indent="-381000">
              <a:lnSpc>
                <a:spcPct val="80000"/>
              </a:lnSpc>
              <a:buFontTx/>
              <a:buAutoNum type="alphaUcPeriod"/>
            </a:pPr>
            <a:r>
              <a:rPr lang="en-US" sz="2200" b="1" dirty="0"/>
              <a:t>One time the staff members volunteered to conduct the investigation.</a:t>
            </a:r>
          </a:p>
          <a:p>
            <a:pPr marL="381000" indent="-381000">
              <a:lnSpc>
                <a:spcPct val="80000"/>
              </a:lnSpc>
              <a:buFontTx/>
              <a:buAutoNum type="alphaUcPeriod"/>
            </a:pPr>
            <a:r>
              <a:rPr lang="en-US" sz="2200" b="1" dirty="0"/>
              <a:t> Unfortunately, finding the murderer was more difficult than expected </a:t>
            </a:r>
            <a:r>
              <a:rPr lang="en-US" sz="2200" b="1" dirty="0" smtClean="0"/>
              <a:t>because the math just didn’t add up. </a:t>
            </a:r>
            <a:endParaRPr lang="en-US" sz="2200" b="1" dirty="0"/>
          </a:p>
          <a:p>
            <a:pPr marL="381000" indent="-381000">
              <a:lnSpc>
                <a:spcPct val="80000"/>
              </a:lnSpc>
              <a:buFontTx/>
              <a:buAutoNum type="alphaUcPeriod"/>
            </a:pPr>
            <a:endParaRPr lang="en-US" sz="1200" dirty="0"/>
          </a:p>
          <a:p>
            <a:pPr marL="381000" indent="-381000">
              <a:lnSpc>
                <a:spcPct val="80000"/>
              </a:lnSpc>
              <a:buFontTx/>
              <a:buAutoNum type="alphaUcPeriod"/>
            </a:pPr>
            <a:endParaRPr lang="en-US" sz="1200" dirty="0"/>
          </a:p>
          <a:p>
            <a:pPr marL="381000" indent="-381000">
              <a:lnSpc>
                <a:spcPct val="80000"/>
              </a:lnSpc>
              <a:buFontTx/>
              <a:buAutoNum type="alphaUcPeriod"/>
            </a:pPr>
            <a:endParaRPr lang="en-US" sz="1200" dirty="0"/>
          </a:p>
          <a:p>
            <a:pPr marL="381000" indent="-381000">
              <a:lnSpc>
                <a:spcPct val="80000"/>
              </a:lnSpc>
            </a:pPr>
            <a:endParaRPr lang="en-US" sz="1200" dirty="0"/>
          </a:p>
          <a:p>
            <a:pPr marL="381000" indent="-381000">
              <a:lnSpc>
                <a:spcPct val="80000"/>
              </a:lnSpc>
            </a:pPr>
            <a:endParaRPr lang="en-US" sz="1200" dirty="0"/>
          </a:p>
        </p:txBody>
      </p:sp>
    </p:spTree>
    <p:extLst>
      <p:ext uri="{BB962C8B-B14F-4D97-AF65-F5344CB8AC3E}">
        <p14:creationId xmlns:p14="http://schemas.microsoft.com/office/powerpoint/2010/main" val="311673179"/>
      </p:ext>
    </p:extLst>
  </p:cSld>
  <p:clrMapOvr>
    <a:masterClrMapping/>
  </p:clrMapOvr>
  <p:transition advClick="0"/>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370" name="Rectangle 2"/>
          <p:cNvSpPr>
            <a:spLocks noGrp="1" noChangeArrowheads="1"/>
          </p:cNvSpPr>
          <p:nvPr>
            <p:ph type="title"/>
          </p:nvPr>
        </p:nvSpPr>
        <p:spPr/>
        <p:txBody>
          <a:bodyPr/>
          <a:lstStyle/>
          <a:p>
            <a:r>
              <a:rPr lang="en-US" sz="1800" dirty="0"/>
              <a:t>The Crime Scene</a:t>
            </a:r>
            <a:br>
              <a:rPr lang="en-US" sz="1800" dirty="0"/>
            </a:br>
            <a:r>
              <a:rPr lang="en-US" sz="1800" dirty="0"/>
              <a:t>Your name: _______________________   Period: </a:t>
            </a:r>
            <a:r>
              <a:rPr lang="en-US" sz="1800" dirty="0" smtClean="0"/>
              <a:t>__</a:t>
            </a:r>
            <a:endParaRPr lang="en-US" sz="1800" dirty="0"/>
          </a:p>
        </p:txBody>
      </p:sp>
      <p:graphicFrame>
        <p:nvGraphicFramePr>
          <p:cNvPr id="442386" name="Group 18"/>
          <p:cNvGraphicFramePr>
            <a:graphicFrameLocks noGrp="1"/>
          </p:cNvGraphicFramePr>
          <p:nvPr>
            <p:ph idx="1"/>
          </p:nvPr>
        </p:nvGraphicFramePr>
        <p:xfrm>
          <a:off x="457200" y="1600200"/>
          <a:ext cx="8229600" cy="4525963"/>
        </p:xfrm>
        <a:graphic>
          <a:graphicData uri="http://schemas.openxmlformats.org/drawingml/2006/table">
            <a:tbl>
              <a:tblPr/>
              <a:tblGrid>
                <a:gridCol w="8229600"/>
              </a:tblGrid>
              <a:tr h="9048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pitchFamily="34" charset="0"/>
                        </a:rPr>
                        <a:t>1.</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048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pitchFamily="34" charset="0"/>
                        </a:rPr>
                        <a:t>2.</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064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pitchFamily="34" charset="0"/>
                        </a:rPr>
                        <a:t>3.</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048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pitchFamily="34" charset="0"/>
                        </a:rPr>
                        <a:t>4.</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048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pitchFamily="34" charset="0"/>
                        </a:rPr>
                        <a:t>5. Who is the murderer? _________________</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3722925462"/>
      </p:ext>
    </p:extLst>
  </p:cSld>
  <p:clrMapOvr>
    <a:masterClrMapping/>
  </p:clrMapOvr>
  <p:transition advClick="0"/>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9653" name="Picture 5" descr="light-bulb"/>
          <p:cNvPicPr>
            <a:picLocks noChangeAspect="1" noChangeArrowheads="1"/>
          </p:cNvPicPr>
          <p:nvPr/>
        </p:nvPicPr>
        <p:blipFill>
          <a:blip r:embed="rId2" cstate="print"/>
          <a:srcRect/>
          <a:stretch>
            <a:fillRect/>
          </a:stretch>
        </p:blipFill>
        <p:spPr bwMode="auto">
          <a:xfrm>
            <a:off x="4038600" y="990600"/>
            <a:ext cx="4156075" cy="4619625"/>
          </a:xfrm>
          <a:prstGeom prst="rect">
            <a:avLst/>
          </a:prstGeom>
          <a:noFill/>
        </p:spPr>
      </p:pic>
      <p:sp>
        <p:nvSpPr>
          <p:cNvPr id="539650" name="Rectangle 2"/>
          <p:cNvSpPr>
            <a:spLocks noGrp="1" noChangeArrowheads="1"/>
          </p:cNvSpPr>
          <p:nvPr>
            <p:ph type="title"/>
          </p:nvPr>
        </p:nvSpPr>
        <p:spPr/>
        <p:txBody>
          <a:bodyPr/>
          <a:lstStyle/>
          <a:p>
            <a:r>
              <a:rPr lang="en-US"/>
              <a:t>Now to show me you ‘get it.’</a:t>
            </a:r>
          </a:p>
        </p:txBody>
      </p:sp>
      <p:sp>
        <p:nvSpPr>
          <p:cNvPr id="53965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653339283"/>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path" presetSubtype="0" accel="50000" decel="50000" fill="hold" nodeType="clickEffect">
                                  <p:stCondLst>
                                    <p:cond delay="0"/>
                                  </p:stCondLst>
                                  <p:childTnLst>
                                    <p:animMotion origin="layout" path="M -0.47795 0.09087 C -0.46614 0.10289 -0.49114 0.2185 -0.47691 0.2185 C -0.38541 0.2185 -0.44895 -0.09826 -0.44895 -0.28693 C -0.44895 -0.19167 -0.30208 0.23353 -0.25798 0.23353 C -0.21111 0.23353 -0.29809 -0.11098 -0.29809 -0.20462 C -0.29809 -0.15745 -0.07604 0.22151 -0.0526 0.22151 C -0.02916 0.22151 -0.14531 -0.12485 -0.14531 -0.17318 C -0.14531 -0.1489 0.02674 0.15376 0.03837 0.15376 C 0.05018 0.15376 -0.02899 -0.15514 -0.02899 -0.17803 C -0.02899 -0.16578 0.08195 0.02775 0.0875 0.02775 C 0.0908 0.02775 0.05382 -0.14659 0.05382 -0.15884 C 0.05382 -0.1526 0.05677 -0.14659 0.0599 -0.14659 C 0.0599 -0.14497 0.06598 -0.1526 0.06598 -0.15884 C 0.06598 -0.1556 0.06598 -0.1526 0.06893 -0.1526 C 0.06893 -0.15422 0.07205 -0.15583 0.07205 -0.15884 C 0.07205 -0.15699 0.07205 -0.1556 0.07205 -0.15422 C 0.075 -0.15422 0.075 -0.15583 0.075 -0.15745 C 0.07813 -0.15745 0.07813 -0.15583 0.07813 -0.15422 C 0.08108 -0.15422 0.08108 -0.15583 0.08108 -0.15745 " pathEditMode="relative" rAng="0" ptsTypes="fffffffffffffffffff">
                                      <p:cBhvr>
                                        <p:cTn id="6" dur="5000" fill="hold"/>
                                        <p:tgtEl>
                                          <p:spTgt spid="539653"/>
                                        </p:tgtEl>
                                        <p:attrNameLst>
                                          <p:attrName>ppt_x</p:attrName>
                                          <p:attrName>ppt_y</p:attrName>
                                        </p:attrNameLst>
                                      </p:cBhvr>
                                      <p:rCtr x="27800" y="-118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0674" name="Picture 2" descr="light-bulb"/>
          <p:cNvPicPr>
            <a:picLocks noChangeAspect="1" noChangeArrowheads="1"/>
          </p:cNvPicPr>
          <p:nvPr/>
        </p:nvPicPr>
        <p:blipFill>
          <a:blip r:embed="rId2" cstate="print"/>
          <a:srcRect/>
          <a:stretch>
            <a:fillRect/>
          </a:stretch>
        </p:blipFill>
        <p:spPr bwMode="auto">
          <a:xfrm>
            <a:off x="2667000" y="1371600"/>
            <a:ext cx="4156075" cy="4619625"/>
          </a:xfrm>
          <a:prstGeom prst="rect">
            <a:avLst/>
          </a:prstGeom>
          <a:noFill/>
        </p:spPr>
      </p:pic>
      <p:sp>
        <p:nvSpPr>
          <p:cNvPr id="540675" name="Rectangle 3"/>
          <p:cNvSpPr>
            <a:spLocks noGrp="1" noChangeArrowheads="1"/>
          </p:cNvSpPr>
          <p:nvPr>
            <p:ph type="title"/>
          </p:nvPr>
        </p:nvSpPr>
        <p:spPr/>
        <p:txBody>
          <a:bodyPr/>
          <a:lstStyle/>
          <a:p>
            <a:r>
              <a:rPr lang="en-US"/>
              <a:t>Please, turn your paper over!</a:t>
            </a:r>
          </a:p>
        </p:txBody>
      </p:sp>
    </p:spTree>
    <p:extLst>
      <p:ext uri="{BB962C8B-B14F-4D97-AF65-F5344CB8AC3E}">
        <p14:creationId xmlns:p14="http://schemas.microsoft.com/office/powerpoint/2010/main" val="2372393633"/>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43200000">
                                      <p:cBhvr>
                                        <p:cTn id="6" dur="2000" fill="hold"/>
                                        <p:tgtEl>
                                          <p:spTgt spid="54067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2"/>
          <p:cNvSpPr>
            <a:spLocks noGrp="1" noChangeArrowheads="1"/>
          </p:cNvSpPr>
          <p:nvPr>
            <p:ph type="title" idx="4294967295"/>
          </p:nvPr>
        </p:nvSpPr>
        <p:spPr>
          <a:xfrm>
            <a:off x="0" y="0"/>
            <a:ext cx="4419600" cy="2133600"/>
          </a:xfrm>
          <a:solidFill>
            <a:srgbClr val="FFCC66"/>
          </a:solidFill>
        </p:spPr>
        <p:txBody>
          <a:bodyPr/>
          <a:lstStyle/>
          <a:p>
            <a:r>
              <a:rPr lang="en-US" sz="4000" dirty="0">
                <a:latin typeface="Ravie" pitchFamily="82" charset="0"/>
              </a:rPr>
              <a:t>GIIG </a:t>
            </a:r>
            <a:r>
              <a:rPr lang="en-US" sz="4000" dirty="0" smtClean="0">
                <a:latin typeface="Ravie" pitchFamily="82" charset="0"/>
              </a:rPr>
              <a:t>~</a:t>
            </a:r>
            <a:br>
              <a:rPr lang="en-US" sz="4000" dirty="0" smtClean="0">
                <a:latin typeface="Ravie" pitchFamily="82" charset="0"/>
              </a:rPr>
            </a:br>
            <a:r>
              <a:rPr lang="en-US" sz="4000" dirty="0" smtClean="0">
                <a:latin typeface="Ravie" pitchFamily="82" charset="0"/>
              </a:rPr>
              <a:t>Grammar </a:t>
            </a:r>
            <a:endParaRPr lang="en-US" sz="4000" dirty="0">
              <a:latin typeface="Ravie" pitchFamily="82" charset="0"/>
            </a:endParaRPr>
          </a:p>
        </p:txBody>
      </p:sp>
      <p:sp>
        <p:nvSpPr>
          <p:cNvPr id="249859" name="Rectangle 3"/>
          <p:cNvSpPr>
            <a:spLocks noGrp="1" noChangeArrowheads="1"/>
          </p:cNvSpPr>
          <p:nvPr>
            <p:ph type="body" sz="half" idx="4294967295"/>
          </p:nvPr>
        </p:nvSpPr>
        <p:spPr>
          <a:xfrm>
            <a:off x="0" y="2133600"/>
            <a:ext cx="4495800" cy="4724400"/>
          </a:xfrm>
          <a:solidFill>
            <a:srgbClr val="FFCC66">
              <a:alpha val="23921"/>
            </a:srgbClr>
          </a:solidFill>
          <a:ln>
            <a:solidFill>
              <a:schemeClr val="tx1"/>
            </a:solidFill>
            <a:miter lim="800000"/>
            <a:headEnd/>
            <a:tailEnd/>
          </a:ln>
        </p:spPr>
        <p:txBody>
          <a:bodyPr>
            <a:normAutofit fontScale="92500" lnSpcReduction="10000"/>
          </a:bodyPr>
          <a:lstStyle/>
          <a:p>
            <a:pPr>
              <a:buFontTx/>
              <a:buNone/>
            </a:pPr>
            <a:r>
              <a:rPr lang="en-US" sz="2900" b="1" dirty="0" smtClean="0"/>
              <a:t>What is </a:t>
            </a:r>
            <a:r>
              <a:rPr lang="en-US" sz="2900" b="1" dirty="0" smtClean="0">
                <a:solidFill>
                  <a:srgbClr val="FF0000"/>
                </a:solidFill>
              </a:rPr>
              <a:t>the tone and Setting, and why? </a:t>
            </a:r>
            <a:r>
              <a:rPr lang="en-US" sz="2900" b="1" dirty="0" smtClean="0"/>
              <a:t>(#13)</a:t>
            </a:r>
          </a:p>
          <a:p>
            <a:pPr>
              <a:buFontTx/>
              <a:buNone/>
            </a:pPr>
            <a:r>
              <a:rPr lang="en-US" sz="2900" dirty="0">
                <a:solidFill>
                  <a:srgbClr val="FF0000"/>
                </a:solidFill>
              </a:rPr>
              <a:t>	</a:t>
            </a:r>
            <a:r>
              <a:rPr lang="en-US" sz="2400" b="1" dirty="0"/>
              <a:t>My desk–</a:t>
            </a:r>
            <a:br>
              <a:rPr lang="en-US" sz="2400" b="1" dirty="0"/>
            </a:br>
            <a:r>
              <a:rPr lang="en-US" sz="2400" b="1" dirty="0"/>
              <a:t>My haven after school,</a:t>
            </a:r>
            <a:br>
              <a:rPr lang="en-US" sz="2400" b="1" dirty="0"/>
            </a:br>
            <a:r>
              <a:rPr lang="en-US" sz="2400" b="1" dirty="0"/>
              <a:t>My captive friend who has no choice but to listen</a:t>
            </a:r>
            <a:br>
              <a:rPr lang="en-US" sz="2400" b="1" dirty="0"/>
            </a:br>
            <a:r>
              <a:rPr lang="en-US" sz="2400" b="1" dirty="0"/>
              <a:t>To my off–tune singing, quiet mutterings to myself,</a:t>
            </a:r>
            <a:br>
              <a:rPr lang="en-US" sz="2400" b="1" dirty="0"/>
            </a:br>
            <a:r>
              <a:rPr lang="en-US" sz="2400" b="1" dirty="0"/>
              <a:t>While I crunch numbers, potato chips, pen lids, and rough drafts </a:t>
            </a:r>
            <a:br>
              <a:rPr lang="en-US" sz="2400" b="1" dirty="0"/>
            </a:br>
            <a:r>
              <a:rPr lang="en-US" sz="2400" b="1" dirty="0"/>
              <a:t>That finally come to rest in an overflowing round file</a:t>
            </a:r>
            <a:r>
              <a:rPr lang="en-US" sz="2400" b="1" dirty="0" smtClean="0"/>
              <a:t>.</a:t>
            </a:r>
          </a:p>
          <a:p>
            <a:pPr>
              <a:buFontTx/>
              <a:buNone/>
            </a:pPr>
            <a:r>
              <a:rPr lang="en-US" sz="2000" dirty="0"/>
              <a:t/>
            </a:r>
            <a:br>
              <a:rPr lang="en-US" sz="2000" dirty="0"/>
            </a:br>
            <a:r>
              <a:rPr lang="en-US" sz="2400" dirty="0">
                <a:solidFill>
                  <a:srgbClr val="FF0000"/>
                </a:solidFill>
              </a:rPr>
              <a:t>	</a:t>
            </a:r>
            <a:endParaRPr lang="en-US" dirty="0">
              <a:solidFill>
                <a:srgbClr val="FF0000"/>
              </a:solidFill>
            </a:endParaRPr>
          </a:p>
        </p:txBody>
      </p:sp>
      <p:sp>
        <p:nvSpPr>
          <p:cNvPr id="5" name="WordArt 6"/>
          <p:cNvSpPr>
            <a:spLocks noChangeArrowheads="1" noChangeShapeType="1" noTextEdit="1"/>
          </p:cNvSpPr>
          <p:nvPr/>
        </p:nvSpPr>
        <p:spPr bwMode="auto">
          <a:xfrm>
            <a:off x="4495800" y="0"/>
            <a:ext cx="4419600" cy="2057400"/>
          </a:xfrm>
          <a:prstGeom prst="rect">
            <a:avLst/>
          </a:prstGeom>
        </p:spPr>
        <p:txBody>
          <a:bodyPr wrap="none" fromWordArt="1">
            <a:prstTxWarp prst="textPlain">
              <a:avLst>
                <a:gd name="adj" fmla="val 50000"/>
              </a:avLst>
            </a:prstTxWarp>
          </a:bodyPr>
          <a:lstStyle/>
          <a:p>
            <a:r>
              <a:rPr lang="en-US" sz="2400" kern="10" dirty="0" smtClean="0">
                <a:ln w="9525">
                  <a:solidFill>
                    <a:srgbClr val="000000"/>
                  </a:solidFill>
                  <a:round/>
                  <a:headEnd/>
                  <a:tailEnd/>
                </a:ln>
                <a:solidFill>
                  <a:srgbClr val="FF0000"/>
                </a:solidFill>
                <a:latin typeface="Arial Black"/>
              </a:rPr>
              <a:t>Thursday 5/3/2012</a:t>
            </a:r>
            <a:endParaRPr lang="en-US" sz="2400" kern="10" dirty="0">
              <a:ln w="9525">
                <a:solidFill>
                  <a:srgbClr val="000000"/>
                </a:solidFill>
                <a:round/>
                <a:headEnd/>
                <a:tailEnd/>
              </a:ln>
              <a:solidFill>
                <a:srgbClr val="FF0000"/>
              </a:solidFill>
              <a:latin typeface="Arial Black"/>
            </a:endParaRPr>
          </a:p>
          <a:p>
            <a:r>
              <a:rPr lang="en-US" sz="2400" kern="10" dirty="0" smtClean="0">
                <a:ln w="9525">
                  <a:solidFill>
                    <a:srgbClr val="000000"/>
                  </a:solidFill>
                  <a:round/>
                  <a:headEnd/>
                  <a:tailEnd/>
                </a:ln>
                <a:solidFill>
                  <a:srgbClr val="FF0000"/>
                </a:solidFill>
                <a:latin typeface="Arial Black"/>
              </a:rPr>
              <a:t>GIIG –Grammar</a:t>
            </a:r>
          </a:p>
          <a:p>
            <a:r>
              <a:rPr lang="en-US" sz="2400" kern="10" dirty="0" smtClean="0">
                <a:ln w="9525">
                  <a:solidFill>
                    <a:srgbClr val="000000"/>
                  </a:solidFill>
                  <a:round/>
                  <a:headEnd/>
                  <a:tailEnd/>
                </a:ln>
                <a:solidFill>
                  <a:srgbClr val="FF0000"/>
                </a:solidFill>
                <a:latin typeface="Arial Black"/>
              </a:rPr>
              <a:t>CW: SS2 handout</a:t>
            </a:r>
          </a:p>
          <a:p>
            <a:r>
              <a:rPr lang="en-US" sz="2400" kern="10" dirty="0" smtClean="0">
                <a:ln w="9525">
                  <a:solidFill>
                    <a:srgbClr val="000000"/>
                  </a:solidFill>
                  <a:round/>
                  <a:headEnd/>
                  <a:tailEnd/>
                </a:ln>
                <a:solidFill>
                  <a:srgbClr val="FF0000"/>
                </a:solidFill>
                <a:latin typeface="Arial Black"/>
              </a:rPr>
              <a:t>HW: Finish handout and writing project</a:t>
            </a:r>
          </a:p>
          <a:p>
            <a:r>
              <a:rPr lang="en-US" sz="2400" kern="10" dirty="0" smtClean="0">
                <a:ln w="9525">
                  <a:solidFill>
                    <a:srgbClr val="000000"/>
                  </a:solidFill>
                  <a:round/>
                  <a:headEnd/>
                  <a:tailEnd/>
                </a:ln>
                <a:solidFill>
                  <a:srgbClr val="FF0000"/>
                </a:solidFill>
                <a:latin typeface="Arial Black"/>
              </a:rPr>
              <a:t>Option 1 kids: Read to page 58</a:t>
            </a:r>
            <a:endParaRPr lang="en-US" sz="2400" kern="10" dirty="0">
              <a:ln w="9525">
                <a:solidFill>
                  <a:srgbClr val="000000"/>
                </a:solidFill>
                <a:round/>
                <a:headEnd/>
                <a:tailEnd/>
              </a:ln>
              <a:solidFill>
                <a:srgbClr val="FF0000"/>
              </a:solidFill>
              <a:latin typeface="Arial Black"/>
            </a:endParaRPr>
          </a:p>
        </p:txBody>
      </p:sp>
      <p:graphicFrame>
        <p:nvGraphicFramePr>
          <p:cNvPr id="3" name="Table 2"/>
          <p:cNvGraphicFramePr>
            <a:graphicFrameLocks noGrp="1"/>
          </p:cNvGraphicFramePr>
          <p:nvPr>
            <p:extLst>
              <p:ext uri="{D42A27DB-BD31-4B8C-83A1-F6EECF244321}">
                <p14:modId xmlns:p14="http://schemas.microsoft.com/office/powerpoint/2010/main" val="2493410199"/>
              </p:ext>
            </p:extLst>
          </p:nvPr>
        </p:nvGraphicFramePr>
        <p:xfrm>
          <a:off x="4495800" y="2438400"/>
          <a:ext cx="4191000" cy="3200400"/>
        </p:xfrm>
        <a:graphic>
          <a:graphicData uri="http://schemas.openxmlformats.org/drawingml/2006/table">
            <a:tbl>
              <a:tblPr/>
              <a:tblGrid>
                <a:gridCol w="4191000"/>
              </a:tblGrid>
              <a:tr h="3200400">
                <a:tc>
                  <a:txBody>
                    <a:bodyPr/>
                    <a:lstStyle/>
                    <a:p>
                      <a:pPr marL="342900" indent="-342900">
                        <a:buAutoNum type="arabicPeriod"/>
                      </a:pPr>
                      <a:endParaRPr lang="en-US" dirty="0" smtClean="0"/>
                    </a:p>
                    <a:p>
                      <a:pPr marL="342900" indent="-342900">
                        <a:buAutoNum type="arabicPeriod"/>
                      </a:pPr>
                      <a:r>
                        <a:rPr lang="en-US" baseline="0" dirty="0" smtClean="0">
                          <a:effectLst/>
                        </a:rPr>
                        <a:t>________________________________</a:t>
                      </a:r>
                    </a:p>
                    <a:p>
                      <a:pPr marL="342900" indent="-342900">
                        <a:buAutoNum type="arabicPeriod"/>
                      </a:pPr>
                      <a:r>
                        <a:rPr lang="en-US" baseline="0" dirty="0" smtClean="0">
                          <a:effectLst/>
                        </a:rPr>
                        <a:t>________________________________</a:t>
                      </a:r>
                    </a:p>
                    <a:p>
                      <a:pPr marL="342900" indent="-342900">
                        <a:buAutoNum type="arabicPeriod"/>
                      </a:pPr>
                      <a:endParaRPr lang="en-US" baseline="0" dirty="0" smtClean="0">
                        <a:effectLst/>
                      </a:endParaRP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424655133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2"/>
          <p:cNvSpPr>
            <a:spLocks noGrp="1" noChangeArrowheads="1"/>
          </p:cNvSpPr>
          <p:nvPr>
            <p:ph type="title" idx="4294967295"/>
          </p:nvPr>
        </p:nvSpPr>
        <p:spPr>
          <a:xfrm>
            <a:off x="0" y="0"/>
            <a:ext cx="4419600" cy="2133600"/>
          </a:xfrm>
          <a:solidFill>
            <a:srgbClr val="FFCC66"/>
          </a:solidFill>
        </p:spPr>
        <p:txBody>
          <a:bodyPr/>
          <a:lstStyle/>
          <a:p>
            <a:r>
              <a:rPr lang="en-US" sz="4000" dirty="0">
                <a:latin typeface="Ravie" pitchFamily="82" charset="0"/>
              </a:rPr>
              <a:t>GIIG </a:t>
            </a:r>
            <a:r>
              <a:rPr lang="en-US" sz="4000" dirty="0" smtClean="0">
                <a:latin typeface="Ravie" pitchFamily="82" charset="0"/>
              </a:rPr>
              <a:t>~</a:t>
            </a:r>
            <a:br>
              <a:rPr lang="en-US" sz="4000" dirty="0" smtClean="0">
                <a:latin typeface="Ravie" pitchFamily="82" charset="0"/>
              </a:rPr>
            </a:br>
            <a:r>
              <a:rPr lang="en-US" sz="4000" dirty="0" smtClean="0">
                <a:latin typeface="Ravie" pitchFamily="82" charset="0"/>
              </a:rPr>
              <a:t>Grammar </a:t>
            </a:r>
            <a:endParaRPr lang="en-US" sz="4000" dirty="0">
              <a:latin typeface="Ravie" pitchFamily="82" charset="0"/>
            </a:endParaRPr>
          </a:p>
        </p:txBody>
      </p:sp>
      <p:sp>
        <p:nvSpPr>
          <p:cNvPr id="249859" name="Rectangle 3"/>
          <p:cNvSpPr>
            <a:spLocks noGrp="1" noChangeArrowheads="1"/>
          </p:cNvSpPr>
          <p:nvPr>
            <p:ph type="body" sz="half" idx="4294967295"/>
          </p:nvPr>
        </p:nvSpPr>
        <p:spPr>
          <a:xfrm>
            <a:off x="0" y="2133600"/>
            <a:ext cx="4495800" cy="4724400"/>
          </a:xfrm>
          <a:solidFill>
            <a:srgbClr val="FFCC66">
              <a:alpha val="23921"/>
            </a:srgbClr>
          </a:solidFill>
          <a:ln>
            <a:solidFill>
              <a:schemeClr val="tx1"/>
            </a:solidFill>
            <a:miter lim="800000"/>
            <a:headEnd/>
            <a:tailEnd/>
          </a:ln>
        </p:spPr>
        <p:txBody>
          <a:bodyPr>
            <a:normAutofit fontScale="92500" lnSpcReduction="10000"/>
          </a:bodyPr>
          <a:lstStyle/>
          <a:p>
            <a:pPr>
              <a:buFontTx/>
              <a:buNone/>
            </a:pPr>
            <a:r>
              <a:rPr lang="en-US" sz="2900" b="1" dirty="0" smtClean="0"/>
              <a:t>What is </a:t>
            </a:r>
            <a:r>
              <a:rPr lang="en-US" sz="2900" b="1" dirty="0" smtClean="0">
                <a:solidFill>
                  <a:srgbClr val="FF0000"/>
                </a:solidFill>
              </a:rPr>
              <a:t>the tone and Setting, and why? </a:t>
            </a:r>
            <a:r>
              <a:rPr lang="en-US" sz="2900" b="1" dirty="0" smtClean="0"/>
              <a:t>(#13)</a:t>
            </a:r>
          </a:p>
          <a:p>
            <a:pPr>
              <a:buFontTx/>
              <a:buNone/>
            </a:pPr>
            <a:r>
              <a:rPr lang="en-US" sz="2900" dirty="0">
                <a:solidFill>
                  <a:srgbClr val="FF0000"/>
                </a:solidFill>
              </a:rPr>
              <a:t>	</a:t>
            </a:r>
            <a:r>
              <a:rPr lang="en-US" sz="2400" b="1" dirty="0"/>
              <a:t>My desk–</a:t>
            </a:r>
            <a:br>
              <a:rPr lang="en-US" sz="2400" b="1" dirty="0"/>
            </a:br>
            <a:r>
              <a:rPr lang="en-US" sz="2400" b="1" dirty="0"/>
              <a:t>My haven after school,</a:t>
            </a:r>
            <a:br>
              <a:rPr lang="en-US" sz="2400" b="1" dirty="0"/>
            </a:br>
            <a:r>
              <a:rPr lang="en-US" sz="2400" b="1" dirty="0"/>
              <a:t>My captive friend who has no choice but to listen</a:t>
            </a:r>
            <a:br>
              <a:rPr lang="en-US" sz="2400" b="1" dirty="0"/>
            </a:br>
            <a:r>
              <a:rPr lang="en-US" sz="2400" b="1" dirty="0"/>
              <a:t>To my off–tune singing, quiet mutterings to myself,</a:t>
            </a:r>
            <a:br>
              <a:rPr lang="en-US" sz="2400" b="1" dirty="0"/>
            </a:br>
            <a:r>
              <a:rPr lang="en-US" sz="2400" b="1" dirty="0"/>
              <a:t>While I crunch numbers, potato chips, pen lids, and rough drafts </a:t>
            </a:r>
            <a:br>
              <a:rPr lang="en-US" sz="2400" b="1" dirty="0"/>
            </a:br>
            <a:r>
              <a:rPr lang="en-US" sz="2400" b="1" dirty="0"/>
              <a:t>That finally come to rest in an overflowing round file</a:t>
            </a:r>
            <a:r>
              <a:rPr lang="en-US" sz="2400" b="1" dirty="0" smtClean="0"/>
              <a:t>.</a:t>
            </a:r>
          </a:p>
          <a:p>
            <a:pPr>
              <a:buFontTx/>
              <a:buNone/>
            </a:pPr>
            <a:r>
              <a:rPr lang="en-US" sz="2000" dirty="0"/>
              <a:t/>
            </a:r>
            <a:br>
              <a:rPr lang="en-US" sz="2000" dirty="0"/>
            </a:br>
            <a:r>
              <a:rPr lang="en-US" sz="2400" dirty="0">
                <a:solidFill>
                  <a:srgbClr val="FF0000"/>
                </a:solidFill>
              </a:rPr>
              <a:t>	</a:t>
            </a:r>
            <a:endParaRPr lang="en-US" dirty="0">
              <a:solidFill>
                <a:srgbClr val="FF0000"/>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4270061217"/>
              </p:ext>
            </p:extLst>
          </p:nvPr>
        </p:nvGraphicFramePr>
        <p:xfrm>
          <a:off x="4495800" y="2438400"/>
          <a:ext cx="4191000" cy="3200400"/>
        </p:xfrm>
        <a:graphic>
          <a:graphicData uri="http://schemas.openxmlformats.org/drawingml/2006/table">
            <a:tbl>
              <a:tblPr/>
              <a:tblGrid>
                <a:gridCol w="4191000"/>
              </a:tblGrid>
              <a:tr h="3200400">
                <a:tc>
                  <a:txBody>
                    <a:bodyPr/>
                    <a:lstStyle/>
                    <a:p>
                      <a:pPr marL="342900" indent="-342900">
                        <a:buAutoNum type="arabicPeriod"/>
                      </a:pPr>
                      <a:endParaRPr lang="en-US" dirty="0" smtClean="0"/>
                    </a:p>
                    <a:p>
                      <a:pPr marL="342900" indent="-342900">
                        <a:buAutoNum type="arabicPeriod"/>
                      </a:pPr>
                      <a:r>
                        <a:rPr lang="en-US" baseline="0" dirty="0" smtClean="0">
                          <a:effectLst/>
                        </a:rPr>
                        <a:t>________________________________</a:t>
                      </a:r>
                    </a:p>
                    <a:p>
                      <a:pPr marL="342900" indent="-342900">
                        <a:buAutoNum type="arabicPeriod"/>
                      </a:pPr>
                      <a:r>
                        <a:rPr lang="en-US" baseline="0" dirty="0" smtClean="0">
                          <a:effectLst/>
                        </a:rPr>
                        <a:t>________________________________</a:t>
                      </a:r>
                    </a:p>
                    <a:p>
                      <a:pPr marL="342900" indent="-342900">
                        <a:buAutoNum type="arabicPeriod"/>
                      </a:pPr>
                      <a:endParaRPr lang="en-US" baseline="0" dirty="0" smtClean="0">
                        <a:effectLst/>
                      </a:endParaRP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bl>
          </a:graphicData>
        </a:graphic>
      </p:graphicFrame>
      <p:sp>
        <p:nvSpPr>
          <p:cNvPr id="2" name="Rectangle 1"/>
          <p:cNvSpPr/>
          <p:nvPr/>
        </p:nvSpPr>
        <p:spPr>
          <a:xfrm>
            <a:off x="4565073" y="0"/>
            <a:ext cx="4572000" cy="2031325"/>
          </a:xfrm>
          <a:prstGeom prst="rect">
            <a:avLst/>
          </a:prstGeom>
        </p:spPr>
        <p:txBody>
          <a:bodyPr>
            <a:spAutoFit/>
          </a:bodyPr>
          <a:lstStyle/>
          <a:p>
            <a:r>
              <a:rPr lang="en-US" b="1" dirty="0"/>
              <a:t>SWBAT </a:t>
            </a:r>
            <a:r>
              <a:rPr lang="en-US" i="1" dirty="0"/>
              <a:t>Understand and explain the use of a complex mechanical device by following technical directions</a:t>
            </a:r>
            <a:r>
              <a:rPr lang="en-US" dirty="0"/>
              <a:t> AND </a:t>
            </a:r>
            <a:r>
              <a:rPr lang="en-US" i="1" dirty="0"/>
              <a:t>Use information from a variety of consumer documents to explain a situation or decision and to solve a problem </a:t>
            </a:r>
            <a:r>
              <a:rPr lang="en-US" dirty="0"/>
              <a:t>to find research regarding how to get into their post-high school plans. </a:t>
            </a:r>
            <a:r>
              <a:rPr lang="en-US" dirty="0" smtClean="0"/>
              <a:t>RC 2.5 and 2.6</a:t>
            </a:r>
            <a:endParaRPr lang="en-US" dirty="0"/>
          </a:p>
        </p:txBody>
      </p:sp>
    </p:spTree>
    <p:extLst>
      <p:ext uri="{BB962C8B-B14F-4D97-AF65-F5344CB8AC3E}">
        <p14:creationId xmlns:p14="http://schemas.microsoft.com/office/powerpoint/2010/main" val="4865263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7538" name="Rectangle 2"/>
          <p:cNvSpPr>
            <a:spLocks noChangeArrowheads="1"/>
          </p:cNvSpPr>
          <p:nvPr/>
        </p:nvSpPr>
        <p:spPr bwMode="auto">
          <a:xfrm>
            <a:off x="0" y="0"/>
            <a:ext cx="9144000" cy="6858000"/>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577539" name="WordArt 3"/>
          <p:cNvSpPr>
            <a:spLocks noChangeArrowheads="1" noChangeShapeType="1" noTextEdit="1"/>
          </p:cNvSpPr>
          <p:nvPr/>
        </p:nvSpPr>
        <p:spPr bwMode="auto">
          <a:xfrm>
            <a:off x="1143000" y="2209800"/>
            <a:ext cx="7010400" cy="2057400"/>
          </a:xfrm>
          <a:prstGeom prst="rect">
            <a:avLst/>
          </a:prstGeom>
        </p:spPr>
        <p:txBody>
          <a:bodyPr wrap="none" fromWordArt="1">
            <a:prstTxWarp prst="textPlain">
              <a:avLst>
                <a:gd name="adj" fmla="val 50000"/>
              </a:avLst>
            </a:prstTxWarp>
          </a:bodyPr>
          <a:lstStyle/>
          <a:p>
            <a:pPr algn="ctr"/>
            <a:r>
              <a:rPr lang="en-US" sz="3600" kern="10">
                <a:ln w="25400">
                  <a:solidFill>
                    <a:schemeClr val="bg1"/>
                  </a:solidFill>
                  <a:round/>
                  <a:headEnd/>
                  <a:tailEnd/>
                </a:ln>
                <a:solidFill>
                  <a:srgbClr val="CC3300"/>
                </a:solidFill>
                <a:latin typeface="Impact"/>
              </a:rPr>
              <a:t>The Confession</a:t>
            </a:r>
          </a:p>
        </p:txBody>
      </p:sp>
    </p:spTree>
    <p:extLst>
      <p:ext uri="{BB962C8B-B14F-4D97-AF65-F5344CB8AC3E}">
        <p14:creationId xmlns:p14="http://schemas.microsoft.com/office/powerpoint/2010/main" val="1700713662"/>
      </p:ext>
    </p:extLst>
  </p:cSld>
  <p:clrMapOvr>
    <a:masterClrMapping/>
  </p:clrMapOvr>
  <p:transition advClick="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a:xfrm>
            <a:off x="457200" y="274638"/>
            <a:ext cx="8229600" cy="792162"/>
          </a:xfrm>
        </p:spPr>
        <p:txBody>
          <a:bodyPr/>
          <a:lstStyle/>
          <a:p>
            <a:r>
              <a:rPr lang="en-US" sz="2000"/>
              <a:t>Socratic Seminar #3 Venn Diagram</a:t>
            </a:r>
            <a:br>
              <a:rPr lang="en-US" sz="2000"/>
            </a:br>
            <a:r>
              <a:rPr lang="en-US" sz="2000"/>
              <a:t>My name: ______________   			           Period: ___</a:t>
            </a:r>
          </a:p>
        </p:txBody>
      </p:sp>
      <p:sp>
        <p:nvSpPr>
          <p:cNvPr id="99331" name="WordArt 3"/>
          <p:cNvSpPr>
            <a:spLocks noChangeArrowheads="1" noChangeShapeType="1" noTextEdit="1"/>
          </p:cNvSpPr>
          <p:nvPr/>
        </p:nvSpPr>
        <p:spPr bwMode="auto">
          <a:xfrm>
            <a:off x="381000" y="6172200"/>
            <a:ext cx="8001000" cy="276225"/>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r>
              <a:rPr lang="en-US" sz="2400" kern="10" dirty="0" smtClean="0">
                <a:ln w="9525">
                  <a:solidFill>
                    <a:srgbClr val="000000"/>
                  </a:solidFill>
                  <a:round/>
                  <a:headEnd/>
                  <a:tailEnd/>
                </a:ln>
                <a:solidFill>
                  <a:srgbClr val="FFFFFF"/>
                </a:solidFill>
                <a:latin typeface="Arial Black"/>
              </a:rPr>
              <a:t>Character 1: Bryon Character 2</a:t>
            </a:r>
            <a:r>
              <a:rPr lang="en-US" sz="2400" kern="10" dirty="0">
                <a:ln w="9525">
                  <a:solidFill>
                    <a:srgbClr val="000000"/>
                  </a:solidFill>
                  <a:round/>
                  <a:headEnd/>
                  <a:tailEnd/>
                </a:ln>
                <a:solidFill>
                  <a:srgbClr val="FFFFFF"/>
                </a:solidFill>
                <a:latin typeface="Arial Black"/>
              </a:rPr>
              <a:t> </a:t>
            </a:r>
            <a:r>
              <a:rPr lang="en-US" sz="2400" kern="10" dirty="0" smtClean="0">
                <a:ln w="9525">
                  <a:solidFill>
                    <a:srgbClr val="000000"/>
                  </a:solidFill>
                  <a:round/>
                  <a:headEnd/>
                  <a:tailEnd/>
                </a:ln>
                <a:solidFill>
                  <a:srgbClr val="FFFFFF"/>
                </a:solidFill>
                <a:latin typeface="Arial Black"/>
              </a:rPr>
              <a:t>Mark _</a:t>
            </a:r>
            <a:endParaRPr lang="en-US" sz="2400" kern="10" dirty="0">
              <a:ln w="9525">
                <a:solidFill>
                  <a:srgbClr val="000000"/>
                </a:solidFill>
                <a:round/>
                <a:headEnd/>
                <a:tailEnd/>
              </a:ln>
              <a:solidFill>
                <a:srgbClr val="FFFFFF"/>
              </a:solidFill>
              <a:latin typeface="Arial Black"/>
            </a:endParaRPr>
          </a:p>
        </p:txBody>
      </p:sp>
      <p:sp>
        <p:nvSpPr>
          <p:cNvPr id="99332" name="Rectangle 4"/>
          <p:cNvSpPr>
            <a:spLocks noChangeArrowheads="1"/>
          </p:cNvSpPr>
          <p:nvPr/>
        </p:nvSpPr>
        <p:spPr bwMode="auto">
          <a:xfrm>
            <a:off x="381000" y="1295400"/>
            <a:ext cx="5562600" cy="4495800"/>
          </a:xfrm>
          <a:prstGeom prst="rect">
            <a:avLst/>
          </a:prstGeom>
          <a:solidFill>
            <a:schemeClr val="bg1"/>
          </a:solidFill>
          <a:ln w="571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9333" name="Rectangle 5"/>
          <p:cNvSpPr>
            <a:spLocks noChangeArrowheads="1"/>
          </p:cNvSpPr>
          <p:nvPr/>
        </p:nvSpPr>
        <p:spPr bwMode="auto">
          <a:xfrm>
            <a:off x="3200400" y="1295400"/>
            <a:ext cx="5715000" cy="4495800"/>
          </a:xfrm>
          <a:prstGeom prst="rect">
            <a:avLst/>
          </a:prstGeom>
          <a:noFill/>
          <a:ln w="571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9334" name="WordArt 6"/>
          <p:cNvSpPr>
            <a:spLocks noChangeArrowheads="1" noChangeShapeType="1" noTextEdit="1"/>
          </p:cNvSpPr>
          <p:nvPr/>
        </p:nvSpPr>
        <p:spPr bwMode="auto">
          <a:xfrm>
            <a:off x="685800" y="1447800"/>
            <a:ext cx="1438275" cy="411480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r>
              <a:rPr lang="en-US" kern="10" dirty="0">
                <a:ln w="9525">
                  <a:solidFill>
                    <a:srgbClr val="000000"/>
                  </a:solidFill>
                  <a:round/>
                  <a:headEnd/>
                  <a:tailEnd/>
                </a:ln>
                <a:solidFill>
                  <a:srgbClr val="FFFFFF"/>
                </a:solidFill>
                <a:latin typeface="Arial Black"/>
              </a:rPr>
              <a:t>Differences</a:t>
            </a:r>
          </a:p>
          <a:p>
            <a:endParaRPr lang="en-US" kern="10" dirty="0">
              <a:ln w="9525">
                <a:solidFill>
                  <a:srgbClr val="000000"/>
                </a:solidFill>
                <a:round/>
                <a:headEnd/>
                <a:tailEnd/>
              </a:ln>
              <a:solidFill>
                <a:srgbClr val="FFFFFF"/>
              </a:solidFill>
              <a:latin typeface="Arial Black"/>
            </a:endParaRPr>
          </a:p>
        </p:txBody>
      </p:sp>
      <p:sp>
        <p:nvSpPr>
          <p:cNvPr id="99335" name="WordArt 7"/>
          <p:cNvSpPr>
            <a:spLocks noChangeArrowheads="1" noChangeShapeType="1" noTextEdit="1"/>
          </p:cNvSpPr>
          <p:nvPr/>
        </p:nvSpPr>
        <p:spPr bwMode="auto">
          <a:xfrm>
            <a:off x="6019800" y="1447800"/>
            <a:ext cx="2895600" cy="411480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r>
              <a:rPr lang="en-US" kern="10" dirty="0" smtClean="0">
                <a:ln w="9525">
                  <a:solidFill>
                    <a:srgbClr val="000000"/>
                  </a:solidFill>
                  <a:round/>
                  <a:headEnd/>
                  <a:tailEnd/>
                </a:ln>
                <a:solidFill>
                  <a:srgbClr val="FFFFFF"/>
                </a:solidFill>
                <a:latin typeface="Arial Black"/>
              </a:rPr>
              <a:t>Differences</a:t>
            </a:r>
          </a:p>
          <a:p>
            <a:r>
              <a:rPr lang="en-US" kern="10" dirty="0" smtClean="0">
                <a:ln w="9525">
                  <a:solidFill>
                    <a:srgbClr val="000000"/>
                  </a:solidFill>
                  <a:round/>
                  <a:headEnd/>
                  <a:tailEnd/>
                </a:ln>
                <a:solidFill>
                  <a:srgbClr val="FFFFFF"/>
                </a:solidFill>
                <a:latin typeface="Arial Black"/>
              </a:rPr>
              <a:t>Does drugs, so  </a:t>
            </a:r>
          </a:p>
          <a:p>
            <a:endParaRPr lang="en-US" kern="10" dirty="0">
              <a:ln w="9525">
                <a:solidFill>
                  <a:srgbClr val="000000"/>
                </a:solidFill>
                <a:round/>
                <a:headEnd/>
                <a:tailEnd/>
              </a:ln>
              <a:solidFill>
                <a:srgbClr val="FFFFFF"/>
              </a:solidFill>
              <a:latin typeface="Arial Black"/>
            </a:endParaRPr>
          </a:p>
        </p:txBody>
      </p:sp>
      <p:sp>
        <p:nvSpPr>
          <p:cNvPr id="99336" name="WordArt 8"/>
          <p:cNvSpPr>
            <a:spLocks noChangeArrowheads="1" noChangeShapeType="1" noTextEdit="1"/>
          </p:cNvSpPr>
          <p:nvPr/>
        </p:nvSpPr>
        <p:spPr bwMode="auto">
          <a:xfrm>
            <a:off x="3352800" y="1447800"/>
            <a:ext cx="1438275" cy="411480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r>
              <a:rPr lang="en-US" kern="10">
                <a:ln w="9525">
                  <a:solidFill>
                    <a:srgbClr val="000000"/>
                  </a:solidFill>
                  <a:round/>
                  <a:headEnd/>
                  <a:tailEnd/>
                </a:ln>
                <a:solidFill>
                  <a:srgbClr val="FFFFFF"/>
                </a:solidFill>
                <a:latin typeface="Arial Black"/>
              </a:rPr>
              <a:t>Similarities</a:t>
            </a:r>
          </a:p>
          <a:p>
            <a:r>
              <a:rPr lang="en-US" kern="10">
                <a:ln w="9525">
                  <a:solidFill>
                    <a:srgbClr val="000000"/>
                  </a:solidFill>
                  <a:round/>
                  <a:headEnd/>
                  <a:tailEnd/>
                </a:ln>
                <a:solidFill>
                  <a:srgbClr val="FFFFFF"/>
                </a:solidFill>
                <a:latin typeface="Arial Black"/>
              </a:rPr>
              <a:t>1.</a:t>
            </a:r>
          </a:p>
          <a:p>
            <a:r>
              <a:rPr lang="en-US" kern="10">
                <a:ln w="9525">
                  <a:solidFill>
                    <a:srgbClr val="000000"/>
                  </a:solidFill>
                  <a:round/>
                  <a:headEnd/>
                  <a:tailEnd/>
                </a:ln>
                <a:solidFill>
                  <a:srgbClr val="FFFFFF"/>
                </a:solidFill>
                <a:latin typeface="Arial Black"/>
              </a:rPr>
              <a:t>2.</a:t>
            </a:r>
          </a:p>
          <a:p>
            <a:r>
              <a:rPr lang="en-US" kern="10">
                <a:ln w="9525">
                  <a:solidFill>
                    <a:srgbClr val="000000"/>
                  </a:solidFill>
                  <a:round/>
                  <a:headEnd/>
                  <a:tailEnd/>
                </a:ln>
                <a:solidFill>
                  <a:srgbClr val="FFFFFF"/>
                </a:solidFill>
                <a:latin typeface="Arial Black"/>
              </a:rPr>
              <a:t>3.</a:t>
            </a:r>
          </a:p>
          <a:p>
            <a:r>
              <a:rPr lang="en-US" kern="10">
                <a:ln w="9525">
                  <a:solidFill>
                    <a:srgbClr val="000000"/>
                  </a:solidFill>
                  <a:round/>
                  <a:headEnd/>
                  <a:tailEnd/>
                </a:ln>
                <a:solidFill>
                  <a:srgbClr val="FFFFFF"/>
                </a:solidFill>
                <a:latin typeface="Arial Black"/>
              </a:rPr>
              <a:t>4.</a:t>
            </a:r>
          </a:p>
          <a:p>
            <a:r>
              <a:rPr lang="en-US" kern="10">
                <a:ln w="9525">
                  <a:solidFill>
                    <a:srgbClr val="000000"/>
                  </a:solidFill>
                  <a:round/>
                  <a:headEnd/>
                  <a:tailEnd/>
                </a:ln>
                <a:solidFill>
                  <a:srgbClr val="FFFFFF"/>
                </a:solidFill>
                <a:latin typeface="Arial Black"/>
              </a:rPr>
              <a:t>5.</a:t>
            </a:r>
          </a:p>
          <a:p>
            <a:r>
              <a:rPr lang="en-US" kern="10">
                <a:ln w="9525">
                  <a:solidFill>
                    <a:srgbClr val="000000"/>
                  </a:solidFill>
                  <a:round/>
                  <a:headEnd/>
                  <a:tailEnd/>
                </a:ln>
                <a:solidFill>
                  <a:srgbClr val="FFFFFF"/>
                </a:solidFill>
                <a:latin typeface="Arial Black"/>
              </a:rPr>
              <a:t>6.</a:t>
            </a:r>
          </a:p>
          <a:p>
            <a:r>
              <a:rPr lang="en-US" kern="10">
                <a:ln w="9525">
                  <a:solidFill>
                    <a:srgbClr val="000000"/>
                  </a:solidFill>
                  <a:round/>
                  <a:headEnd/>
                  <a:tailEnd/>
                </a:ln>
                <a:solidFill>
                  <a:srgbClr val="FFFFFF"/>
                </a:solidFill>
                <a:latin typeface="Arial Black"/>
              </a:rPr>
              <a:t>7.</a:t>
            </a:r>
          </a:p>
          <a:p>
            <a:r>
              <a:rPr lang="en-US" kern="10">
                <a:ln w="9525">
                  <a:solidFill>
                    <a:srgbClr val="000000"/>
                  </a:solidFill>
                  <a:round/>
                  <a:headEnd/>
                  <a:tailEnd/>
                </a:ln>
                <a:solidFill>
                  <a:srgbClr val="FFFFFF"/>
                </a:solidFill>
                <a:latin typeface="Arial Black"/>
              </a:rPr>
              <a:t>8.</a:t>
            </a:r>
          </a:p>
          <a:p>
            <a:r>
              <a:rPr lang="en-US" kern="10">
                <a:ln w="9525">
                  <a:solidFill>
                    <a:srgbClr val="000000"/>
                  </a:solidFill>
                  <a:round/>
                  <a:headEnd/>
                  <a:tailEnd/>
                </a:ln>
                <a:solidFill>
                  <a:srgbClr val="FFFFFF"/>
                </a:solidFill>
                <a:latin typeface="Arial Black"/>
              </a:rPr>
              <a:t>9.</a:t>
            </a:r>
          </a:p>
          <a:p>
            <a:r>
              <a:rPr lang="en-US" kern="10">
                <a:ln w="9525">
                  <a:solidFill>
                    <a:srgbClr val="000000"/>
                  </a:solidFill>
                  <a:round/>
                  <a:headEnd/>
                  <a:tailEnd/>
                </a:ln>
                <a:solidFill>
                  <a:srgbClr val="FFFFFF"/>
                </a:solidFill>
                <a:latin typeface="Arial Black"/>
              </a:rPr>
              <a:t>10.</a:t>
            </a:r>
          </a:p>
        </p:txBody>
      </p:sp>
    </p:spTree>
    <p:extLst>
      <p:ext uri="{BB962C8B-B14F-4D97-AF65-F5344CB8AC3E}">
        <p14:creationId xmlns:p14="http://schemas.microsoft.com/office/powerpoint/2010/main" val="187966273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6515" name="Rectangle 3"/>
          <p:cNvSpPr>
            <a:spLocks noChangeArrowheads="1"/>
          </p:cNvSpPr>
          <p:nvPr/>
        </p:nvSpPr>
        <p:spPr bwMode="auto">
          <a:xfrm>
            <a:off x="0" y="0"/>
            <a:ext cx="4953000" cy="6858000"/>
          </a:xfrm>
          <a:prstGeom prst="rect">
            <a:avLst/>
          </a:prstGeom>
          <a:solidFill>
            <a:schemeClr val="tx1"/>
          </a:solidFill>
          <a:ln w="9525">
            <a:solidFill>
              <a:schemeClr val="tx1"/>
            </a:solidFill>
            <a:miter lim="800000"/>
            <a:headEnd/>
            <a:tailEnd/>
          </a:ln>
          <a:effectLst/>
        </p:spPr>
        <p:txBody>
          <a:bodyPr wrap="none" anchor="ctr"/>
          <a:lstStyle/>
          <a:p>
            <a:endParaRPr lang="en-US"/>
          </a:p>
        </p:txBody>
      </p:sp>
      <p:sp>
        <p:nvSpPr>
          <p:cNvPr id="576516" name="Rectangle 4"/>
          <p:cNvSpPr>
            <a:spLocks noGrp="1" noChangeArrowheads="1"/>
          </p:cNvSpPr>
          <p:nvPr>
            <p:ph type="title"/>
          </p:nvPr>
        </p:nvSpPr>
        <p:spPr/>
        <p:txBody>
          <a:bodyPr/>
          <a:lstStyle/>
          <a:p>
            <a:endParaRPr lang="en-US"/>
          </a:p>
        </p:txBody>
      </p:sp>
      <p:sp>
        <p:nvSpPr>
          <p:cNvPr id="576517" name="Rectangle 5"/>
          <p:cNvSpPr>
            <a:spLocks noGrp="1" noChangeArrowheads="1"/>
          </p:cNvSpPr>
          <p:nvPr>
            <p:ph type="body" idx="1"/>
          </p:nvPr>
        </p:nvSpPr>
        <p:spPr/>
        <p:txBody>
          <a:bodyPr/>
          <a:lstStyle/>
          <a:p>
            <a:endParaRPr lang="en-US"/>
          </a:p>
        </p:txBody>
      </p:sp>
      <p:sp>
        <p:nvSpPr>
          <p:cNvPr id="576518" name="AutoShape 6"/>
          <p:cNvSpPr>
            <a:spLocks noChangeArrowheads="1"/>
          </p:cNvSpPr>
          <p:nvPr/>
        </p:nvSpPr>
        <p:spPr bwMode="auto">
          <a:xfrm>
            <a:off x="533400" y="762000"/>
            <a:ext cx="4572000" cy="5715000"/>
          </a:xfrm>
          <a:prstGeom prst="wedgeRoundRectCallout">
            <a:avLst>
              <a:gd name="adj1" fmla="val 80315"/>
              <a:gd name="adj2" fmla="val 8333"/>
              <a:gd name="adj3" fmla="val 16667"/>
            </a:avLst>
          </a:prstGeom>
          <a:solidFill>
            <a:schemeClr val="bg1"/>
          </a:solidFill>
          <a:ln w="38100">
            <a:solidFill>
              <a:schemeClr val="tx1"/>
            </a:solidFill>
            <a:miter lim="800000"/>
            <a:headEnd/>
            <a:tailEnd/>
          </a:ln>
          <a:effectLst/>
        </p:spPr>
        <p:txBody>
          <a:bodyPr/>
          <a:lstStyle/>
          <a:p>
            <a:pPr algn="ctr"/>
            <a:r>
              <a:rPr lang="en-US" sz="2400" dirty="0"/>
              <a:t>Yep, it was me. I’m the culprit who did the crime. Want to know why? I </a:t>
            </a:r>
            <a:r>
              <a:rPr lang="en-US" sz="2400" dirty="0" smtClean="0"/>
              <a:t>had a</a:t>
            </a:r>
            <a:r>
              <a:rPr lang="en-US" sz="2400" i="1" dirty="0" smtClean="0"/>
              <a:t> </a:t>
            </a:r>
            <a:r>
              <a:rPr lang="en-US" sz="2400" b="1" i="1" dirty="0" smtClean="0"/>
              <a:t>fleeting </a:t>
            </a:r>
            <a:r>
              <a:rPr lang="en-US" sz="2400" dirty="0" smtClean="0"/>
              <a:t>moment to prove </a:t>
            </a:r>
            <a:r>
              <a:rPr lang="en-US" sz="2400" dirty="0"/>
              <a:t>that I’m not a laggard </a:t>
            </a:r>
            <a:r>
              <a:rPr lang="en-US" sz="2400" dirty="0" smtClean="0"/>
              <a:t>teacher, who gets involved in </a:t>
            </a:r>
            <a:r>
              <a:rPr lang="en-US" sz="2400" b="1" i="1" dirty="0" smtClean="0"/>
              <a:t>trifling</a:t>
            </a:r>
            <a:r>
              <a:rPr lang="en-US" sz="2400" dirty="0" smtClean="0"/>
              <a:t> issues. I didn’t mean any harm; I was actually trying to  show a </a:t>
            </a:r>
            <a:r>
              <a:rPr lang="en-US" sz="2400" b="1" i="1" dirty="0" smtClean="0"/>
              <a:t>reconciliatory</a:t>
            </a:r>
            <a:r>
              <a:rPr lang="en-US" sz="2400" i="1" dirty="0" smtClean="0"/>
              <a:t> </a:t>
            </a:r>
            <a:r>
              <a:rPr lang="en-US" sz="2400" dirty="0" smtClean="0"/>
              <a:t>gesture towards the student, but in my haste, they slipped and fell. </a:t>
            </a:r>
            <a:endParaRPr lang="en-US" sz="2400" dirty="0"/>
          </a:p>
        </p:txBody>
      </p:sp>
    </p:spTree>
    <p:extLst>
      <p:ext uri="{BB962C8B-B14F-4D97-AF65-F5344CB8AC3E}">
        <p14:creationId xmlns:p14="http://schemas.microsoft.com/office/powerpoint/2010/main" val="3116250090"/>
      </p:ext>
    </p:extLst>
  </p:cSld>
  <p:clrMapOvr>
    <a:masterClrMapping/>
  </p:clrMapOvr>
  <p:transition advClick="0"/>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xplosion 2 1"/>
          <p:cNvSpPr/>
          <p:nvPr/>
        </p:nvSpPr>
        <p:spPr>
          <a:xfrm>
            <a:off x="-381000" y="-762000"/>
            <a:ext cx="10134600" cy="8305800"/>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rgbClr val="FFFF00"/>
                </a:solidFill>
                <a:latin typeface="Garamond" pitchFamily="18" charset="0"/>
              </a:rPr>
              <a:t>Guest speaker today! </a:t>
            </a:r>
          </a:p>
          <a:p>
            <a:pPr algn="ctr"/>
            <a:r>
              <a:rPr lang="en-US" sz="2400" b="1" dirty="0" smtClean="0">
                <a:solidFill>
                  <a:srgbClr val="FFFF00"/>
                </a:solidFill>
                <a:latin typeface="Garamond" pitchFamily="18" charset="0"/>
              </a:rPr>
              <a:t>With Mrs. </a:t>
            </a:r>
            <a:r>
              <a:rPr lang="en-US" sz="2400" b="1" dirty="0" err="1" smtClean="0">
                <a:solidFill>
                  <a:srgbClr val="FFFF00"/>
                </a:solidFill>
                <a:latin typeface="Garamond" pitchFamily="18" charset="0"/>
              </a:rPr>
              <a:t>Bohner</a:t>
            </a:r>
            <a:r>
              <a:rPr lang="en-US" sz="2400" b="1" dirty="0" smtClean="0">
                <a:solidFill>
                  <a:srgbClr val="FFFF00"/>
                </a:solidFill>
                <a:latin typeface="Garamond" pitchFamily="18" charset="0"/>
              </a:rPr>
              <a:t>, our college and career lady! </a:t>
            </a:r>
          </a:p>
          <a:p>
            <a:pPr algn="ctr"/>
            <a:endParaRPr lang="en-US" sz="2400" b="1" dirty="0" smtClean="0">
              <a:solidFill>
                <a:srgbClr val="FFFF00"/>
              </a:solidFill>
              <a:latin typeface="Garamond" pitchFamily="18" charset="0"/>
            </a:endParaRPr>
          </a:p>
          <a:p>
            <a:pPr algn="ctr"/>
            <a:r>
              <a:rPr lang="en-US" sz="2400" b="1" dirty="0" smtClean="0">
                <a:solidFill>
                  <a:srgbClr val="FFFF00"/>
                </a:solidFill>
                <a:latin typeface="Garamond" pitchFamily="18" charset="0"/>
              </a:rPr>
              <a:t>Be seated quietly, right away, so we can get some good information! </a:t>
            </a:r>
          </a:p>
          <a:p>
            <a:pPr algn="ctr"/>
            <a:endParaRPr lang="en-US" sz="2400" b="1" dirty="0">
              <a:solidFill>
                <a:srgbClr val="FFFF00"/>
              </a:solidFill>
              <a:latin typeface="Garamond" pitchFamily="18" charset="0"/>
            </a:endParaRPr>
          </a:p>
          <a:p>
            <a:pPr algn="ctr"/>
            <a:r>
              <a:rPr lang="en-US" sz="2400" b="1" dirty="0" smtClean="0">
                <a:solidFill>
                  <a:srgbClr val="FFFF00"/>
                </a:solidFill>
                <a:latin typeface="Garamond" pitchFamily="18" charset="0"/>
              </a:rPr>
              <a:t>Also, please know I will be pulling a couple of you aside to help out with research. </a:t>
            </a:r>
          </a:p>
          <a:p>
            <a:pPr algn="ctr"/>
            <a:endParaRPr lang="en-US" sz="2400" b="1" dirty="0">
              <a:solidFill>
                <a:srgbClr val="FFFF00"/>
              </a:solidFill>
              <a:latin typeface="Garamond" pitchFamily="18" charset="0"/>
            </a:endParaRPr>
          </a:p>
          <a:p>
            <a:pPr algn="ctr"/>
            <a:r>
              <a:rPr lang="en-US" sz="2400" b="1" dirty="0" smtClean="0">
                <a:solidFill>
                  <a:srgbClr val="FFFF00"/>
                </a:solidFill>
                <a:latin typeface="Garamond" pitchFamily="18" charset="0"/>
              </a:rPr>
              <a:t>GIIGS will be collected. Have them out! </a:t>
            </a:r>
            <a:endParaRPr lang="en-US" sz="2400" b="1" dirty="0">
              <a:solidFill>
                <a:srgbClr val="FFFF00"/>
              </a:solidFill>
              <a:latin typeface="Garamond" pitchFamily="18" charset="0"/>
            </a:endParaRPr>
          </a:p>
        </p:txBody>
      </p:sp>
    </p:spTree>
    <p:extLst>
      <p:ext uri="{BB962C8B-B14F-4D97-AF65-F5344CB8AC3E}">
        <p14:creationId xmlns:p14="http://schemas.microsoft.com/office/powerpoint/2010/main" val="396844640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2"/>
          <p:cNvSpPr>
            <a:spLocks noGrp="1" noChangeArrowheads="1"/>
          </p:cNvSpPr>
          <p:nvPr>
            <p:ph type="title" idx="4294967295"/>
          </p:nvPr>
        </p:nvSpPr>
        <p:spPr>
          <a:xfrm>
            <a:off x="0" y="0"/>
            <a:ext cx="4419600" cy="2133600"/>
          </a:xfrm>
          <a:solidFill>
            <a:srgbClr val="FFCC66"/>
          </a:solidFill>
        </p:spPr>
        <p:txBody>
          <a:bodyPr/>
          <a:lstStyle/>
          <a:p>
            <a:r>
              <a:rPr lang="en-US" sz="4000" dirty="0">
                <a:latin typeface="Ravie" pitchFamily="82" charset="0"/>
              </a:rPr>
              <a:t>GIIG </a:t>
            </a:r>
            <a:r>
              <a:rPr lang="en-US" sz="4000" dirty="0" smtClean="0">
                <a:latin typeface="Ravie" pitchFamily="82" charset="0"/>
              </a:rPr>
              <a:t>~</a:t>
            </a:r>
            <a:br>
              <a:rPr lang="en-US" sz="4000" dirty="0" smtClean="0">
                <a:latin typeface="Ravie" pitchFamily="82" charset="0"/>
              </a:rPr>
            </a:br>
            <a:r>
              <a:rPr lang="en-US" sz="4000" dirty="0" smtClean="0">
                <a:latin typeface="Ravie" pitchFamily="82" charset="0"/>
              </a:rPr>
              <a:t>Grammar </a:t>
            </a:r>
            <a:endParaRPr lang="en-US" sz="4000" dirty="0">
              <a:latin typeface="Ravie" pitchFamily="82" charset="0"/>
            </a:endParaRPr>
          </a:p>
        </p:txBody>
      </p:sp>
      <p:sp>
        <p:nvSpPr>
          <p:cNvPr id="249859" name="Rectangle 3"/>
          <p:cNvSpPr>
            <a:spLocks noGrp="1" noChangeArrowheads="1"/>
          </p:cNvSpPr>
          <p:nvPr>
            <p:ph type="body" sz="half" idx="4294967295"/>
          </p:nvPr>
        </p:nvSpPr>
        <p:spPr>
          <a:xfrm>
            <a:off x="0" y="2133600"/>
            <a:ext cx="4495800" cy="4724400"/>
          </a:xfrm>
          <a:solidFill>
            <a:srgbClr val="FFCC66">
              <a:alpha val="23921"/>
            </a:srgbClr>
          </a:solidFill>
          <a:ln>
            <a:solidFill>
              <a:schemeClr val="tx1"/>
            </a:solidFill>
            <a:miter lim="800000"/>
            <a:headEnd/>
            <a:tailEnd/>
          </a:ln>
        </p:spPr>
        <p:txBody>
          <a:bodyPr>
            <a:normAutofit fontScale="92500" lnSpcReduction="10000"/>
          </a:bodyPr>
          <a:lstStyle/>
          <a:p>
            <a:pPr>
              <a:buFontTx/>
              <a:buNone/>
            </a:pPr>
            <a:r>
              <a:rPr lang="en-US" sz="2900" b="1" dirty="0" smtClean="0">
                <a:solidFill>
                  <a:srgbClr val="FF0000"/>
                </a:solidFill>
              </a:rPr>
              <a:t>How does the setting effect the mood? </a:t>
            </a:r>
            <a:r>
              <a:rPr lang="en-US" sz="2900" b="1" dirty="0" smtClean="0"/>
              <a:t>(#12)</a:t>
            </a:r>
          </a:p>
          <a:p>
            <a:pPr>
              <a:buFontTx/>
              <a:buNone/>
            </a:pPr>
            <a:r>
              <a:rPr lang="en-US" sz="2900" dirty="0">
                <a:solidFill>
                  <a:srgbClr val="FF0000"/>
                </a:solidFill>
              </a:rPr>
              <a:t>	</a:t>
            </a:r>
            <a:r>
              <a:rPr lang="en-US" sz="2400" b="1" dirty="0"/>
              <a:t>My desk–</a:t>
            </a:r>
            <a:br>
              <a:rPr lang="en-US" sz="2400" b="1" dirty="0"/>
            </a:br>
            <a:r>
              <a:rPr lang="en-US" sz="2400" b="1" dirty="0"/>
              <a:t>My haven after school,</a:t>
            </a:r>
            <a:br>
              <a:rPr lang="en-US" sz="2400" b="1" dirty="0"/>
            </a:br>
            <a:r>
              <a:rPr lang="en-US" sz="2400" b="1" dirty="0"/>
              <a:t>My captive friend who has no choice but to listen</a:t>
            </a:r>
            <a:br>
              <a:rPr lang="en-US" sz="2400" b="1" dirty="0"/>
            </a:br>
            <a:r>
              <a:rPr lang="en-US" sz="2400" b="1" dirty="0"/>
              <a:t>To my off–tune singing, quiet mutterings to myself,</a:t>
            </a:r>
            <a:br>
              <a:rPr lang="en-US" sz="2400" b="1" dirty="0"/>
            </a:br>
            <a:r>
              <a:rPr lang="en-US" sz="2400" b="1" dirty="0"/>
              <a:t>While I crunch numbers, potato chips, pen lids, and rough drafts </a:t>
            </a:r>
            <a:br>
              <a:rPr lang="en-US" sz="2400" b="1" dirty="0"/>
            </a:br>
            <a:r>
              <a:rPr lang="en-US" sz="2400" b="1" dirty="0"/>
              <a:t>That finally come to rest in an overflowing round file</a:t>
            </a:r>
            <a:r>
              <a:rPr lang="en-US" sz="2400" b="1" dirty="0" smtClean="0"/>
              <a:t>.</a:t>
            </a:r>
          </a:p>
          <a:p>
            <a:pPr>
              <a:buFontTx/>
              <a:buNone/>
            </a:pPr>
            <a:r>
              <a:rPr lang="en-US" sz="2000" dirty="0"/>
              <a:t/>
            </a:r>
            <a:br>
              <a:rPr lang="en-US" sz="2000" dirty="0"/>
            </a:br>
            <a:r>
              <a:rPr lang="en-US" sz="2400" dirty="0">
                <a:solidFill>
                  <a:srgbClr val="FF0000"/>
                </a:solidFill>
              </a:rPr>
              <a:t>	</a:t>
            </a:r>
            <a:endParaRPr lang="en-US" dirty="0">
              <a:solidFill>
                <a:srgbClr val="FF0000"/>
              </a:solidFill>
            </a:endParaRPr>
          </a:p>
        </p:txBody>
      </p:sp>
      <p:sp>
        <p:nvSpPr>
          <p:cNvPr id="5" name="WordArt 6"/>
          <p:cNvSpPr>
            <a:spLocks noChangeArrowheads="1" noChangeShapeType="1" noTextEdit="1"/>
          </p:cNvSpPr>
          <p:nvPr/>
        </p:nvSpPr>
        <p:spPr bwMode="auto">
          <a:xfrm>
            <a:off x="4495800" y="0"/>
            <a:ext cx="4419600" cy="2057400"/>
          </a:xfrm>
          <a:prstGeom prst="rect">
            <a:avLst/>
          </a:prstGeom>
        </p:spPr>
        <p:txBody>
          <a:bodyPr wrap="none" fromWordArt="1">
            <a:prstTxWarp prst="textPlain">
              <a:avLst>
                <a:gd name="adj" fmla="val 50000"/>
              </a:avLst>
            </a:prstTxWarp>
          </a:bodyPr>
          <a:lstStyle/>
          <a:p>
            <a:r>
              <a:rPr lang="en-US" sz="2400" kern="10" dirty="0" smtClean="0">
                <a:ln w="9525">
                  <a:solidFill>
                    <a:srgbClr val="000000"/>
                  </a:solidFill>
                  <a:round/>
                  <a:headEnd/>
                  <a:tailEnd/>
                </a:ln>
                <a:solidFill>
                  <a:srgbClr val="FF0000"/>
                </a:solidFill>
                <a:latin typeface="Arial Black"/>
              </a:rPr>
              <a:t>Mon</a:t>
            </a:r>
            <a:r>
              <a:rPr lang="en-US" sz="2400" kern="10" dirty="0" smtClean="0">
                <a:ln w="9525">
                  <a:solidFill>
                    <a:srgbClr val="000000"/>
                  </a:solidFill>
                  <a:round/>
                  <a:headEnd/>
                  <a:tailEnd/>
                </a:ln>
                <a:solidFill>
                  <a:srgbClr val="FF0000"/>
                </a:solidFill>
                <a:latin typeface="Arial Black"/>
              </a:rPr>
              <a:t>day</a:t>
            </a:r>
            <a:r>
              <a:rPr lang="en-US" sz="2400" kern="10" dirty="0" smtClean="0">
                <a:ln w="9525">
                  <a:solidFill>
                    <a:srgbClr val="000000"/>
                  </a:solidFill>
                  <a:round/>
                  <a:headEnd/>
                  <a:tailEnd/>
                </a:ln>
                <a:solidFill>
                  <a:srgbClr val="FF0000"/>
                </a:solidFill>
                <a:latin typeface="Arial Black"/>
              </a:rPr>
              <a:t>, </a:t>
            </a:r>
            <a:r>
              <a:rPr lang="en-US" sz="2400" kern="10" dirty="0" smtClean="0">
                <a:ln w="9525">
                  <a:solidFill>
                    <a:srgbClr val="000000"/>
                  </a:solidFill>
                  <a:round/>
                  <a:headEnd/>
                  <a:tailEnd/>
                </a:ln>
                <a:solidFill>
                  <a:srgbClr val="FF0000"/>
                </a:solidFill>
                <a:latin typeface="Arial Black"/>
              </a:rPr>
              <a:t>5/7/2012</a:t>
            </a:r>
            <a:endParaRPr lang="en-US" sz="2400" kern="10" dirty="0">
              <a:ln w="9525">
                <a:solidFill>
                  <a:srgbClr val="000000"/>
                </a:solidFill>
                <a:round/>
                <a:headEnd/>
                <a:tailEnd/>
              </a:ln>
              <a:solidFill>
                <a:srgbClr val="FF0000"/>
              </a:solidFill>
              <a:latin typeface="Arial Black"/>
            </a:endParaRPr>
          </a:p>
          <a:p>
            <a:r>
              <a:rPr lang="en-US" sz="2400" kern="10" dirty="0" smtClean="0">
                <a:ln w="9525">
                  <a:solidFill>
                    <a:srgbClr val="000000"/>
                  </a:solidFill>
                  <a:round/>
                  <a:headEnd/>
                  <a:tailEnd/>
                </a:ln>
                <a:solidFill>
                  <a:srgbClr val="FF0000"/>
                </a:solidFill>
                <a:latin typeface="Arial Black"/>
              </a:rPr>
              <a:t>GIIG – setting/mood</a:t>
            </a:r>
          </a:p>
          <a:p>
            <a:r>
              <a:rPr lang="en-US" sz="2400" kern="10" dirty="0" smtClean="0">
                <a:ln w="9525">
                  <a:solidFill>
                    <a:srgbClr val="000000"/>
                  </a:solidFill>
                  <a:round/>
                  <a:headEnd/>
                  <a:tailEnd/>
                </a:ln>
                <a:solidFill>
                  <a:srgbClr val="FF0000"/>
                </a:solidFill>
                <a:latin typeface="Arial Black"/>
              </a:rPr>
              <a:t>CW: </a:t>
            </a:r>
            <a:r>
              <a:rPr lang="en-US" sz="2400" kern="10" dirty="0" smtClean="0">
                <a:ln w="9525">
                  <a:solidFill>
                    <a:srgbClr val="000000"/>
                  </a:solidFill>
                  <a:round/>
                  <a:headEnd/>
                  <a:tailEnd/>
                </a:ln>
                <a:solidFill>
                  <a:srgbClr val="FF0000"/>
                </a:solidFill>
                <a:latin typeface="Arial Black"/>
              </a:rPr>
              <a:t>Facebook page and reading</a:t>
            </a:r>
          </a:p>
          <a:p>
            <a:r>
              <a:rPr lang="en-US" sz="2400" kern="10" dirty="0" smtClean="0">
                <a:ln w="9525">
                  <a:solidFill>
                    <a:srgbClr val="000000"/>
                  </a:solidFill>
                  <a:round/>
                  <a:headEnd/>
                  <a:tailEnd/>
                </a:ln>
                <a:solidFill>
                  <a:srgbClr val="FF0000"/>
                </a:solidFill>
                <a:latin typeface="Arial Black"/>
              </a:rPr>
              <a:t>HW</a:t>
            </a:r>
            <a:r>
              <a:rPr lang="en-US" sz="2400" kern="10" dirty="0" smtClean="0">
                <a:ln w="9525">
                  <a:solidFill>
                    <a:srgbClr val="000000"/>
                  </a:solidFill>
                  <a:round/>
                  <a:headEnd/>
                  <a:tailEnd/>
                </a:ln>
                <a:solidFill>
                  <a:srgbClr val="FF0000"/>
                </a:solidFill>
                <a:latin typeface="Arial Black"/>
              </a:rPr>
              <a:t>: Writing Project</a:t>
            </a:r>
          </a:p>
          <a:p>
            <a:r>
              <a:rPr lang="en-US" sz="2400" kern="10" dirty="0" smtClean="0">
                <a:ln w="9525">
                  <a:solidFill>
                    <a:srgbClr val="000000"/>
                  </a:solidFill>
                  <a:round/>
                  <a:headEnd/>
                  <a:tailEnd/>
                </a:ln>
                <a:solidFill>
                  <a:srgbClr val="FF0000"/>
                </a:solidFill>
                <a:latin typeface="Arial Black"/>
              </a:rPr>
              <a:t>Option 1 kids: Read to </a:t>
            </a:r>
            <a:r>
              <a:rPr lang="en-US" sz="2400" kern="10" dirty="0" smtClean="0">
                <a:ln w="9525">
                  <a:solidFill>
                    <a:srgbClr val="000000"/>
                  </a:solidFill>
                  <a:round/>
                  <a:headEnd/>
                  <a:tailEnd/>
                </a:ln>
                <a:solidFill>
                  <a:srgbClr val="FF0000"/>
                </a:solidFill>
                <a:latin typeface="Arial Black"/>
              </a:rPr>
              <a:t>page</a:t>
            </a:r>
            <a:endParaRPr lang="en-US" sz="2400" kern="10" dirty="0">
              <a:ln w="9525">
                <a:solidFill>
                  <a:srgbClr val="000000"/>
                </a:solidFill>
                <a:round/>
                <a:headEnd/>
                <a:tailEnd/>
              </a:ln>
              <a:solidFill>
                <a:srgbClr val="FF0000"/>
              </a:solidFill>
              <a:latin typeface="Arial Black"/>
            </a:endParaRPr>
          </a:p>
        </p:txBody>
      </p:sp>
      <p:graphicFrame>
        <p:nvGraphicFramePr>
          <p:cNvPr id="3" name="Table 2"/>
          <p:cNvGraphicFramePr>
            <a:graphicFrameLocks noGrp="1"/>
          </p:cNvGraphicFramePr>
          <p:nvPr>
            <p:extLst>
              <p:ext uri="{D42A27DB-BD31-4B8C-83A1-F6EECF244321}">
                <p14:modId xmlns:p14="http://schemas.microsoft.com/office/powerpoint/2010/main" val="3771333309"/>
              </p:ext>
            </p:extLst>
          </p:nvPr>
        </p:nvGraphicFramePr>
        <p:xfrm>
          <a:off x="4495800" y="2438400"/>
          <a:ext cx="4191000" cy="3200400"/>
        </p:xfrm>
        <a:graphic>
          <a:graphicData uri="http://schemas.openxmlformats.org/drawingml/2006/table">
            <a:tbl>
              <a:tblPr/>
              <a:tblGrid>
                <a:gridCol w="4191000"/>
              </a:tblGrid>
              <a:tr h="3200400">
                <a:tc>
                  <a:txBody>
                    <a:bodyPr/>
                    <a:lstStyle/>
                    <a:p>
                      <a:pPr marL="342900" indent="-342900">
                        <a:buAutoNum type="arabicPeriod"/>
                      </a:pPr>
                      <a:endParaRPr lang="en-US" dirty="0" smtClean="0"/>
                    </a:p>
                    <a:p>
                      <a:pPr marL="342900" indent="-342900">
                        <a:buAutoNum type="arabicPeriod"/>
                      </a:pPr>
                      <a:r>
                        <a:rPr lang="en-US" baseline="0" dirty="0" smtClean="0">
                          <a:effectLst/>
                        </a:rPr>
                        <a:t>________________________________</a:t>
                      </a:r>
                    </a:p>
                    <a:p>
                      <a:pPr marL="342900" indent="-342900">
                        <a:buAutoNum type="arabicPeriod"/>
                      </a:pPr>
                      <a:r>
                        <a:rPr lang="en-US" baseline="0" dirty="0" smtClean="0">
                          <a:effectLst/>
                        </a:rPr>
                        <a:t>________________________________</a:t>
                      </a:r>
                    </a:p>
                    <a:p>
                      <a:pPr marL="342900" indent="-342900">
                        <a:buAutoNum type="arabicPeriod"/>
                      </a:pPr>
                      <a:endParaRPr lang="en-US" baseline="0" dirty="0" smtClean="0">
                        <a:effectLst/>
                      </a:endParaRP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27024825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2"/>
          <p:cNvSpPr>
            <a:spLocks noGrp="1" noChangeArrowheads="1"/>
          </p:cNvSpPr>
          <p:nvPr>
            <p:ph type="title" idx="4294967295"/>
          </p:nvPr>
        </p:nvSpPr>
        <p:spPr>
          <a:xfrm>
            <a:off x="0" y="0"/>
            <a:ext cx="4419600" cy="2133600"/>
          </a:xfrm>
          <a:solidFill>
            <a:srgbClr val="FFCC66"/>
          </a:solidFill>
        </p:spPr>
        <p:txBody>
          <a:bodyPr/>
          <a:lstStyle/>
          <a:p>
            <a:r>
              <a:rPr lang="en-US" sz="4000" dirty="0">
                <a:latin typeface="Ravie" pitchFamily="82" charset="0"/>
              </a:rPr>
              <a:t>GIIG </a:t>
            </a:r>
            <a:r>
              <a:rPr lang="en-US" sz="4000" dirty="0" smtClean="0">
                <a:latin typeface="Ravie" pitchFamily="82" charset="0"/>
              </a:rPr>
              <a:t>~</a:t>
            </a:r>
            <a:br>
              <a:rPr lang="en-US" sz="4000" dirty="0" smtClean="0">
                <a:latin typeface="Ravie" pitchFamily="82" charset="0"/>
              </a:rPr>
            </a:br>
            <a:r>
              <a:rPr lang="en-US" sz="4000" dirty="0" smtClean="0">
                <a:latin typeface="Ravie" pitchFamily="82" charset="0"/>
              </a:rPr>
              <a:t>Grammar </a:t>
            </a:r>
            <a:endParaRPr lang="en-US" sz="4000" dirty="0">
              <a:latin typeface="Ravie" pitchFamily="82" charset="0"/>
            </a:endParaRPr>
          </a:p>
        </p:txBody>
      </p:sp>
      <p:sp>
        <p:nvSpPr>
          <p:cNvPr id="249859" name="Rectangle 3"/>
          <p:cNvSpPr>
            <a:spLocks noGrp="1" noChangeArrowheads="1"/>
          </p:cNvSpPr>
          <p:nvPr>
            <p:ph type="body" sz="half" idx="4294967295"/>
          </p:nvPr>
        </p:nvSpPr>
        <p:spPr>
          <a:xfrm>
            <a:off x="0" y="2133600"/>
            <a:ext cx="4495800" cy="4724400"/>
          </a:xfrm>
          <a:solidFill>
            <a:srgbClr val="FFCC66">
              <a:alpha val="23921"/>
            </a:srgbClr>
          </a:solidFill>
          <a:ln>
            <a:solidFill>
              <a:schemeClr val="tx1"/>
            </a:solidFill>
            <a:miter lim="800000"/>
            <a:headEnd/>
            <a:tailEnd/>
          </a:ln>
        </p:spPr>
        <p:txBody>
          <a:bodyPr>
            <a:normAutofit fontScale="92500" lnSpcReduction="10000"/>
          </a:bodyPr>
          <a:lstStyle/>
          <a:p>
            <a:pPr>
              <a:buFontTx/>
              <a:buNone/>
            </a:pPr>
            <a:r>
              <a:rPr lang="en-US" sz="2900" b="1" dirty="0" smtClean="0">
                <a:solidFill>
                  <a:srgbClr val="FF0000"/>
                </a:solidFill>
              </a:rPr>
              <a:t>How does the setting effect the mood? </a:t>
            </a:r>
            <a:r>
              <a:rPr lang="en-US" sz="2900" b="1" dirty="0" smtClean="0"/>
              <a:t>(#12)</a:t>
            </a:r>
          </a:p>
          <a:p>
            <a:pPr>
              <a:buFontTx/>
              <a:buNone/>
            </a:pPr>
            <a:r>
              <a:rPr lang="en-US" sz="2900" dirty="0">
                <a:solidFill>
                  <a:srgbClr val="FF0000"/>
                </a:solidFill>
              </a:rPr>
              <a:t>	</a:t>
            </a:r>
            <a:r>
              <a:rPr lang="en-US" sz="2400" b="1" dirty="0"/>
              <a:t>My desk–</a:t>
            </a:r>
            <a:br>
              <a:rPr lang="en-US" sz="2400" b="1" dirty="0"/>
            </a:br>
            <a:r>
              <a:rPr lang="en-US" sz="2400" b="1" dirty="0"/>
              <a:t>My haven after school,</a:t>
            </a:r>
            <a:br>
              <a:rPr lang="en-US" sz="2400" b="1" dirty="0"/>
            </a:br>
            <a:r>
              <a:rPr lang="en-US" sz="2400" b="1" dirty="0"/>
              <a:t>My captive friend who has no choice but to listen</a:t>
            </a:r>
            <a:br>
              <a:rPr lang="en-US" sz="2400" b="1" dirty="0"/>
            </a:br>
            <a:r>
              <a:rPr lang="en-US" sz="2400" b="1" dirty="0"/>
              <a:t>To my off–tune singing, quiet mutterings to myself,</a:t>
            </a:r>
            <a:br>
              <a:rPr lang="en-US" sz="2400" b="1" dirty="0"/>
            </a:br>
            <a:r>
              <a:rPr lang="en-US" sz="2400" b="1" dirty="0"/>
              <a:t>While I crunch numbers, potato chips, pen lids, and rough drafts </a:t>
            </a:r>
            <a:br>
              <a:rPr lang="en-US" sz="2400" b="1" dirty="0"/>
            </a:br>
            <a:r>
              <a:rPr lang="en-US" sz="2400" b="1" dirty="0"/>
              <a:t>That finally come to rest in an overflowing round file</a:t>
            </a:r>
            <a:r>
              <a:rPr lang="en-US" sz="2400" b="1" dirty="0" smtClean="0"/>
              <a:t>.</a:t>
            </a:r>
          </a:p>
          <a:p>
            <a:pPr>
              <a:buFontTx/>
              <a:buNone/>
            </a:pPr>
            <a:r>
              <a:rPr lang="en-US" sz="2000" dirty="0"/>
              <a:t/>
            </a:r>
            <a:br>
              <a:rPr lang="en-US" sz="2000" dirty="0"/>
            </a:br>
            <a:r>
              <a:rPr lang="en-US" sz="2400" dirty="0">
                <a:solidFill>
                  <a:srgbClr val="FF0000"/>
                </a:solidFill>
              </a:rPr>
              <a:t>	</a:t>
            </a:r>
            <a:endParaRPr lang="en-US" dirty="0">
              <a:solidFill>
                <a:srgbClr val="FF0000"/>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1823807793"/>
              </p:ext>
            </p:extLst>
          </p:nvPr>
        </p:nvGraphicFramePr>
        <p:xfrm>
          <a:off x="4495800" y="2438400"/>
          <a:ext cx="4191000" cy="3200400"/>
        </p:xfrm>
        <a:graphic>
          <a:graphicData uri="http://schemas.openxmlformats.org/drawingml/2006/table">
            <a:tbl>
              <a:tblPr/>
              <a:tblGrid>
                <a:gridCol w="4191000"/>
              </a:tblGrid>
              <a:tr h="3200400">
                <a:tc>
                  <a:txBody>
                    <a:bodyPr/>
                    <a:lstStyle/>
                    <a:p>
                      <a:pPr marL="342900" indent="-342900">
                        <a:buAutoNum type="arabicPeriod"/>
                      </a:pPr>
                      <a:endParaRPr lang="en-US" sz="2800" dirty="0" smtClean="0"/>
                    </a:p>
                    <a:p>
                      <a:pPr marL="342900" indent="-342900">
                        <a:buAutoNum type="arabicPeriod"/>
                      </a:pPr>
                      <a:r>
                        <a:rPr lang="en-US" sz="2800" baseline="0" dirty="0" smtClean="0">
                          <a:effectLst/>
                        </a:rPr>
                        <a:t>The setting is a quiet room.</a:t>
                      </a:r>
                    </a:p>
                    <a:p>
                      <a:pPr marL="342900" indent="-342900">
                        <a:buAutoNum type="arabicPeriod"/>
                      </a:pPr>
                      <a:r>
                        <a:rPr lang="en-US" sz="2800" baseline="0" dirty="0" smtClean="0">
                          <a:effectLst/>
                        </a:rPr>
                        <a:t>The mood is thoughtful. </a:t>
                      </a:r>
                      <a:endParaRPr lang="en-US" sz="2800" baseline="0" dirty="0" smtClean="0">
                        <a:effectLst/>
                      </a:endParaRPr>
                    </a:p>
                  </a:txBody>
                  <a:tcPr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bl>
          </a:graphicData>
        </a:graphic>
      </p:graphicFrame>
      <p:sp>
        <p:nvSpPr>
          <p:cNvPr id="2" name="Rectangle 1"/>
          <p:cNvSpPr/>
          <p:nvPr/>
        </p:nvSpPr>
        <p:spPr>
          <a:xfrm>
            <a:off x="4343400" y="76200"/>
            <a:ext cx="4572000" cy="2031325"/>
          </a:xfrm>
          <a:prstGeom prst="rect">
            <a:avLst/>
          </a:prstGeom>
        </p:spPr>
        <p:txBody>
          <a:bodyPr>
            <a:spAutoFit/>
          </a:bodyPr>
          <a:lstStyle/>
          <a:p>
            <a:r>
              <a:rPr lang="en-US" b="1" dirty="0"/>
              <a:t>SWBAT</a:t>
            </a:r>
            <a:r>
              <a:rPr lang="en-US" dirty="0"/>
              <a:t> </a:t>
            </a:r>
            <a:r>
              <a:rPr lang="en-US" i="1" dirty="0"/>
              <a:t>Present detailed evidence, examples, and reasoning to support arguments, differentiating between facts and opinion &amp;</a:t>
            </a:r>
            <a:r>
              <a:rPr lang="en-US" b="1" dirty="0"/>
              <a:t> </a:t>
            </a:r>
            <a:r>
              <a:rPr lang="en-US" i="1" dirty="0"/>
              <a:t>support theses or conclusions, quotations, opinions from authorities, comparisons, and similar devices </a:t>
            </a:r>
            <a:r>
              <a:rPr lang="en-US" dirty="0"/>
              <a:t>by completing the essay outline. </a:t>
            </a:r>
            <a:r>
              <a:rPr lang="en-US" dirty="0" smtClean="0"/>
              <a:t> WA 2.4</a:t>
            </a:r>
            <a:endParaRPr lang="en-US" dirty="0"/>
          </a:p>
        </p:txBody>
      </p:sp>
    </p:spTree>
    <p:extLst>
      <p:ext uri="{BB962C8B-B14F-4D97-AF65-F5344CB8AC3E}">
        <p14:creationId xmlns:p14="http://schemas.microsoft.com/office/powerpoint/2010/main" val="88172372"/>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p:cNvSpPr>
            <a:spLocks noGrp="1" noChangeArrowheads="1"/>
          </p:cNvSpPr>
          <p:nvPr>
            <p:ph type="title"/>
          </p:nvPr>
        </p:nvSpPr>
        <p:spPr>
          <a:xfrm>
            <a:off x="13855" y="152400"/>
            <a:ext cx="9144000" cy="1143000"/>
          </a:xfrm>
        </p:spPr>
        <p:txBody>
          <a:bodyPr/>
          <a:lstStyle/>
          <a:p>
            <a:r>
              <a:rPr lang="en-US" sz="3200" dirty="0">
                <a:latin typeface="Ravie" pitchFamily="82" charset="0"/>
              </a:rPr>
              <a:t>Happy </a:t>
            </a:r>
            <a:r>
              <a:rPr lang="en-US" sz="3200" dirty="0" smtClean="0">
                <a:latin typeface="Ravie" pitchFamily="82" charset="0"/>
              </a:rPr>
              <a:t>Testing!</a:t>
            </a:r>
            <a:r>
              <a:rPr lang="en-US" sz="3200" dirty="0">
                <a:latin typeface="Ravie" pitchFamily="82" charset="0"/>
              </a:rPr>
              <a:t/>
            </a:r>
            <a:br>
              <a:rPr lang="en-US" sz="3200" dirty="0">
                <a:latin typeface="Ravie" pitchFamily="82" charset="0"/>
              </a:rPr>
            </a:br>
            <a:endParaRPr lang="en-US" sz="2800" dirty="0">
              <a:latin typeface="Ravie" pitchFamily="82" charset="0"/>
            </a:endParaRPr>
          </a:p>
        </p:txBody>
      </p:sp>
      <p:pic>
        <p:nvPicPr>
          <p:cNvPr id="253957" name="Picture 5" descr="Family Circus Cartoon for 04/21/2009">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1828800"/>
            <a:ext cx="3624263" cy="4324350"/>
          </a:xfrm>
          <a:prstGeom prst="rect">
            <a:avLst/>
          </a:prstGeom>
          <a:noFill/>
          <a:extLst>
            <a:ext uri="{909E8E84-426E-40DD-AFC4-6F175D3DCCD1}">
              <a14:hiddenFill xmlns:a14="http://schemas.microsoft.com/office/drawing/2010/main">
                <a:solidFill>
                  <a:srgbClr val="FFFFFF"/>
                </a:solidFill>
              </a14:hiddenFill>
            </a:ext>
          </a:extLst>
        </p:spPr>
      </p:pic>
      <p:sp>
        <p:nvSpPr>
          <p:cNvPr id="253958" name="Rectangle 6"/>
          <p:cNvSpPr>
            <a:spLocks noChangeArrowheads="1"/>
          </p:cNvSpPr>
          <p:nvPr/>
        </p:nvSpPr>
        <p:spPr bwMode="auto">
          <a:xfrm>
            <a:off x="2971800" y="5257800"/>
            <a:ext cx="990600" cy="2286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3959" name="Rectangle 7"/>
          <p:cNvSpPr>
            <a:spLocks noChangeArrowheads="1"/>
          </p:cNvSpPr>
          <p:nvPr/>
        </p:nvSpPr>
        <p:spPr bwMode="auto">
          <a:xfrm>
            <a:off x="2971800" y="5029200"/>
            <a:ext cx="685800" cy="3048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3960" name="Rectangle 8"/>
          <p:cNvSpPr>
            <a:spLocks noChangeArrowheads="1"/>
          </p:cNvSpPr>
          <p:nvPr/>
        </p:nvSpPr>
        <p:spPr bwMode="auto">
          <a:xfrm>
            <a:off x="6172200" y="5029200"/>
            <a:ext cx="533400"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3961" name="Rectangle 9"/>
          <p:cNvSpPr>
            <a:spLocks noChangeArrowheads="1"/>
          </p:cNvSpPr>
          <p:nvPr/>
        </p:nvSpPr>
        <p:spPr bwMode="auto">
          <a:xfrm>
            <a:off x="6324600" y="4724400"/>
            <a:ext cx="533400"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53962" name="WordArt 10"/>
          <p:cNvSpPr>
            <a:spLocks noChangeArrowheads="1" noChangeShapeType="1" noTextEdit="1"/>
          </p:cNvSpPr>
          <p:nvPr/>
        </p:nvSpPr>
        <p:spPr bwMode="auto">
          <a:xfrm rot="5400000">
            <a:off x="-209550" y="3028950"/>
            <a:ext cx="4305300" cy="1447800"/>
          </a:xfrm>
          <a:prstGeom prst="rect">
            <a:avLst/>
          </a:prstGeom>
          <a:extLst>
            <a:ext uri="{AF507438-7753-43E0-B8FC-AC1667EBCBE1}">
              <a14:hiddenEffects xmlns:a14="http://schemas.microsoft.com/office/drawing/2010/main">
                <a:effectLst/>
              </a14:hiddenEffects>
            </a:ext>
          </a:extLst>
        </p:spPr>
        <p:txBody>
          <a:bodyPr vert="wordArtVert" wrap="none" fromWordArt="1">
            <a:prstTxWarp prst="textPlain">
              <a:avLst>
                <a:gd name="adj" fmla="val 50000"/>
              </a:avLst>
            </a:prstTxWarp>
          </a:bodyPr>
          <a:lstStyle/>
          <a:p>
            <a:pPr algn="ctr" fontAlgn="auto"/>
            <a:r>
              <a:rPr lang="en-US" sz="3600" kern="10">
                <a:ln w="9525">
                  <a:solidFill>
                    <a:srgbClr val="000000"/>
                  </a:solidFill>
                  <a:round/>
                  <a:headEnd/>
                  <a:tailEnd/>
                </a:ln>
                <a:solidFill>
                  <a:srgbClr val="000000"/>
                </a:solidFill>
                <a:latin typeface="Algerian"/>
              </a:rPr>
              <a:t>Show your smarts</a:t>
            </a:r>
          </a:p>
        </p:txBody>
      </p:sp>
      <p:sp>
        <p:nvSpPr>
          <p:cNvPr id="253963" name="WordArt 11"/>
          <p:cNvSpPr>
            <a:spLocks noChangeArrowheads="1" noChangeShapeType="1" noTextEdit="1"/>
          </p:cNvSpPr>
          <p:nvPr/>
        </p:nvSpPr>
        <p:spPr bwMode="auto">
          <a:xfrm rot="5400000">
            <a:off x="5424487" y="3109913"/>
            <a:ext cx="4219575" cy="1352550"/>
          </a:xfrm>
          <a:prstGeom prst="rect">
            <a:avLst/>
          </a:prstGeom>
          <a:extLst>
            <a:ext uri="{AF507438-7753-43E0-B8FC-AC1667EBCBE1}">
              <a14:hiddenEffects xmlns:a14="http://schemas.microsoft.com/office/drawing/2010/main">
                <a:effectLst/>
              </a14:hiddenEffects>
            </a:ext>
          </a:extLst>
        </p:spPr>
        <p:txBody>
          <a:bodyPr vert="wordArtVert" wrap="none" fromWordArt="1">
            <a:prstTxWarp prst="textPlain">
              <a:avLst>
                <a:gd name="adj" fmla="val 50000"/>
              </a:avLst>
            </a:prstTxWarp>
          </a:bodyPr>
          <a:lstStyle/>
          <a:p>
            <a:pPr algn="ctr" fontAlgn="auto"/>
            <a:r>
              <a:rPr lang="en-US" sz="3600" kern="10">
                <a:ln w="9525">
                  <a:solidFill>
                    <a:srgbClr val="000000"/>
                  </a:solidFill>
                  <a:round/>
                  <a:headEnd/>
                  <a:tailEnd/>
                </a:ln>
                <a:solidFill>
                  <a:srgbClr val="000000"/>
                </a:solidFill>
                <a:latin typeface="Algerian"/>
              </a:rPr>
              <a:t>you deserve it!</a:t>
            </a:r>
          </a:p>
        </p:txBody>
      </p:sp>
    </p:spTree>
    <p:extLst>
      <p:ext uri="{BB962C8B-B14F-4D97-AF65-F5344CB8AC3E}">
        <p14:creationId xmlns:p14="http://schemas.microsoft.com/office/powerpoint/2010/main" val="31543710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sp>
        <p:nvSpPr>
          <p:cNvPr id="6" name="Content Placeholder 5"/>
          <p:cNvSpPr>
            <a:spLocks noGrp="1"/>
          </p:cNvSpPr>
          <p:nvPr>
            <p:ph idx="1"/>
          </p:nvPr>
        </p:nvSpPr>
        <p:spPr/>
        <p:txBody>
          <a:bodyPr>
            <a:normAutofit fontScale="77500" lnSpcReduction="20000"/>
          </a:bodyPr>
          <a:lstStyle/>
          <a:p>
            <a:r>
              <a:rPr lang="en-US" dirty="0" smtClean="0"/>
              <a:t>Jack: I have every faith in your </a:t>
            </a:r>
            <a:r>
              <a:rPr lang="en-US" b="1" u="sng" dirty="0" smtClean="0"/>
              <a:t>reconciliatory</a:t>
            </a:r>
            <a:r>
              <a:rPr lang="en-US" dirty="0" smtClean="0"/>
              <a:t> navigational skills, Master Gibbs… We have a need to travel upriver.</a:t>
            </a:r>
          </a:p>
          <a:p>
            <a:r>
              <a:rPr lang="en-US" dirty="0" smtClean="0"/>
              <a:t>Gibbs: By need, do you mean a </a:t>
            </a:r>
            <a:r>
              <a:rPr lang="en-US" b="1" u="sng" dirty="0" smtClean="0"/>
              <a:t>trifling</a:t>
            </a:r>
            <a:r>
              <a:rPr lang="en-US" dirty="0" smtClean="0"/>
              <a:t> need, </a:t>
            </a:r>
            <a:r>
              <a:rPr lang="en-US" b="1" u="sng" dirty="0" smtClean="0"/>
              <a:t>fleeting</a:t>
            </a:r>
            <a:r>
              <a:rPr lang="en-US" dirty="0" smtClean="0"/>
              <a:t>, as in, say, a passing fancy?</a:t>
            </a:r>
          </a:p>
          <a:p>
            <a:r>
              <a:rPr lang="en-US" dirty="0" smtClean="0"/>
              <a:t>Jack: No, a </a:t>
            </a:r>
            <a:r>
              <a:rPr lang="en-US" b="1" u="sng" dirty="0" smtClean="0"/>
              <a:t>resolute</a:t>
            </a:r>
            <a:r>
              <a:rPr lang="en-US" dirty="0" smtClean="0"/>
              <a:t> and </a:t>
            </a:r>
            <a:r>
              <a:rPr lang="en-US" b="1" u="sng" dirty="0" smtClean="0"/>
              <a:t>unyielding</a:t>
            </a:r>
            <a:r>
              <a:rPr lang="en-US" dirty="0" smtClean="0"/>
              <a:t> need.</a:t>
            </a:r>
          </a:p>
          <a:p>
            <a:r>
              <a:rPr lang="en-US" dirty="0" smtClean="0"/>
              <a:t>Will: … We need to…. Make sail for Port Royale with all </a:t>
            </a:r>
            <a:r>
              <a:rPr lang="en-US" b="1" u="sng" dirty="0" smtClean="0"/>
              <a:t>haste</a:t>
            </a:r>
            <a:r>
              <a:rPr lang="en-US" dirty="0" smtClean="0"/>
              <a:t>.</a:t>
            </a:r>
          </a:p>
          <a:p>
            <a:r>
              <a:rPr lang="en-US" dirty="0" smtClean="0"/>
              <a:t>Jack: William, I shall trade you the compass if you will help me to find this. (Shows a drawing of a key)</a:t>
            </a:r>
          </a:p>
          <a:p>
            <a:r>
              <a:rPr lang="en-US" dirty="0" smtClean="0"/>
              <a:t>Will: You want me to find this?</a:t>
            </a:r>
          </a:p>
          <a:p>
            <a:r>
              <a:rPr lang="en-US" dirty="0" smtClean="0"/>
              <a:t>Jack: No, you want to find this. Because the finding of this finds you </a:t>
            </a:r>
            <a:r>
              <a:rPr lang="en-US" b="1" u="sng" dirty="0" err="1" smtClean="0"/>
              <a:t>incapacitorially</a:t>
            </a:r>
            <a:r>
              <a:rPr lang="en-US" dirty="0" smtClean="0"/>
              <a:t> finding and or locating, in your discovering, the detecting a way to save your dolly bell…</a:t>
            </a:r>
          </a:p>
          <a:p>
            <a:endParaRPr lang="en-US" dirty="0"/>
          </a:p>
        </p:txBody>
      </p:sp>
    </p:spTree>
    <p:extLst>
      <p:ext uri="{BB962C8B-B14F-4D97-AF65-F5344CB8AC3E}">
        <p14:creationId xmlns:p14="http://schemas.microsoft.com/office/powerpoint/2010/main" val="4294135272"/>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5" name="Content Placeholder 4"/>
          <p:cNvSpPr>
            <a:spLocks noGrp="1"/>
          </p:cNvSpPr>
          <p:nvPr>
            <p:ph sz="half" idx="1"/>
          </p:nvPr>
        </p:nvSpPr>
        <p:spPr/>
        <p:txBody>
          <a:bodyPr/>
          <a:lstStyle/>
          <a:p>
            <a:pPr marL="514350" indent="-514350">
              <a:buFont typeface="+mj-lt"/>
              <a:buAutoNum type="arabicPeriod"/>
            </a:pPr>
            <a:r>
              <a:rPr lang="en-US" dirty="0" smtClean="0"/>
              <a:t>Reconciliatory</a:t>
            </a:r>
          </a:p>
          <a:p>
            <a:pPr marL="514350" indent="-514350">
              <a:buFont typeface="+mj-lt"/>
              <a:buAutoNum type="arabicPeriod"/>
            </a:pPr>
            <a:r>
              <a:rPr lang="en-US" dirty="0" smtClean="0"/>
              <a:t>Trifling</a:t>
            </a:r>
          </a:p>
          <a:p>
            <a:pPr marL="514350" indent="-514350">
              <a:buFont typeface="+mj-lt"/>
              <a:buAutoNum type="arabicPeriod"/>
            </a:pPr>
            <a:r>
              <a:rPr lang="en-US" dirty="0" smtClean="0"/>
              <a:t>Fleeting</a:t>
            </a:r>
          </a:p>
          <a:p>
            <a:pPr marL="514350" indent="-514350">
              <a:buFont typeface="+mj-lt"/>
              <a:buAutoNum type="arabicPeriod"/>
            </a:pPr>
            <a:r>
              <a:rPr lang="en-US" dirty="0" smtClean="0"/>
              <a:t>Resolute</a:t>
            </a:r>
          </a:p>
          <a:p>
            <a:pPr marL="514350" indent="-514350">
              <a:buFont typeface="+mj-lt"/>
              <a:buAutoNum type="arabicPeriod"/>
            </a:pPr>
            <a:r>
              <a:rPr lang="en-US" dirty="0" smtClean="0"/>
              <a:t>Unyielding</a:t>
            </a:r>
          </a:p>
          <a:p>
            <a:pPr marL="514350" indent="-514350">
              <a:buFont typeface="+mj-lt"/>
              <a:buAutoNum type="arabicPeriod"/>
            </a:pPr>
            <a:r>
              <a:rPr lang="en-US" dirty="0" smtClean="0"/>
              <a:t>Haste</a:t>
            </a:r>
          </a:p>
          <a:p>
            <a:pPr marL="514350" indent="-514350">
              <a:buFont typeface="+mj-lt"/>
              <a:buAutoNum type="arabicPeriod"/>
            </a:pPr>
            <a:r>
              <a:rPr lang="en-US" dirty="0" err="1" smtClean="0"/>
              <a:t>incapacitorially</a:t>
            </a:r>
            <a:endParaRPr lang="en-US" dirty="0"/>
          </a:p>
        </p:txBody>
      </p:sp>
      <p:sp>
        <p:nvSpPr>
          <p:cNvPr id="6" name="Content Placeholder 5"/>
          <p:cNvSpPr>
            <a:spLocks noGrp="1"/>
          </p:cNvSpPr>
          <p:nvPr>
            <p:ph sz="half" idx="2"/>
          </p:nvPr>
        </p:nvSpPr>
        <p:spPr/>
        <p:txBody>
          <a:bodyPr/>
          <a:lstStyle/>
          <a:p>
            <a:pPr marL="514350" indent="-514350">
              <a:buFont typeface="+mj-lt"/>
              <a:buAutoNum type="arabicPeriod"/>
            </a:pPr>
            <a:r>
              <a:rPr lang="en-US" dirty="0" smtClean="0"/>
              <a:t>Making consistent</a:t>
            </a:r>
          </a:p>
          <a:p>
            <a:pPr marL="514350" indent="-514350">
              <a:buFont typeface="+mj-lt"/>
              <a:buAutoNum type="arabicPeriod"/>
            </a:pPr>
            <a:r>
              <a:rPr lang="en-US" dirty="0" smtClean="0"/>
              <a:t>Unimportant</a:t>
            </a:r>
          </a:p>
          <a:p>
            <a:pPr marL="514350" indent="-514350">
              <a:buFont typeface="+mj-lt"/>
              <a:buAutoNum type="arabicPeriod"/>
            </a:pPr>
            <a:r>
              <a:rPr lang="en-US" dirty="0" smtClean="0"/>
              <a:t>Disappearing quickly</a:t>
            </a:r>
          </a:p>
          <a:p>
            <a:pPr marL="514350" indent="-514350">
              <a:buFont typeface="+mj-lt"/>
              <a:buAutoNum type="arabicPeriod"/>
            </a:pPr>
            <a:r>
              <a:rPr lang="en-US" dirty="0" smtClean="0"/>
              <a:t>Determined</a:t>
            </a:r>
          </a:p>
          <a:p>
            <a:pPr marL="514350" indent="-514350">
              <a:buFont typeface="+mj-lt"/>
              <a:buAutoNum type="arabicPeriod"/>
            </a:pPr>
            <a:r>
              <a:rPr lang="en-US" dirty="0" smtClean="0"/>
              <a:t>Stubborn</a:t>
            </a:r>
          </a:p>
          <a:p>
            <a:pPr marL="514350" indent="-514350">
              <a:buFont typeface="+mj-lt"/>
              <a:buAutoNum type="arabicPeriod"/>
            </a:pPr>
            <a:r>
              <a:rPr lang="en-US" dirty="0" smtClean="0"/>
              <a:t>Speed</a:t>
            </a:r>
          </a:p>
          <a:p>
            <a:pPr marL="514350" indent="-514350">
              <a:buFont typeface="+mj-lt"/>
              <a:buAutoNum type="arabicPeriod"/>
            </a:pPr>
            <a:r>
              <a:rPr lang="en-US" dirty="0" smtClean="0"/>
              <a:t>Made up word, meaning, doing so</a:t>
            </a:r>
            <a:endParaRPr lang="en-US" dirty="0"/>
          </a:p>
        </p:txBody>
      </p:sp>
    </p:spTree>
    <p:extLst>
      <p:ext uri="{BB962C8B-B14F-4D97-AF65-F5344CB8AC3E}">
        <p14:creationId xmlns:p14="http://schemas.microsoft.com/office/powerpoint/2010/main" val="1000746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dead man's chest.jpg"/>
          <p:cNvPicPr>
            <a:picLocks noGrp="1" noChangeAspect="1"/>
          </p:cNvPicPr>
          <p:nvPr>
            <p:ph idx="1"/>
          </p:nvPr>
        </p:nvPicPr>
        <p:blipFill>
          <a:blip r:embed="rId2" cstate="print"/>
          <a:stretch>
            <a:fillRect/>
          </a:stretch>
        </p:blipFill>
        <p:spPr>
          <a:xfrm>
            <a:off x="457200" y="304800"/>
            <a:ext cx="8153400" cy="6248400"/>
          </a:xfrm>
        </p:spPr>
      </p:pic>
      <p:sp>
        <p:nvSpPr>
          <p:cNvPr id="5" name="Cloud Callout 4"/>
          <p:cNvSpPr/>
          <p:nvPr/>
        </p:nvSpPr>
        <p:spPr>
          <a:xfrm>
            <a:off x="838200" y="1066800"/>
            <a:ext cx="1828800" cy="1524000"/>
          </a:xfrm>
          <a:prstGeom prst="cloudCallout">
            <a:avLst>
              <a:gd name="adj1" fmla="val 64378"/>
              <a:gd name="adj2" fmla="val 59965"/>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Were you right? </a:t>
            </a:r>
            <a:endParaRPr lang="en-US" dirty="0">
              <a:solidFill>
                <a:schemeClr val="tx1"/>
              </a:solidFill>
            </a:endParaRPr>
          </a:p>
        </p:txBody>
      </p:sp>
    </p:spTree>
    <p:extLst>
      <p:ext uri="{BB962C8B-B14F-4D97-AF65-F5344CB8AC3E}">
        <p14:creationId xmlns:p14="http://schemas.microsoft.com/office/powerpoint/2010/main" val="23093107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a:xfrm>
            <a:off x="457200" y="274638"/>
            <a:ext cx="8229600" cy="792162"/>
          </a:xfrm>
        </p:spPr>
        <p:txBody>
          <a:bodyPr/>
          <a:lstStyle/>
          <a:p>
            <a:r>
              <a:rPr lang="en-US" sz="2000"/>
              <a:t>Socratic Seminar #3 Venn Diagram</a:t>
            </a:r>
            <a:br>
              <a:rPr lang="en-US" sz="2000"/>
            </a:br>
            <a:r>
              <a:rPr lang="en-US" sz="2000"/>
              <a:t>My name: ______________   			           Period: ___</a:t>
            </a:r>
          </a:p>
        </p:txBody>
      </p:sp>
      <p:sp>
        <p:nvSpPr>
          <p:cNvPr id="99331" name="WordArt 3"/>
          <p:cNvSpPr>
            <a:spLocks noChangeArrowheads="1" noChangeShapeType="1" noTextEdit="1"/>
          </p:cNvSpPr>
          <p:nvPr/>
        </p:nvSpPr>
        <p:spPr bwMode="auto">
          <a:xfrm>
            <a:off x="381000" y="6172200"/>
            <a:ext cx="8001000" cy="276225"/>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r>
              <a:rPr lang="en-US" sz="2400" kern="10" dirty="0" smtClean="0">
                <a:ln w="9525">
                  <a:solidFill>
                    <a:srgbClr val="000000"/>
                  </a:solidFill>
                  <a:round/>
                  <a:headEnd/>
                  <a:tailEnd/>
                </a:ln>
                <a:solidFill>
                  <a:srgbClr val="FFFFFF"/>
                </a:solidFill>
                <a:latin typeface="Arial Black"/>
              </a:rPr>
              <a:t>Character 1: </a:t>
            </a:r>
            <a:r>
              <a:rPr lang="en-US" sz="2400" kern="10" dirty="0">
                <a:ln w="9525">
                  <a:solidFill>
                    <a:srgbClr val="000000"/>
                  </a:solidFill>
                  <a:round/>
                  <a:headEnd/>
                  <a:tailEnd/>
                </a:ln>
                <a:solidFill>
                  <a:srgbClr val="FFFFFF"/>
                </a:solidFill>
                <a:latin typeface="Arial Black"/>
              </a:rPr>
              <a:t>___________     </a:t>
            </a:r>
            <a:r>
              <a:rPr lang="en-US" sz="2400" kern="10" dirty="0" smtClean="0">
                <a:ln w="9525">
                  <a:solidFill>
                    <a:srgbClr val="000000"/>
                  </a:solidFill>
                  <a:round/>
                  <a:headEnd/>
                  <a:tailEnd/>
                </a:ln>
                <a:solidFill>
                  <a:srgbClr val="FFFFFF"/>
                </a:solidFill>
                <a:latin typeface="Arial Black"/>
              </a:rPr>
              <a:t>Character 2: </a:t>
            </a:r>
            <a:r>
              <a:rPr lang="en-US" sz="2400" kern="10" dirty="0">
                <a:ln w="9525">
                  <a:solidFill>
                    <a:srgbClr val="000000"/>
                  </a:solidFill>
                  <a:round/>
                  <a:headEnd/>
                  <a:tailEnd/>
                </a:ln>
                <a:solidFill>
                  <a:srgbClr val="FFFFFF"/>
                </a:solidFill>
                <a:latin typeface="Arial Black"/>
              </a:rPr>
              <a:t>____________</a:t>
            </a:r>
          </a:p>
        </p:txBody>
      </p:sp>
      <p:sp>
        <p:nvSpPr>
          <p:cNvPr id="99332" name="Rectangle 4"/>
          <p:cNvSpPr>
            <a:spLocks noChangeArrowheads="1"/>
          </p:cNvSpPr>
          <p:nvPr/>
        </p:nvSpPr>
        <p:spPr bwMode="auto">
          <a:xfrm>
            <a:off x="35442" y="1295400"/>
            <a:ext cx="5562600" cy="4495800"/>
          </a:xfrm>
          <a:prstGeom prst="rect">
            <a:avLst/>
          </a:prstGeom>
          <a:solidFill>
            <a:schemeClr val="bg1"/>
          </a:solidFill>
          <a:ln w="571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dirty="0" err="1" smtClean="0"/>
              <a:t>Similaities</a:t>
            </a:r>
            <a:endParaRPr lang="en-US" dirty="0"/>
          </a:p>
        </p:txBody>
      </p:sp>
      <p:sp>
        <p:nvSpPr>
          <p:cNvPr id="99333" name="Rectangle 5"/>
          <p:cNvSpPr>
            <a:spLocks noChangeArrowheads="1"/>
          </p:cNvSpPr>
          <p:nvPr/>
        </p:nvSpPr>
        <p:spPr bwMode="auto">
          <a:xfrm>
            <a:off x="3200400" y="1295400"/>
            <a:ext cx="5715000" cy="4495800"/>
          </a:xfrm>
          <a:prstGeom prst="rect">
            <a:avLst/>
          </a:prstGeom>
          <a:noFill/>
          <a:ln w="571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9335" name="WordArt 7"/>
          <p:cNvSpPr>
            <a:spLocks noChangeArrowheads="1" noChangeShapeType="1" noTextEdit="1"/>
          </p:cNvSpPr>
          <p:nvPr/>
        </p:nvSpPr>
        <p:spPr bwMode="auto">
          <a:xfrm>
            <a:off x="6068533" y="1524000"/>
            <a:ext cx="1209675" cy="99060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r>
              <a:rPr lang="en-US" kern="10" dirty="0" smtClean="0">
                <a:ln w="9525">
                  <a:solidFill>
                    <a:srgbClr val="000000"/>
                  </a:solidFill>
                  <a:round/>
                  <a:headEnd/>
                  <a:tailEnd/>
                </a:ln>
                <a:solidFill>
                  <a:srgbClr val="FFFFFF"/>
                </a:solidFill>
                <a:latin typeface="Arial Black"/>
              </a:rPr>
              <a:t>Differences</a:t>
            </a:r>
            <a:endParaRPr lang="en-US" kern="10" dirty="0">
              <a:ln w="9525">
                <a:solidFill>
                  <a:srgbClr val="000000"/>
                </a:solidFill>
                <a:round/>
                <a:headEnd/>
                <a:tailEnd/>
              </a:ln>
              <a:solidFill>
                <a:srgbClr val="FFFFFF"/>
              </a:solidFill>
              <a:latin typeface="Arial Black"/>
            </a:endParaRPr>
          </a:p>
        </p:txBody>
      </p:sp>
      <p:sp>
        <p:nvSpPr>
          <p:cNvPr id="2" name="TextBox 1"/>
          <p:cNvSpPr txBox="1"/>
          <p:nvPr/>
        </p:nvSpPr>
        <p:spPr>
          <a:xfrm>
            <a:off x="3775404" y="1529316"/>
            <a:ext cx="1799532" cy="3416320"/>
          </a:xfrm>
          <a:prstGeom prst="rect">
            <a:avLst/>
          </a:prstGeom>
          <a:noFill/>
        </p:spPr>
        <p:txBody>
          <a:bodyPr wrap="none" rtlCol="0">
            <a:spAutoFit/>
          </a:bodyPr>
          <a:lstStyle/>
          <a:p>
            <a:r>
              <a:rPr lang="en-US" dirty="0" smtClean="0"/>
              <a:t>Similarities</a:t>
            </a:r>
          </a:p>
          <a:p>
            <a:endParaRPr lang="en-US" dirty="0"/>
          </a:p>
          <a:p>
            <a:pPr marL="342900" indent="-342900">
              <a:buFont typeface="+mj-lt"/>
              <a:buAutoNum type="arabicPeriod"/>
            </a:pPr>
            <a:r>
              <a:rPr lang="en-US" dirty="0" smtClean="0"/>
              <a:t>Since they’re </a:t>
            </a:r>
          </a:p>
          <a:p>
            <a:r>
              <a:rPr lang="en-US" dirty="0" smtClean="0"/>
              <a:t>Gangsters, they </a:t>
            </a:r>
          </a:p>
          <a:p>
            <a:r>
              <a:rPr lang="en-US" dirty="0" smtClean="0"/>
              <a:t>Get in fights. </a:t>
            </a:r>
          </a:p>
          <a:p>
            <a:endParaRPr lang="en-US" dirty="0"/>
          </a:p>
          <a:p>
            <a:r>
              <a:rPr lang="en-US" dirty="0" smtClean="0"/>
              <a:t>2. Since they do </a:t>
            </a:r>
          </a:p>
          <a:p>
            <a:r>
              <a:rPr lang="en-US" smtClean="0"/>
              <a:t>Drugs, they </a:t>
            </a:r>
            <a:endParaRPr lang="en-US" dirty="0" smtClean="0"/>
          </a:p>
          <a:p>
            <a:endParaRPr lang="en-US" dirty="0"/>
          </a:p>
          <a:p>
            <a:r>
              <a:rPr lang="en-US" dirty="0" smtClean="0"/>
              <a:t> </a:t>
            </a:r>
          </a:p>
          <a:p>
            <a:endParaRPr lang="en-US" dirty="0"/>
          </a:p>
          <a:p>
            <a:pPr marL="342900" indent="-342900">
              <a:buFont typeface="+mj-lt"/>
              <a:buAutoNum type="arabicPeriod"/>
            </a:pPr>
            <a:endParaRPr lang="en-US" dirty="0"/>
          </a:p>
        </p:txBody>
      </p:sp>
    </p:spTree>
    <p:extLst>
      <p:ext uri="{BB962C8B-B14F-4D97-AF65-F5344CB8AC3E}">
        <p14:creationId xmlns:p14="http://schemas.microsoft.com/office/powerpoint/2010/main" val="28411264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a:xfrm>
            <a:off x="457200" y="274638"/>
            <a:ext cx="8229600" cy="792162"/>
          </a:xfrm>
        </p:spPr>
        <p:txBody>
          <a:bodyPr/>
          <a:lstStyle/>
          <a:p>
            <a:r>
              <a:rPr lang="en-US" sz="2000"/>
              <a:t>Socratic Seminar #3 Venn Diagram</a:t>
            </a:r>
            <a:br>
              <a:rPr lang="en-US" sz="2000"/>
            </a:br>
            <a:r>
              <a:rPr lang="en-US" sz="2000"/>
              <a:t>My name: ______________   			           Period: ___</a:t>
            </a:r>
          </a:p>
        </p:txBody>
      </p:sp>
      <p:sp>
        <p:nvSpPr>
          <p:cNvPr id="99331" name="WordArt 3"/>
          <p:cNvSpPr>
            <a:spLocks noChangeArrowheads="1" noChangeShapeType="1" noTextEdit="1"/>
          </p:cNvSpPr>
          <p:nvPr/>
        </p:nvSpPr>
        <p:spPr bwMode="auto">
          <a:xfrm>
            <a:off x="381000" y="6172200"/>
            <a:ext cx="8001000" cy="276225"/>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a:r>
              <a:rPr lang="en-US" sz="2400" kern="10" dirty="0" smtClean="0">
                <a:ln w="9525">
                  <a:solidFill>
                    <a:srgbClr val="000000"/>
                  </a:solidFill>
                  <a:round/>
                  <a:headEnd/>
                  <a:tailEnd/>
                </a:ln>
                <a:solidFill>
                  <a:srgbClr val="FFFFFF"/>
                </a:solidFill>
                <a:latin typeface="Arial Black"/>
              </a:rPr>
              <a:t>Character 1: Outsiders    Character 2: FW</a:t>
            </a:r>
            <a:endParaRPr lang="en-US" sz="2400" kern="10" dirty="0">
              <a:ln w="9525">
                <a:solidFill>
                  <a:srgbClr val="000000"/>
                </a:solidFill>
                <a:round/>
                <a:headEnd/>
                <a:tailEnd/>
              </a:ln>
              <a:solidFill>
                <a:srgbClr val="FFFFFF"/>
              </a:solidFill>
              <a:latin typeface="Arial Black"/>
            </a:endParaRPr>
          </a:p>
        </p:txBody>
      </p:sp>
      <p:sp>
        <p:nvSpPr>
          <p:cNvPr id="99332" name="Rectangle 4"/>
          <p:cNvSpPr>
            <a:spLocks noChangeArrowheads="1"/>
          </p:cNvSpPr>
          <p:nvPr/>
        </p:nvSpPr>
        <p:spPr bwMode="auto">
          <a:xfrm>
            <a:off x="381000" y="1295400"/>
            <a:ext cx="5562600" cy="4495800"/>
          </a:xfrm>
          <a:prstGeom prst="rect">
            <a:avLst/>
          </a:prstGeom>
          <a:solidFill>
            <a:schemeClr val="bg1"/>
          </a:solidFill>
          <a:ln w="571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9333" name="Rectangle 5"/>
          <p:cNvSpPr>
            <a:spLocks noChangeArrowheads="1"/>
          </p:cNvSpPr>
          <p:nvPr/>
        </p:nvSpPr>
        <p:spPr bwMode="auto">
          <a:xfrm>
            <a:off x="3200400" y="1295400"/>
            <a:ext cx="5715000" cy="4495800"/>
          </a:xfrm>
          <a:prstGeom prst="rect">
            <a:avLst/>
          </a:prstGeom>
          <a:noFill/>
          <a:ln w="57150">
            <a:solidFill>
              <a:schemeClr val="tx1"/>
            </a:solidFill>
            <a:miter lim="800000"/>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9334" name="WordArt 6"/>
          <p:cNvSpPr>
            <a:spLocks noChangeArrowheads="1" noChangeShapeType="1" noTextEdit="1"/>
          </p:cNvSpPr>
          <p:nvPr/>
        </p:nvSpPr>
        <p:spPr bwMode="auto">
          <a:xfrm>
            <a:off x="685800" y="1447800"/>
            <a:ext cx="2590800" cy="411480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r>
              <a:rPr lang="en-US" kern="10" dirty="0" smtClean="0">
                <a:ln w="9525">
                  <a:solidFill>
                    <a:srgbClr val="000000"/>
                  </a:solidFill>
                  <a:round/>
                  <a:headEnd/>
                  <a:tailEnd/>
                </a:ln>
                <a:solidFill>
                  <a:srgbClr val="FFFFFF"/>
                </a:solidFill>
                <a:latin typeface="Arial Black"/>
              </a:rPr>
              <a:t>Differences</a:t>
            </a:r>
          </a:p>
          <a:p>
            <a:r>
              <a:rPr lang="en-US" kern="10" dirty="0" smtClean="0">
                <a:ln w="9525">
                  <a:solidFill>
                    <a:srgbClr val="000000"/>
                  </a:solidFill>
                  <a:round/>
                  <a:headEnd/>
                  <a:tailEnd/>
                </a:ln>
                <a:solidFill>
                  <a:srgbClr val="FFFFFF"/>
                </a:solidFill>
                <a:latin typeface="Arial Black"/>
              </a:rPr>
              <a:t>Smoke </a:t>
            </a:r>
            <a:r>
              <a:rPr lang="en-US" kern="10" dirty="0" err="1" smtClean="0">
                <a:ln w="9525">
                  <a:solidFill>
                    <a:srgbClr val="000000"/>
                  </a:solidFill>
                  <a:round/>
                  <a:headEnd/>
                  <a:tailEnd/>
                </a:ln>
                <a:solidFill>
                  <a:srgbClr val="FFFFFF"/>
                </a:solidFill>
                <a:latin typeface="Arial Black"/>
              </a:rPr>
              <a:t>cigrarettes</a:t>
            </a:r>
            <a:r>
              <a:rPr lang="en-US" kern="10" dirty="0" smtClean="0">
                <a:ln w="9525">
                  <a:solidFill>
                    <a:srgbClr val="000000"/>
                  </a:solidFill>
                  <a:round/>
                  <a:headEnd/>
                  <a:tailEnd/>
                </a:ln>
                <a:solidFill>
                  <a:srgbClr val="FFFFFF"/>
                </a:solidFill>
                <a:latin typeface="Arial Black"/>
              </a:rPr>
              <a:t> </a:t>
            </a:r>
          </a:p>
          <a:p>
            <a:r>
              <a:rPr lang="en-US" kern="10" dirty="0" smtClean="0">
                <a:ln w="9525">
                  <a:solidFill>
                    <a:srgbClr val="000000"/>
                  </a:solidFill>
                  <a:round/>
                  <a:headEnd/>
                  <a:tailEnd/>
                </a:ln>
                <a:solidFill>
                  <a:srgbClr val="FFFFFF"/>
                </a:solidFill>
                <a:latin typeface="Arial Black"/>
              </a:rPr>
              <a:t>–</a:t>
            </a:r>
          </a:p>
          <a:p>
            <a:endParaRPr lang="en-US" kern="10" dirty="0" smtClean="0">
              <a:ln w="9525">
                <a:solidFill>
                  <a:srgbClr val="000000"/>
                </a:solidFill>
                <a:round/>
                <a:headEnd/>
                <a:tailEnd/>
              </a:ln>
              <a:solidFill>
                <a:srgbClr val="FFFFFF"/>
              </a:solidFill>
              <a:latin typeface="Arial Black"/>
            </a:endParaRPr>
          </a:p>
        </p:txBody>
      </p:sp>
      <p:sp>
        <p:nvSpPr>
          <p:cNvPr id="99335" name="WordArt 7"/>
          <p:cNvSpPr>
            <a:spLocks noChangeArrowheads="1" noChangeShapeType="1" noTextEdit="1"/>
          </p:cNvSpPr>
          <p:nvPr/>
        </p:nvSpPr>
        <p:spPr bwMode="auto">
          <a:xfrm>
            <a:off x="6019800" y="1447800"/>
            <a:ext cx="2895600" cy="411480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r>
              <a:rPr lang="en-US" kern="10" dirty="0" smtClean="0">
                <a:ln w="9525">
                  <a:solidFill>
                    <a:srgbClr val="000000"/>
                  </a:solidFill>
                  <a:round/>
                  <a:headEnd/>
                  <a:tailEnd/>
                </a:ln>
                <a:solidFill>
                  <a:srgbClr val="FFFFFF"/>
                </a:solidFill>
                <a:latin typeface="Arial Black"/>
              </a:rPr>
              <a:t>Differences</a:t>
            </a:r>
          </a:p>
          <a:p>
            <a:r>
              <a:rPr lang="en-US" kern="10" dirty="0" smtClean="0">
                <a:ln w="9525">
                  <a:solidFill>
                    <a:srgbClr val="000000"/>
                  </a:solidFill>
                  <a:round/>
                  <a:headEnd/>
                  <a:tailEnd/>
                </a:ln>
                <a:solidFill>
                  <a:srgbClr val="FFFFFF"/>
                </a:solidFill>
                <a:latin typeface="Arial Black"/>
              </a:rPr>
              <a:t> - </a:t>
            </a:r>
            <a:endParaRPr lang="en-US" kern="10" dirty="0">
              <a:ln w="9525">
                <a:solidFill>
                  <a:srgbClr val="000000"/>
                </a:solidFill>
                <a:round/>
                <a:headEnd/>
                <a:tailEnd/>
              </a:ln>
              <a:solidFill>
                <a:srgbClr val="FFFFFF"/>
              </a:solidFill>
              <a:latin typeface="Arial Black"/>
            </a:endParaRPr>
          </a:p>
        </p:txBody>
      </p:sp>
      <p:sp>
        <p:nvSpPr>
          <p:cNvPr id="99336" name="WordArt 8"/>
          <p:cNvSpPr>
            <a:spLocks noChangeArrowheads="1" noChangeShapeType="1" noTextEdit="1"/>
          </p:cNvSpPr>
          <p:nvPr/>
        </p:nvSpPr>
        <p:spPr bwMode="auto">
          <a:xfrm>
            <a:off x="3352800" y="1447800"/>
            <a:ext cx="2590800" cy="4114800"/>
          </a:xfrm>
          <a:prstGeom prst="rect">
            <a:avLst/>
          </a:prstGeom>
          <a:extLs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r>
              <a:rPr lang="en-US" kern="10" dirty="0" smtClean="0">
                <a:ln w="9525">
                  <a:solidFill>
                    <a:srgbClr val="000000"/>
                  </a:solidFill>
                  <a:round/>
                  <a:headEnd/>
                  <a:tailEnd/>
                </a:ln>
                <a:solidFill>
                  <a:srgbClr val="FFFFFF"/>
                </a:solidFill>
                <a:latin typeface="Arial Black"/>
              </a:rPr>
              <a:t>Similarities</a:t>
            </a:r>
          </a:p>
          <a:p>
            <a:r>
              <a:rPr lang="en-US" kern="10" dirty="0" smtClean="0">
                <a:ln w="9525">
                  <a:solidFill>
                    <a:srgbClr val="000000"/>
                  </a:solidFill>
                  <a:round/>
                  <a:headEnd/>
                  <a:tailEnd/>
                </a:ln>
                <a:solidFill>
                  <a:srgbClr val="FFFFFF"/>
                </a:solidFill>
                <a:latin typeface="Arial Black"/>
              </a:rPr>
              <a:t>They kill people-</a:t>
            </a:r>
          </a:p>
          <a:p>
            <a:r>
              <a:rPr lang="en-US" kern="10" dirty="0" smtClean="0">
                <a:ln w="9525">
                  <a:solidFill>
                    <a:srgbClr val="000000"/>
                  </a:solidFill>
                  <a:round/>
                  <a:headEnd/>
                  <a:tailEnd/>
                </a:ln>
                <a:solidFill>
                  <a:srgbClr val="FFFFFF"/>
                </a:solidFill>
                <a:latin typeface="Arial Black"/>
              </a:rPr>
              <a:t>They are criminals  </a:t>
            </a:r>
          </a:p>
          <a:p>
            <a:endParaRPr lang="en-US" kern="10" dirty="0">
              <a:ln w="9525">
                <a:solidFill>
                  <a:srgbClr val="000000"/>
                </a:solidFill>
                <a:round/>
                <a:headEnd/>
                <a:tailEnd/>
              </a:ln>
              <a:solidFill>
                <a:srgbClr val="FFFFFF"/>
              </a:solidFill>
              <a:latin typeface="Arial Black"/>
            </a:endParaRPr>
          </a:p>
        </p:txBody>
      </p:sp>
    </p:spTree>
    <p:extLst>
      <p:ext uri="{BB962C8B-B14F-4D97-AF65-F5344CB8AC3E}">
        <p14:creationId xmlns:p14="http://schemas.microsoft.com/office/powerpoint/2010/main" val="90056872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2231</TotalTime>
  <Words>5255</Words>
  <Application>Microsoft Office PowerPoint</Application>
  <PresentationFormat>On-screen Show (4:3)</PresentationFormat>
  <Paragraphs>929</Paragraphs>
  <Slides>77</Slides>
  <Notes>2</Notes>
  <HiddenSlides>0</HiddenSlides>
  <MMClips>0</MMClips>
  <ScaleCrop>false</ScaleCrop>
  <HeadingPairs>
    <vt:vector size="4" baseType="variant">
      <vt:variant>
        <vt:lpstr>Theme</vt:lpstr>
      </vt:variant>
      <vt:variant>
        <vt:i4>1</vt:i4>
      </vt:variant>
      <vt:variant>
        <vt:lpstr>Slide Titles</vt:lpstr>
      </vt:variant>
      <vt:variant>
        <vt:i4>77</vt:i4>
      </vt:variant>
    </vt:vector>
  </HeadingPairs>
  <TitlesOfParts>
    <vt:vector size="78" baseType="lpstr">
      <vt:lpstr>Office Theme</vt:lpstr>
      <vt:lpstr>Making Mondays Matter Monthly</vt:lpstr>
      <vt:lpstr>Making Mondays Matter Monthly</vt:lpstr>
      <vt:lpstr>PowerPoint Presentation</vt:lpstr>
      <vt:lpstr>Name: ____________________              Period: ___</vt:lpstr>
      <vt:lpstr>Name: ____________________              Period: ___</vt:lpstr>
      <vt:lpstr>PowerPoint Presentation</vt:lpstr>
      <vt:lpstr>Socratic Seminar #3 Venn Diagram My name: ______________                 Period: ___</vt:lpstr>
      <vt:lpstr>Socratic Seminar #3 Venn Diagram My name: ______________                 Period: ___</vt:lpstr>
      <vt:lpstr>Socratic Seminar #3 Venn Diagram My name: ______________                 Period: ___</vt:lpstr>
      <vt:lpstr>Socratic Seminar #3 Venn Diagram My name: ______________                 Period: ___</vt:lpstr>
      <vt:lpstr>Socratic Seminar #3 Venn Diagram My name: ______________                 Period: ___</vt:lpstr>
      <vt:lpstr>Socratic Seminar #3 Venn Diagram My name: ______________                 Period: ___</vt:lpstr>
      <vt:lpstr>PowerPoint Presentation</vt:lpstr>
      <vt:lpstr>Name: ____________________              Period: ___</vt:lpstr>
      <vt:lpstr>Avoid unnecessary questions that don’t stem comprehension or discussion.</vt:lpstr>
      <vt:lpstr>I’m going to nail you this week!</vt:lpstr>
      <vt:lpstr>Name: ____________________              Period: ___</vt:lpstr>
      <vt:lpstr>PowerPoint Presentation</vt:lpstr>
      <vt:lpstr>Name: ____________________              Period: ___</vt:lpstr>
      <vt:lpstr>PowerPoint Presentation</vt:lpstr>
      <vt:lpstr> Costa Questions Level 1</vt:lpstr>
      <vt:lpstr> Costa Questions Level 2</vt:lpstr>
      <vt:lpstr>Now it’s time to take the luxury of </vt:lpstr>
      <vt:lpstr>GIIG ~ Grammar </vt:lpstr>
      <vt:lpstr>GIIG ~ Grammar </vt:lpstr>
      <vt:lpstr>GIIG ~ Grammar </vt:lpstr>
      <vt:lpstr>PowerPoint Presentation</vt:lpstr>
      <vt:lpstr>Name: ____________________              Period: ___</vt:lpstr>
      <vt:lpstr>Name: ____________________              Period: ___</vt:lpstr>
      <vt:lpstr>Before next Tuesday… </vt:lpstr>
      <vt:lpstr>facebook</vt:lpstr>
      <vt:lpstr>facebook</vt:lpstr>
      <vt:lpstr>PowerPoint Presentation</vt:lpstr>
      <vt:lpstr>Name: ____________________              Period: ___</vt:lpstr>
      <vt:lpstr>Name: ____________________              Period: ___</vt:lpstr>
      <vt:lpstr>PowerPoint Presentation</vt:lpstr>
      <vt:lpstr>Name: ____________________              Period: ___</vt:lpstr>
      <vt:lpstr>PowerPoint Presentation</vt:lpstr>
      <vt:lpstr>Indepth Question:</vt:lpstr>
      <vt:lpstr>Option 1 Kids – Homework Option 2 Kids- Start Today …</vt:lpstr>
      <vt:lpstr>Time to Begin </vt:lpstr>
      <vt:lpstr>Wait for the Bell. Final 12 minutes will be for you to do your Group’s Debrief.</vt:lpstr>
      <vt:lpstr>Please, do your debrief. Submit in this order:  1. Debrief paper: Side One  2. Socratic Seminar 2 Handout</vt:lpstr>
      <vt:lpstr>PowerPoint Presentation</vt:lpstr>
      <vt:lpstr>PowerPoint Presentation</vt:lpstr>
      <vt:lpstr>BACKSIDE</vt:lpstr>
      <vt:lpstr>PowerPoint Presentation</vt:lpstr>
      <vt:lpstr>News Flash! Lucerne Valley MHS has been struck!  </vt:lpstr>
      <vt:lpstr>Time to find out more…. </vt:lpstr>
      <vt:lpstr>Welcome detectives… Before we seek evidence from the crime scene…</vt:lpstr>
      <vt:lpstr>Now back to the crime… We now must look at how evidence can be gathered…</vt:lpstr>
      <vt:lpstr>GIIG</vt:lpstr>
      <vt:lpstr>1. We often hang laundry out on the lines that border her rows of blooming things that are beautiful.</vt:lpstr>
      <vt:lpstr>2. The sound of the dull pencil scraping over the paper, annoyed everyone in the library.</vt:lpstr>
      <vt:lpstr>3. He treats all with respect, whether he/she is a garbage collector or a bank president.</vt:lpstr>
      <vt:lpstr>4. Zack is gathering ideas for a document about using scissors. Which idea does not belong?</vt:lpstr>
      <vt:lpstr>GIIG</vt:lpstr>
      <vt:lpstr>PowerPoint Presentation</vt:lpstr>
      <vt:lpstr>The Crime Scene</vt:lpstr>
      <vt:lpstr>The Crime Scene</vt:lpstr>
      <vt:lpstr>PowerPoint Presentation</vt:lpstr>
      <vt:lpstr>PowerPoint Presentation</vt:lpstr>
      <vt:lpstr>PowerPoint Presentation</vt:lpstr>
      <vt:lpstr>The Crime Scene Your name: _______________________   Period: __</vt:lpstr>
      <vt:lpstr>Now to show me you ‘get it.’</vt:lpstr>
      <vt:lpstr>Please, turn your paper over!</vt:lpstr>
      <vt:lpstr>GIIG ~ Grammar </vt:lpstr>
      <vt:lpstr>GIIG ~ Grammar </vt:lpstr>
      <vt:lpstr>PowerPoint Presentation</vt:lpstr>
      <vt:lpstr>PowerPoint Presentation</vt:lpstr>
      <vt:lpstr>PowerPoint Presentation</vt:lpstr>
      <vt:lpstr>GIIG ~ Grammar </vt:lpstr>
      <vt:lpstr>GIIG ~ Grammar </vt:lpstr>
      <vt:lpstr>Happy Testing! </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DSwank</dc:creator>
  <cp:lastModifiedBy>DSwank</cp:lastModifiedBy>
  <cp:revision>32</cp:revision>
  <cp:lastPrinted>2012-05-07T15:48:45Z</cp:lastPrinted>
  <dcterms:created xsi:type="dcterms:W3CDTF">2012-04-25T19:04:20Z</dcterms:created>
  <dcterms:modified xsi:type="dcterms:W3CDTF">2012-05-08T02:26:04Z</dcterms:modified>
</cp:coreProperties>
</file>