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1.jpeg" ContentType="image/jpeg"/>
  <Override PartName="/ppt/media/image10.png" ContentType="image/png"/>
  <Override PartName="/ppt/media/image1.jpeg" ContentType="image/jpeg"/>
  <Override PartName="/ppt/media/image8.jpeg" ContentType="image/jpeg"/>
  <Override PartName="/ppt/media/image12.jpeg" ContentType="image/jpeg"/>
  <Override PartName="/ppt/media/image5.jpeg" ContentType="image/jpeg"/>
  <Override PartName="/ppt/media/image4.gif" ContentType="image/gif"/>
  <Override PartName="/ppt/media/image2.jpeg" ContentType="image/jpeg"/>
  <Override PartName="/ppt/media/image6.jpeg" ContentType="image/jpeg"/>
  <Override PartName="/ppt/media/image7.gif" ContentType="image/gif"/>
  <Override PartName="/ppt/media/image3.jpeg" ContentType="image/jpeg"/>
  <Override PartName="/ppt/media/image9.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_rels/slide3.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5.xml.rels" ContentType="application/vnd.openxmlformats-package.relationships+xml"/>
  <Override PartName="/ppt/slides/_rels/slide15.xml.rels" ContentType="application/vnd.openxmlformats-package.relationships+xml"/>
  <Override PartName="/ppt/slides/_rels/slide4.xml.rels" ContentType="application/vnd.openxmlformats-package.relationships+xml"/>
  <Override PartName="/ppt/slides/_rels/slide14.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8"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9"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3"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4"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6"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7"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4"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6"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49"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4"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5"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7"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8"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59"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3"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5"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6"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8"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0"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1"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4"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1"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2"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6"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7"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8"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2"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5"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6"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1" name="PlaceHolder 2"/>
          <p:cNvSpPr>
            <a:spLocks noGrp="1"/>
          </p:cNvSpPr>
          <p:nvPr>
            <p:ph type="body"/>
          </p:nvPr>
        </p:nvSpPr>
        <p:spPr>
          <a:xfrm>
            <a:off x="457200" y="1600200"/>
            <a:ext cx="4038120" cy="45255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2" name="PlaceHolder 3"/>
          <p:cNvSpPr>
            <a:spLocks noGrp="1"/>
          </p:cNvSpPr>
          <p:nvPr>
            <p:ph type="body"/>
          </p:nvPr>
        </p:nvSpPr>
        <p:spPr>
          <a:xfrm>
            <a:off x="4648320" y="1600200"/>
            <a:ext cx="4038120" cy="4525560"/>
          </a:xfrm>
          <a:prstGeom prst="rect">
            <a:avLst/>
          </a:prstGeom>
        </p:spPr>
        <p:txBody>
          <a:bodyPr anchor="ctr"/>
          <a:p>
            <a:pPr>
              <a:buSzPct val="45000"/>
              <a:buFont typeface="StarSymbol"/>
              <a:buChar char=""/>
            </a:pPr>
            <a:r>
              <a:rPr lang="en-US" sz="2800">
                <a:solidFill>
                  <a:srgbClr val="8b8b8b"/>
                </a:solidFill>
                <a:latin typeface="Calibri"/>
              </a:rPr>
              <a:t>Click to edit the outline text format</a:t>
            </a:r>
            <a:endParaRPr/>
          </a:p>
          <a:p>
            <a:pPr lvl="1">
              <a:buSzPct val="75000"/>
              <a:buFont typeface="StarSymbol"/>
              <a:buChar char=""/>
            </a:pPr>
            <a:r>
              <a:rPr lang="en-US" sz="2800">
                <a:solidFill>
                  <a:srgbClr val="8b8b8b"/>
                </a:solidFill>
                <a:latin typeface="Calibri"/>
              </a:rPr>
              <a:t>Second Outline Level</a:t>
            </a:r>
            <a:endParaRPr/>
          </a:p>
          <a:p>
            <a:pPr lvl="2">
              <a:buSzPct val="45000"/>
              <a:buFont typeface="StarSymbol"/>
              <a:buChar char=""/>
            </a:pPr>
            <a:r>
              <a:rPr lang="en-US" sz="2800">
                <a:solidFill>
                  <a:srgbClr val="8b8b8b"/>
                </a:solidFill>
                <a:latin typeface="Calibri"/>
              </a:rPr>
              <a:t>Third Outline Level</a:t>
            </a:r>
            <a:endParaRPr/>
          </a:p>
          <a:p>
            <a:pPr lvl="3">
              <a:buSzPct val="75000"/>
              <a:buFont typeface="StarSymbol"/>
              <a:buChar char=""/>
            </a:pPr>
            <a:r>
              <a:rPr lang="en-US" sz="2800">
                <a:solidFill>
                  <a:srgbClr val="8b8b8b"/>
                </a:solidFill>
                <a:latin typeface="Calibri"/>
              </a:rPr>
              <a:t>Fourth Outline Level</a:t>
            </a:r>
            <a:endParaRPr/>
          </a:p>
          <a:p>
            <a:pPr lvl="4">
              <a:buSzPct val="45000"/>
              <a:buFont typeface="StarSymbol"/>
              <a:buChar char=""/>
            </a:pPr>
            <a:r>
              <a:rPr lang="en-US" sz="2800">
                <a:solidFill>
                  <a:srgbClr val="8b8b8b"/>
                </a:solidFill>
                <a:latin typeface="Calibri"/>
              </a:rPr>
              <a:t>Fifth Outline Level</a:t>
            </a:r>
            <a:endParaRPr/>
          </a:p>
          <a:p>
            <a:pPr lvl="5">
              <a:buSzPct val="45000"/>
              <a:buFont typeface="StarSymbol"/>
              <a:buChar char=""/>
            </a:pPr>
            <a:r>
              <a:rPr lang="en-US" sz="2800">
                <a:solidFill>
                  <a:srgbClr val="8b8b8b"/>
                </a:solidFill>
                <a:latin typeface="Calibri"/>
              </a:rPr>
              <a:t>Sixth Outline Level</a:t>
            </a:r>
            <a:endParaRPr/>
          </a:p>
          <a:p>
            <a:pPr>
              <a:lnSpc>
                <a:spcPct val="100000"/>
              </a:lnSpc>
              <a:buFont typeface="Arial"/>
              <a:buChar char="•"/>
            </a:pPr>
            <a:r>
              <a:rPr lang="en-US" sz="2800">
                <a:solidFill>
                  <a:srgbClr val="8b8b8b"/>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3" name="PlaceHolder 4"/>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12/6/12</a:t>
            </a:r>
            <a:endParaRPr/>
          </a:p>
        </p:txBody>
      </p:sp>
      <p:sp>
        <p:nvSpPr>
          <p:cNvPr id="4" name="PlaceHolder 5"/>
          <p:cNvSpPr>
            <a:spLocks noGrp="1"/>
          </p:cNvSpPr>
          <p:nvPr>
            <p:ph type="ftr"/>
          </p:nvPr>
        </p:nvSpPr>
        <p:spPr>
          <a:xfrm>
            <a:off x="0" y="0"/>
            <a:ext cx="-11796840" cy="-11796840"/>
          </a:xfrm>
          <a:prstGeom prst="rect">
            <a:avLst/>
          </a:prstGeom>
        </p:spPr>
        <p:txBody>
          <a:bodyPr bIns="45000" lIns="90000" rIns="90000" tIns="45000"/>
          <a:p>
            <a:endParaRPr/>
          </a:p>
        </p:txBody>
      </p:sp>
      <p:sp>
        <p:nvSpPr>
          <p:cNvPr id="5" name="PlaceHolder 6"/>
          <p:cNvSpPr>
            <a:spLocks noGrp="1"/>
          </p:cNvSpPr>
          <p:nvPr>
            <p:ph type="sldNum"/>
          </p:nvPr>
        </p:nvSpPr>
        <p:spPr>
          <a:xfrm>
            <a:off x="0" y="0"/>
            <a:ext cx="-11796840" cy="-11796840"/>
          </a:xfrm>
          <a:prstGeom prst="rect">
            <a:avLst/>
          </a:prstGeom>
        </p:spPr>
        <p:txBody>
          <a:bodyPr bIns="45000" lIns="90000" rIns="90000" tIns="45000"/>
          <a:p>
            <a:pPr>
              <a:lnSpc>
                <a:spcPct val="100000"/>
              </a:lnSpc>
            </a:pPr>
            <a:fld id="{25659D67-AACA-48B3-82CF-1E7335652E08}"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39"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1">
              <a:buFont typeface="Arial"/>
              <a:buChar char="–"/>
            </a:pPr>
            <a:r>
              <a:rPr lang="en-US" sz="2400">
                <a:solidFill>
                  <a:srgbClr val="000000"/>
                </a:solidFill>
                <a:latin typeface="Calibri"/>
              </a:rPr>
              <a:t>Third level</a:t>
            </a:r>
            <a:endParaRPr/>
          </a:p>
          <a:p>
            <a:pPr lvl="2">
              <a:buFont typeface="Arial"/>
              <a:buChar char="•"/>
            </a:pPr>
            <a:r>
              <a:rPr lang="en-US" sz="2000">
                <a:solidFill>
                  <a:srgbClr val="000000"/>
                </a:solidFill>
                <a:latin typeface="Calibri"/>
              </a:rPr>
              <a:t>Fourth level</a:t>
            </a:r>
            <a:endParaRPr/>
          </a:p>
          <a:p>
            <a:pPr lvl="3">
              <a:buFont typeface="Arial"/>
              <a:buChar char="–"/>
            </a:pPr>
            <a:r>
              <a:rPr lang="en-US" sz="2000">
                <a:solidFill>
                  <a:srgbClr val="000000"/>
                </a:solidFill>
                <a:latin typeface="Calibri"/>
              </a:rPr>
              <a:t>Fifth level</a:t>
            </a:r>
            <a:endParaRPr/>
          </a:p>
        </p:txBody>
      </p:sp>
      <p:sp>
        <p:nvSpPr>
          <p:cNvPr id="40"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12/6/12</a:t>
            </a:r>
            <a:endParaRPr/>
          </a:p>
        </p:txBody>
      </p:sp>
      <p:sp>
        <p:nvSpPr>
          <p:cNvPr id="41"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42"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4898F3D7-57E9-444D-A7B3-9FEAB6F7F044}"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www.google.com/url?sa=t&amp;rct=j&amp;q=&amp;esrc=s&amp;source=web&amp;cd=1&amp;ved=0CDAQFjAA&amp;url=http%3A%2F%2Fwww.awaytoteach.net%2Ffiles%2FIndependent%2520Novel%2520Storyboard%2520Assignment2h.doc&amp;ei=Ccu-UMKCI8TXigLmm4HwBQ&amp;usg=AFQjCNFBfNTuwvw15oqden602UVogFRpwA" TargetMode="External"/><Relationship Id="rId2" Type="http://schemas.openxmlformats.org/officeDocument/2006/relationships/hyperlink" Target="http://www.google.com/url?sa=t&amp;rct=j&amp;q=&amp;esrc=s&amp;source=web&amp;cd=1&amp;ved=0CDAQFjAA&amp;url=http%3A%2F%2Fwww.awaytoteach.net%2Ffiles%2FIndependent%2520Novel%2520Storyboard%2520Assignment2h.doc&amp;ei=Ccu-UMKCI8TXigLmm4HwBQ&amp;usg=AFQjCNFBfNTuwvw15oqden602UVogFRpwA" TargetMode="External"/><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gif"/><Relationship Id="rId4"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gif"/><Relationship Id="rId4"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hyperlink" Target="http://www.teachersproperty.com/images%5Csamples%5CSamples_Enlarged_Postcard_Activity.pdf" TargetMode="External"/><Relationship Id="rId2" Type="http://schemas.openxmlformats.org/officeDocument/2006/relationships/hyperlink" Target="http://www.teachersproperty.com/images%5Csamples%5CSamples_Enlarged_Postcard_Activity.pdf" TargetMode="External"/><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4.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CustomShape 1"/>
          <p:cNvSpPr/>
          <p:nvPr/>
        </p:nvSpPr>
        <p:spPr>
          <a:xfrm>
            <a:off x="4267080" y="2057400"/>
            <a:ext cx="4495320" cy="1371240"/>
          </a:xfrm>
          <a:prstGeom prst="rect">
            <a:avLst/>
          </a:prstGeom>
          <a:solidFill>
            <a:srgbClr val="ffffff"/>
          </a:solidFill>
        </p:spPr>
      </p:sp>
      <p:sp>
        <p:nvSpPr>
          <p:cNvPr id="76" name="CustomShape 2"/>
          <p:cNvSpPr/>
          <p:nvPr/>
        </p:nvSpPr>
        <p:spPr>
          <a:xfrm>
            <a:off x="4343400" y="4114800"/>
            <a:ext cx="4495320" cy="1371240"/>
          </a:xfrm>
          <a:prstGeom prst="rect">
            <a:avLst/>
          </a:prstGeom>
          <a:solidFill>
            <a:srgbClr val="ffffff"/>
          </a:solidFill>
        </p:spPr>
      </p:sp>
      <p:sp>
        <p:nvSpPr>
          <p:cNvPr id="77" name="TextShape 3"/>
          <p:cNvSpPr txBox="1"/>
          <p:nvPr/>
        </p:nvSpPr>
        <p:spPr>
          <a:xfrm>
            <a:off x="304920" y="0"/>
            <a:ext cx="2133360" cy="1599840"/>
          </a:xfrm>
          <a:prstGeom prst="rect">
            <a:avLst/>
          </a:prstGeom>
        </p:spPr>
        <p:txBody>
          <a:bodyPr anchor="ctr"/>
          <a:p>
            <a:pPr algn="ctr">
              <a:lnSpc>
                <a:spcPct val="100000"/>
              </a:lnSpc>
            </a:pPr>
            <a:r>
              <a:rPr lang="en-US" sz="2400">
                <a:solidFill>
                  <a:srgbClr val="000000"/>
                </a:solidFill>
                <a:latin typeface="Giddyup Std"/>
              </a:rPr>
              <a:t>Making Mondays Matter</a:t>
            </a:r>
            <a:r>
              <a:rPr lang="en-US" sz="2400">
                <a:solidFill>
                  <a:srgbClr val="000000"/>
                </a:solidFill>
                <a:latin typeface="Giddyup Std"/>
              </a:rPr>
              <a:t>
</a:t>
            </a:r>
            <a:r>
              <a:rPr lang="en-US" sz="2400">
                <a:solidFill>
                  <a:srgbClr val="000000"/>
                </a:solidFill>
                <a:latin typeface="Giddyup Std"/>
              </a:rPr>
              <a:t>Monthly</a:t>
            </a:r>
            <a:endParaRPr/>
          </a:p>
        </p:txBody>
      </p:sp>
      <p:sp>
        <p:nvSpPr>
          <p:cNvPr id="78" name="TextShape 4"/>
          <p:cNvSpPr txBox="1"/>
          <p:nvPr/>
        </p:nvSpPr>
        <p:spPr>
          <a:xfrm>
            <a:off x="-228600" y="1666800"/>
            <a:ext cx="2742840" cy="5190840"/>
          </a:xfrm>
          <a:prstGeom prst="rect">
            <a:avLst/>
          </a:prstGeom>
        </p:spPr>
        <p:txBody>
          <a:bodyPr/>
          <a:p>
            <a:pPr>
              <a:lnSpc>
                <a:spcPct val="100000"/>
              </a:lnSpc>
            </a:pPr>
            <a:r>
              <a:rPr lang="en-US" sz="2800">
                <a:solidFill>
                  <a:srgbClr val="000000"/>
                </a:solidFill>
                <a:latin typeface="Calibri"/>
              </a:rPr>
              <a:t>	</a:t>
            </a:r>
            <a:endParaRPr/>
          </a:p>
        </p:txBody>
      </p:sp>
      <p:sp>
        <p:nvSpPr>
          <p:cNvPr id="79" name="TextShape 5"/>
          <p:cNvSpPr txBox="1"/>
          <p:nvPr/>
        </p:nvSpPr>
        <p:spPr>
          <a:xfrm>
            <a:off x="2590920" y="1600200"/>
            <a:ext cx="6171840" cy="4571640"/>
          </a:xfrm>
          <a:prstGeom prst="rect">
            <a:avLst/>
          </a:prstGeom>
        </p:spPr>
        <p:txBody>
          <a:bodyPr anchor="ctr"/>
          <a:p>
            <a:pPr>
              <a:lnSpc>
                <a:spcPct val="90000"/>
              </a:lnSpc>
            </a:pPr>
            <a:endParaRPr/>
          </a:p>
          <a:p>
            <a:pPr>
              <a:lnSpc>
                <a:spcPct val="90000"/>
              </a:lnSpc>
            </a:pPr>
            <a:endParaRPr/>
          </a:p>
          <a:p>
            <a:pPr>
              <a:lnSpc>
                <a:spcPct val="90000"/>
              </a:lnSpc>
            </a:pPr>
            <a:endParaRPr/>
          </a:p>
        </p:txBody>
      </p:sp>
      <p:sp>
        <p:nvSpPr>
          <p:cNvPr id="80" name="Line 6"/>
          <p:cNvSpPr/>
          <p:nvPr/>
        </p:nvSpPr>
        <p:spPr>
          <a:xfrm>
            <a:off x="0" y="1600200"/>
            <a:ext cx="9144000" cy="0"/>
          </a:xfrm>
          <a:prstGeom prst="line">
            <a:avLst/>
          </a:prstGeom>
          <a:ln w="9360">
            <a:solidFill>
              <a:srgbClr val="000000"/>
            </a:solidFill>
            <a:round/>
          </a:ln>
        </p:spPr>
      </p:sp>
      <p:sp>
        <p:nvSpPr>
          <p:cNvPr id="81" name="Line 7"/>
          <p:cNvSpPr/>
          <p:nvPr/>
        </p:nvSpPr>
        <p:spPr>
          <a:xfrm>
            <a:off x="2514600" y="0"/>
            <a:ext cx="0" cy="6858000"/>
          </a:xfrm>
          <a:prstGeom prst="line">
            <a:avLst/>
          </a:prstGeom>
          <a:ln w="9360">
            <a:solidFill>
              <a:srgbClr val="000000"/>
            </a:solidFill>
            <a:round/>
          </a:ln>
        </p:spPr>
      </p:sp>
      <p:sp>
        <p:nvSpPr>
          <p:cNvPr id="82" name="CustomShape 8"/>
          <p:cNvSpPr/>
          <p:nvPr/>
        </p:nvSpPr>
        <p:spPr>
          <a:xfrm>
            <a:off x="5029200" y="3886200"/>
            <a:ext cx="609120" cy="533160"/>
          </a:xfrm>
          <a:prstGeom prst="rect">
            <a:avLst/>
          </a:prstGeom>
          <a:solidFill>
            <a:srgbClr val="ffffff"/>
          </a:solidFill>
        </p:spPr>
      </p:sp>
      <p:sp>
        <p:nvSpPr>
          <p:cNvPr id="83" name="CustomShape 9"/>
          <p:cNvSpPr/>
          <p:nvPr/>
        </p:nvSpPr>
        <p:spPr>
          <a:xfrm>
            <a:off x="2514600" y="131760"/>
            <a:ext cx="6629040" cy="1447560"/>
          </a:xfrm>
          <a:prstGeom prst="rect">
            <a:avLst/>
          </a:prstGeom>
        </p:spPr>
        <p:txBody>
          <a:bodyPr bIns="45000" lIns="90000" rIns="90000" tIns="45000" wrap="none"/>
          <a:p>
            <a:pPr>
              <a:lnSpc>
                <a:spcPct val="100000"/>
              </a:lnSpc>
            </a:pPr>
            <a:r>
              <a:rPr lang="en-US" sz="2000">
                <a:solidFill>
                  <a:srgbClr val="7030a0"/>
                </a:solidFill>
                <a:latin typeface="Arial Black"/>
              </a:rPr>
              <a:t>Monday, 12/3 and Tuesday, 12/4</a:t>
            </a:r>
            <a:endParaRPr/>
          </a:p>
          <a:p>
            <a:pPr>
              <a:lnSpc>
                <a:spcPct val="100000"/>
              </a:lnSpc>
            </a:pPr>
            <a:r>
              <a:rPr lang="en-US" sz="2000">
                <a:solidFill>
                  <a:srgbClr val="7030a0"/>
                </a:solidFill>
                <a:latin typeface="Arial Black"/>
              </a:rPr>
              <a:t>Review chapters 1-6</a:t>
            </a:r>
            <a:endParaRPr/>
          </a:p>
          <a:p>
            <a:pPr>
              <a:lnSpc>
                <a:spcPct val="100000"/>
              </a:lnSpc>
            </a:pPr>
            <a:r>
              <a:rPr lang="en-US" sz="2000">
                <a:solidFill>
                  <a:srgbClr val="7030a0"/>
                </a:solidFill>
                <a:latin typeface="Arial Black"/>
              </a:rPr>
              <a:t>Read Chapters 7-9</a:t>
            </a:r>
            <a:endParaRPr/>
          </a:p>
          <a:p>
            <a:pPr>
              <a:lnSpc>
                <a:spcPct val="100000"/>
              </a:lnSpc>
            </a:pPr>
            <a:r>
              <a:rPr lang="en-US" sz="2000">
                <a:solidFill>
                  <a:srgbClr val="7030a0"/>
                </a:solidFill>
                <a:latin typeface="Arial Black"/>
              </a:rPr>
              <a:t>Complete Quote tracker</a:t>
            </a:r>
            <a:endParaRPr/>
          </a:p>
          <a:p>
            <a:pPr>
              <a:lnSpc>
                <a:spcPct val="100000"/>
              </a:lnSpc>
            </a:pPr>
            <a:r>
              <a:rPr lang="en-US" sz="2000">
                <a:solidFill>
                  <a:srgbClr val="7030a0"/>
                </a:solidFill>
                <a:latin typeface="Arial Black"/>
              </a:rPr>
              <a:t>Complete Mini Script </a:t>
            </a:r>
            <a:endParaRPr/>
          </a:p>
          <a:p>
            <a:pPr>
              <a:lnSpc>
                <a:spcPct val="100000"/>
              </a:lnSpc>
            </a:pPr>
            <a:r>
              <a:rPr lang="en-US" sz="2000">
                <a:solidFill>
                  <a:srgbClr val="7030a0"/>
                </a:solidFill>
                <a:latin typeface="Arial Black"/>
              </a:rPr>
              <a:t>Mock Trial Case </a:t>
            </a:r>
            <a:endParaRPr/>
          </a:p>
        </p:txBody>
      </p:sp>
      <p:sp>
        <p:nvSpPr>
          <p:cNvPr id="84" name="CustomShape 10"/>
          <p:cNvSpPr/>
          <p:nvPr/>
        </p:nvSpPr>
        <p:spPr>
          <a:xfrm>
            <a:off x="228600" y="1828800"/>
            <a:ext cx="2057040" cy="5028120"/>
          </a:xfrm>
          <a:prstGeom prst="rect">
            <a:avLst/>
          </a:prstGeom>
        </p:spPr>
        <p:txBody>
          <a:bodyPr bIns="45000" lIns="90000" rIns="90000" tIns="45000"/>
          <a:p>
            <a:pPr>
              <a:lnSpc>
                <a:spcPct val="100000"/>
              </a:lnSpc>
            </a:pPr>
            <a:r>
              <a:rPr lang="en-US">
                <a:solidFill>
                  <a:srgbClr val="000000"/>
                </a:solidFill>
                <a:latin typeface="Times New Roman"/>
              </a:rPr>
              <a:t>In a paragraph, come up with the following to share with your family:</a:t>
            </a:r>
            <a:endParaRPr/>
          </a:p>
          <a:p>
            <a:pPr>
              <a:lnSpc>
                <a:spcPct val="100000"/>
              </a:lnSpc>
            </a:pPr>
            <a:endParaRPr/>
          </a:p>
          <a:p>
            <a:pPr>
              <a:lnSpc>
                <a:spcPct val="100000"/>
              </a:lnSpc>
              <a:buFont typeface="StarSymbol"/>
              <a:buAutoNum type="arabicParenR"/>
            </a:pPr>
            <a:r>
              <a:rPr lang="en-US">
                <a:solidFill>
                  <a:srgbClr val="000000"/>
                </a:solidFill>
                <a:latin typeface="Times New Roman"/>
              </a:rPr>
              <a:t>Develop a family communication plan by </a:t>
            </a:r>
            <a:r>
              <a:rPr b="1" lang="en-US">
                <a:solidFill>
                  <a:srgbClr val="ff0000"/>
                </a:solidFill>
                <a:latin typeface="Times New Roman"/>
              </a:rPr>
              <a:t>selecting a person outside the high desert  </a:t>
            </a:r>
            <a:r>
              <a:rPr lang="en-US">
                <a:solidFill>
                  <a:srgbClr val="000000"/>
                </a:solidFill>
                <a:latin typeface="Times New Roman"/>
              </a:rPr>
              <a:t>for everyone to call</a:t>
            </a:r>
            <a:endParaRPr/>
          </a:p>
          <a:p>
            <a:pPr>
              <a:lnSpc>
                <a:spcPct val="100000"/>
              </a:lnSpc>
            </a:pPr>
            <a:endParaRPr/>
          </a:p>
          <a:p>
            <a:pPr>
              <a:lnSpc>
                <a:spcPct val="100000"/>
              </a:lnSpc>
              <a:buFont typeface="StarSymbol"/>
              <a:buAutoNum type="arabicParenR"/>
            </a:pPr>
            <a:r>
              <a:rPr lang="en-US">
                <a:solidFill>
                  <a:srgbClr val="000000"/>
                </a:solidFill>
                <a:latin typeface="Times New Roman"/>
              </a:rPr>
              <a:t>Designate </a:t>
            </a:r>
            <a:r>
              <a:rPr b="1" lang="en-US">
                <a:solidFill>
                  <a:srgbClr val="ff0000"/>
                </a:solidFill>
                <a:latin typeface="Times New Roman"/>
              </a:rPr>
              <a:t>two meeting locations</a:t>
            </a:r>
            <a:r>
              <a:rPr lang="en-US">
                <a:solidFill>
                  <a:srgbClr val="000000"/>
                </a:solidFill>
                <a:latin typeface="Times New Roman"/>
              </a:rPr>
              <a:t> </a:t>
            </a:r>
            <a:endParaRPr/>
          </a:p>
        </p:txBody>
      </p:sp>
      <p:pic>
        <p:nvPicPr>
          <p:cNvPr descr="" id="85" name="Picture 5"/>
          <p:cNvPicPr/>
          <p:nvPr/>
        </p:nvPicPr>
        <p:blipFill>
          <a:blip r:embed="rId1"/>
          <a:stretch>
            <a:fillRect/>
          </a:stretch>
        </p:blipFill>
        <p:spPr>
          <a:xfrm>
            <a:off x="2648880" y="1842480"/>
            <a:ext cx="6189840" cy="488448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p:spPr>
        <p:txBody>
          <a:bodyPr anchor="ctr"/>
          <a:p>
            <a:endParaRPr/>
          </a:p>
        </p:txBody>
      </p:sp>
      <p:pic>
        <p:nvPicPr>
          <p:cNvPr descr="" id="141" name="Content Placeholder 6"/>
          <p:cNvPicPr/>
          <p:nvPr/>
        </p:nvPicPr>
        <p:blipFill>
          <a:blip r:embed="rId1"/>
          <a:stretch>
            <a:fillRect/>
          </a:stretch>
        </p:blipFill>
        <p:spPr>
          <a:xfrm>
            <a:off x="2286000" y="914400"/>
            <a:ext cx="4038120" cy="452556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p:spPr>
        <p:txBody>
          <a:bodyPr anchor="ctr"/>
          <a:p>
            <a:endParaRPr/>
          </a:p>
        </p:txBody>
      </p:sp>
      <p:pic>
        <p:nvPicPr>
          <p:cNvPr descr="" id="143" name="Content Placeholder 3"/>
          <p:cNvPicPr/>
          <p:nvPr/>
        </p:nvPicPr>
        <p:blipFill>
          <a:blip r:embed="rId1"/>
          <a:stretch>
            <a:fillRect/>
          </a:stretch>
        </p:blipFill>
        <p:spPr>
          <a:xfrm>
            <a:off x="1073520" y="1600200"/>
            <a:ext cx="6996240" cy="452556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Storyboard Assignment Requirements</a:t>
            </a:r>
            <a:endParaRPr/>
          </a:p>
        </p:txBody>
      </p:sp>
      <p:sp>
        <p:nvSpPr>
          <p:cNvPr id="145" name="TextShape 2"/>
          <p:cNvSpPr txBox="1"/>
          <p:nvPr/>
        </p:nvSpPr>
        <p:spPr>
          <a:xfrm>
            <a:off x="457200" y="1600200"/>
            <a:ext cx="8229240" cy="4525560"/>
          </a:xfrm>
          <a:prstGeom prst="rect">
            <a:avLst/>
          </a:prstGeom>
        </p:spPr>
        <p:txBody>
          <a:bodyPr/>
          <a:p>
            <a:pPr>
              <a:lnSpc>
                <a:spcPct val="100000"/>
              </a:lnSpc>
              <a:buFont typeface="Arial"/>
              <a:buChar char="•"/>
            </a:pPr>
            <a:r>
              <a:rPr lang="en-US" u="sng">
                <a:solidFill>
                  <a:srgbClr val="0000ff"/>
                </a:solidFill>
                <a:latin typeface="Calibri"/>
                <a:hlinkClick r:id="rId1"/>
              </a:rPr>
              <a:t>http://www.google.com/url?sa=t&amp;rct=j&amp;q=&amp;</a:t>
            </a:r>
            <a:r>
              <a:rPr lang="en-US" u="sng">
                <a:solidFill>
                  <a:srgbClr val="0000ff"/>
                </a:solidFill>
                <a:latin typeface="Calibri"/>
                <a:hlinkClick r:id="rId2"/>
              </a:rPr>
              <a:t>esrc=s&amp;source=web&amp;cd=1&amp;ved=0CDAQFjAA&amp;url=http%3A%2F%2Fwww.awaytoteach.net%2Ffiles%2FIndependent%2520Novel%2520Storyboard%2520Assignment2h.doc&amp;ei=Ccu-UMKCI8TXigLmm4HwBQ&amp;usg=AFQjCNFBfNTuwvw15oqden602UVogFRpwA</a:t>
            </a:r>
            <a:endParaRPr/>
          </a:p>
          <a:p>
            <a:pPr>
              <a:lnSpc>
                <a:spcPct val="100000"/>
              </a:lnSpc>
              <a:buFont typeface="Arial"/>
              <a:buChar char="•"/>
            </a:pPr>
            <a:r>
              <a:rPr lang="en-US" sz="2600">
                <a:solidFill>
                  <a:srgbClr val="000000"/>
                </a:solidFill>
                <a:latin typeface="Calibri"/>
              </a:rPr>
              <a:t>You must include:</a:t>
            </a:r>
            <a:endParaRPr/>
          </a:p>
          <a:p>
            <a:pPr lvl="1">
              <a:lnSpc>
                <a:spcPct val="100000"/>
              </a:lnSpc>
              <a:buFont typeface="Arial"/>
              <a:buChar char="–"/>
            </a:pPr>
            <a:r>
              <a:rPr lang="en-US" sz="2600">
                <a:solidFill>
                  <a:srgbClr val="000000"/>
                </a:solidFill>
                <a:latin typeface="Calibri"/>
              </a:rPr>
              <a:t>A title picture with author name</a:t>
            </a:r>
            <a:endParaRPr/>
          </a:p>
          <a:p>
            <a:pPr lvl="1">
              <a:lnSpc>
                <a:spcPct val="100000"/>
              </a:lnSpc>
              <a:buFont typeface="Arial"/>
              <a:buChar char="–"/>
            </a:pPr>
            <a:r>
              <a:rPr lang="en-US" sz="2600">
                <a:solidFill>
                  <a:srgbClr val="000000"/>
                </a:solidFill>
                <a:latin typeface="Calibri"/>
              </a:rPr>
              <a:t>Seven other boxes representing chapters 13-15 of the book.  </a:t>
            </a:r>
            <a:endParaRPr/>
          </a:p>
          <a:p>
            <a:pPr lvl="1">
              <a:lnSpc>
                <a:spcPct val="100000"/>
              </a:lnSpc>
              <a:buFont typeface="Arial"/>
              <a:buChar char="–"/>
            </a:pPr>
            <a:r>
              <a:rPr lang="en-US" sz="2600">
                <a:solidFill>
                  <a:srgbClr val="000000"/>
                </a:solidFill>
                <a:latin typeface="Calibri"/>
              </a:rPr>
              <a:t>Each box should include one sentence regarding the theme, tone, mood, or literary devices, and a MLA parenthetical page citation and a picture or symbol.  </a:t>
            </a:r>
            <a:endParaRPr/>
          </a:p>
          <a:p>
            <a:pPr>
              <a:lnSpc>
                <a:spcPct val="100000"/>
              </a:lnSpc>
              <a:buFont typeface="Arial"/>
              <a:buChar char="•"/>
            </a:pPr>
            <a:r>
              <a:rPr lang="en-US" sz="2600">
                <a:solidFill>
                  <a:srgbClr val="000000"/>
                </a:solidFill>
                <a:latin typeface="Calibri"/>
              </a:rPr>
              <a:t>The picture/visual may be drawn with colored pencils or computer graphics.</a:t>
            </a:r>
            <a:endParaRPr/>
          </a:p>
          <a:p>
            <a:pPr>
              <a:lnSpc>
                <a:spcPct val="100000"/>
              </a:lnSpc>
              <a:buFont typeface="Arial"/>
              <a:buChar char="•"/>
            </a:pPr>
            <a:r>
              <a:rPr lang="en-US" sz="2600">
                <a:solidFill>
                  <a:srgbClr val="000000"/>
                </a:solidFill>
                <a:latin typeface="Calibri"/>
              </a:rPr>
              <a:t>On the back: A one paragraph (7-8 sentences) evaluation of the chapters 13-15.  </a:t>
            </a:r>
            <a:endParaRPr/>
          </a:p>
          <a:p>
            <a:endParaRPr/>
          </a:p>
          <a:p>
            <a:endParaRPr/>
          </a:p>
          <a:p>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TextShape 1"/>
          <p:cNvSpPr txBox="1"/>
          <p:nvPr/>
        </p:nvSpPr>
        <p:spPr>
          <a:xfrm>
            <a:off x="457200" y="609480"/>
            <a:ext cx="8229240" cy="5516280"/>
          </a:xfrm>
          <a:prstGeom prst="rect">
            <a:avLst/>
          </a:prstGeom>
        </p:spPr>
        <p:txBody>
          <a:bodyPr/>
          <a:p>
            <a:pPr>
              <a:lnSpc>
                <a:spcPct val="100000"/>
              </a:lnSpc>
              <a:buFont typeface="Arial"/>
              <a:buChar char="•"/>
            </a:pPr>
            <a:r>
              <a:rPr b="1" i="1" lang="en-US" sz="3200">
                <a:solidFill>
                  <a:srgbClr val="000000"/>
                </a:solidFill>
                <a:latin typeface="Calibri"/>
              </a:rPr>
              <a:t>Include this page inside your final project (unattached)!</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lang="en-US" sz="3200">
                <a:solidFill>
                  <a:srgbClr val="000000"/>
                </a:solidFill>
                <a:latin typeface="Calibri"/>
              </a:rPr>
              <a:t>Name ______________________________</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Independent Book Project </a:t>
            </a:r>
            <a:endParaRPr/>
          </a:p>
          <a:p>
            <a:pPr>
              <a:lnSpc>
                <a:spcPct val="100000"/>
              </a:lnSpc>
              <a:buFont typeface="Arial"/>
              <a:buChar char="•"/>
            </a:pPr>
            <a:r>
              <a:rPr lang="en-US" sz="3200">
                <a:solidFill>
                  <a:srgbClr val="000000"/>
                </a:solidFill>
                <a:latin typeface="Calibri"/>
              </a:rPr>
              <a:t>Date ______________</a:t>
            </a:r>
            <a:r>
              <a:rPr lang="en-US" sz="3200">
                <a:solidFill>
                  <a:srgbClr val="000000"/>
                </a:solidFill>
                <a:latin typeface="Calibri"/>
              </a:rPr>
              <a:t>	</a:t>
            </a:r>
            <a:r>
              <a:rPr lang="en-US" sz="3200">
                <a:solidFill>
                  <a:srgbClr val="000000"/>
                </a:solidFill>
                <a:latin typeface="Calibri"/>
              </a:rPr>
              <a:t>Period______</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lang="en-US" sz="3200">
                <a:solidFill>
                  <a:srgbClr val="000000"/>
                </a:solidFill>
                <a:latin typeface="Calibri"/>
              </a:rPr>
              <a:t>Title  __________________________________________</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b="1" lang="en-US" sz="3200">
                <a:solidFill>
                  <a:srgbClr val="000000"/>
                </a:solidFill>
                <a:latin typeface="Calibri"/>
              </a:rPr>
              <a:t>Cover</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_____/5</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b="1" lang="en-US" sz="3200">
                <a:solidFill>
                  <a:srgbClr val="000000"/>
                </a:solidFill>
                <a:latin typeface="Calibri"/>
              </a:rPr>
              <a:t>Interior</a:t>
            </a:r>
            <a:r>
              <a:rPr b="1"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_____/15</a:t>
            </a:r>
            <a:endParaRPr/>
          </a:p>
          <a:p>
            <a:pPr>
              <a:lnSpc>
                <a:spcPct val="100000"/>
              </a:lnSpc>
              <a:buFont typeface="Arial"/>
              <a:buChar char="•"/>
            </a:pPr>
            <a:r>
              <a:rPr lang="en-US" sz="3200">
                <a:solidFill>
                  <a:srgbClr val="000000"/>
                </a:solidFill>
                <a:latin typeface="Calibri"/>
              </a:rPr>
              <a:t>8 Plot scenes</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Summaries</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Quotes w/ pages</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Visuals</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b="1" lang="en-US" sz="3200">
                <a:solidFill>
                  <a:srgbClr val="000000"/>
                </a:solidFill>
                <a:latin typeface="Calibri"/>
              </a:rPr>
              <a:t>Back Cover</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_____/5</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Recommendation</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b="1" lang="en-US" sz="3200">
                <a:solidFill>
                  <a:srgbClr val="000000"/>
                </a:solidFill>
                <a:latin typeface="Calibri"/>
              </a:rPr>
              <a:t>Professionalism</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_____/5</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Overall presentation</a:t>
            </a:r>
            <a:endParaRPr/>
          </a:p>
          <a:p>
            <a:pPr>
              <a:lnSpc>
                <a:spcPct val="100000"/>
              </a:lnSpc>
              <a:buFont typeface="Arial"/>
              <a:buChar char="•"/>
            </a:pPr>
            <a:r>
              <a:rPr lang="en-US" sz="3200">
                <a:solidFill>
                  <a:srgbClr val="000000"/>
                </a:solidFill>
                <a:latin typeface="Calibri"/>
              </a:rPr>
              <a:t>   </a:t>
            </a:r>
            <a:endParaRPr/>
          </a:p>
          <a:p>
            <a:pPr>
              <a:lnSpc>
                <a:spcPct val="100000"/>
              </a:lnSpc>
              <a:buFont typeface="Arial"/>
              <a:buChar char="•"/>
            </a:pPr>
            <a:r>
              <a:rPr lang="en-US" sz="3200">
                <a:solidFill>
                  <a:srgbClr val="000000"/>
                </a:solidFill>
                <a:latin typeface="Calibri"/>
              </a:rPr>
              <a:t>Formatting (Followed directions)</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(Expected-Penalty for negligence)</a:t>
            </a:r>
            <a:r>
              <a:rPr lang="en-US" sz="3200">
                <a:solidFill>
                  <a:srgbClr val="000000"/>
                </a:solidFill>
                <a:latin typeface="Calibri"/>
              </a:rPr>
              <a:t>	</a:t>
            </a:r>
            <a:r>
              <a:rPr lang="en-US" sz="3200">
                <a:solidFill>
                  <a:srgbClr val="000000"/>
                </a:solidFill>
                <a:latin typeface="Calibri"/>
              </a:rPr>
              <a:t>_____</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b="1" lang="en-US" sz="3200">
                <a:solidFill>
                  <a:srgbClr val="000000"/>
                </a:solidFill>
                <a:latin typeface="Calibri"/>
              </a:rPr>
              <a:t>TOTAL= _______/30</a:t>
            </a:r>
            <a:endParaRPr/>
          </a:p>
          <a:p>
            <a:pPr>
              <a:lnSpc>
                <a:spcPct val="10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Four Corners Decision</a:t>
            </a:r>
            <a:endParaRPr/>
          </a:p>
        </p:txBody>
      </p:sp>
      <p:sp>
        <p:nvSpPr>
          <p:cNvPr id="148"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http://www.brighthubeducation.com/high-school-english-lessons/38412-frankenstein-lesson-plan-decision-making/</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Exquisite MonsterAssignment </a:t>
            </a:r>
            <a:endParaRPr/>
          </a:p>
        </p:txBody>
      </p:sp>
      <p:sp>
        <p:nvSpPr>
          <p:cNvPr id="150" name="TextShape 2"/>
          <p:cNvSpPr txBox="1"/>
          <p:nvPr/>
        </p:nvSpPr>
        <p:spPr>
          <a:xfrm>
            <a:off x="457200" y="1600200"/>
            <a:ext cx="8229240" cy="4525560"/>
          </a:xfrm>
          <a:prstGeom prst="rect">
            <a:avLst/>
          </a:prstGeom>
        </p:spPr>
        <p:txBody>
          <a:bodyPr/>
          <a:p>
            <a:pPr>
              <a:lnSpc>
                <a:spcPct val="100000"/>
              </a:lnSpc>
              <a:buFont typeface="Calibri"/>
              <a:buAutoNum type="arabicPeriod"/>
            </a:pPr>
            <a:r>
              <a:rPr lang="en-US" sz="3200">
                <a:solidFill>
                  <a:srgbClr val="000000"/>
                </a:solidFill>
                <a:latin typeface="Calibri"/>
              </a:rPr>
              <a:t>Fold a piece of paper in three sections (hot dog style)</a:t>
            </a:r>
            <a:endParaRPr/>
          </a:p>
          <a:p>
            <a:pPr>
              <a:lnSpc>
                <a:spcPct val="100000"/>
              </a:lnSpc>
              <a:buFont typeface="Calibri"/>
              <a:buAutoNum type="arabicPeriod"/>
            </a:pPr>
            <a:r>
              <a:rPr lang="en-US" sz="3200">
                <a:solidFill>
                  <a:srgbClr val="000000"/>
                </a:solidFill>
                <a:latin typeface="Calibri"/>
              </a:rPr>
              <a:t>Draw a head that would be appropriate and advantageous for the monster’s companion. Make sure the neck continue beyond the line</a:t>
            </a:r>
            <a:endParaRPr/>
          </a:p>
          <a:p>
            <a:pPr>
              <a:lnSpc>
                <a:spcPct val="100000"/>
              </a:lnSpc>
              <a:buFont typeface="Calibri"/>
              <a:buAutoNum type="arabicPeriod"/>
            </a:pPr>
            <a:r>
              <a:rPr lang="en-US" sz="3200">
                <a:solidFill>
                  <a:srgbClr val="000000"/>
                </a:solidFill>
                <a:latin typeface="Calibri"/>
              </a:rPr>
              <a:t>Pass. Don’t look. Draw a body that would be appropriate and advantageous for the monster’s companion.</a:t>
            </a:r>
            <a:endParaRPr/>
          </a:p>
          <a:p>
            <a:pPr>
              <a:lnSpc>
                <a:spcPct val="100000"/>
              </a:lnSpc>
              <a:buFont typeface="Calibri"/>
              <a:buAutoNum type="arabicPeriod"/>
            </a:pPr>
            <a:r>
              <a:rPr lang="en-US" sz="3200">
                <a:solidFill>
                  <a:srgbClr val="000000"/>
                </a:solidFill>
                <a:latin typeface="Calibri"/>
              </a:rPr>
              <a:t>Pass. Don’t look. Draw feet/fin that would be appropriate and advantageous </a:t>
            </a:r>
            <a:endParaRPr/>
          </a:p>
        </p:txBody>
      </p:sp>
    </p:spTree>
  </p:cSld>
  <p:timing>
    <p:tnLst>
      <p:par>
        <p:cTn dur="indefinite" id="5" nodeType="tmRoot" restart="never">
          <p:childTnLst>
            <p:seq>
              <p:cTn dur="indefinite" id="6" nodeType="mainSeq">
                <p:childTnLst>
                  <p:par>
                    <p:cTn fill="hold" id="7">
                      <p:stCondLst>
                        <p:cond delay="indefinite"/>
                      </p:stCondLst>
                      <p:childTnLst>
                        <p:par>
                          <p:cTn fill="hold" id="8">
                            <p:stCondLst>
                              <p:cond delay="0"/>
                            </p:stCondLst>
                            <p:childTnLst>
                              <p:par>
                                <p:cTn fill="hold" id="9" nodeType="clickEffect" presetClass="entr" presetID="1">
                                  <p:stCondLst>
                                    <p:cond delay="0"/>
                                  </p:stCondLst>
                                  <p:childTnLst>
                                    <p:set>
                                      <p:cBhvr>
                                        <p:cTn dur="1" fill="hold" id="10">
                                          <p:stCondLst>
                                            <p:cond delay="0"/>
                                          </p:stCondLst>
                                        </p:cTn>
                                        <p:tgtEl>
                                          <p:spTgt spid="150">
                                            <p:txEl>
                                              <p:pRg end="56" st="0"/>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stCondLst>
                                    <p:cond delay="0"/>
                                  </p:stCondLst>
                                  <p:childTnLst>
                                    <p:set>
                                      <p:cBhvr>
                                        <p:cTn dur="1" fill="hold" id="14">
                                          <p:stCondLst>
                                            <p:cond delay="0"/>
                                          </p:stCondLst>
                                        </p:cTn>
                                        <p:tgtEl>
                                          <p:spTgt spid="150">
                                            <p:txEl>
                                              <p:pRg end="184" st="56"/>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stCondLst>
                                    <p:cond delay="0"/>
                                  </p:stCondLst>
                                  <p:childTnLst>
                                    <p:set>
                                      <p:cBhvr>
                                        <p:cTn dur="1" fill="hold" id="18">
                                          <p:stCondLst>
                                            <p:cond delay="0"/>
                                          </p:stCondLst>
                                        </p:cTn>
                                        <p:tgtEl>
                                          <p:spTgt spid="150">
                                            <p:txEl>
                                              <p:pRg end="286" st="184"/>
                                            </p:txEl>
                                          </p:spTgt>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
                                  <p:stCondLst>
                                    <p:cond delay="0"/>
                                  </p:stCondLst>
                                  <p:childTnLst>
                                    <p:set>
                                      <p:cBhvr>
                                        <p:cTn dur="1" fill="hold" id="22">
                                          <p:stCondLst>
                                            <p:cond delay="0"/>
                                          </p:stCondLst>
                                        </p:cTn>
                                        <p:tgtEl>
                                          <p:spTgt spid="150">
                                            <p:txEl>
                                              <p:pRg end="362" st="28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Exquisite Monster Assignment </a:t>
            </a:r>
            <a:endParaRPr/>
          </a:p>
        </p:txBody>
      </p:sp>
      <p:sp>
        <p:nvSpPr>
          <p:cNvPr id="152" name="TextShape 2"/>
          <p:cNvSpPr txBox="1"/>
          <p:nvPr/>
        </p:nvSpPr>
        <p:spPr>
          <a:xfrm>
            <a:off x="457200" y="1600200"/>
            <a:ext cx="8229240" cy="4525560"/>
          </a:xfrm>
          <a:prstGeom prst="rect">
            <a:avLst/>
          </a:prstGeom>
        </p:spPr>
        <p:txBody>
          <a:bodyPr/>
          <a:p>
            <a:pPr>
              <a:lnSpc>
                <a:spcPct val="100000"/>
              </a:lnSpc>
              <a:buFont typeface="Calibri"/>
              <a:buAutoNum type="arabicPeriod"/>
            </a:pPr>
            <a:r>
              <a:rPr lang="en-US" sz="3200">
                <a:solidFill>
                  <a:srgbClr val="000000"/>
                </a:solidFill>
                <a:latin typeface="Calibri"/>
              </a:rPr>
              <a:t>Meet with your group, and select the best monster to be his companion.</a:t>
            </a:r>
            <a:endParaRPr/>
          </a:p>
          <a:p>
            <a:pPr>
              <a:lnSpc>
                <a:spcPct val="100000"/>
              </a:lnSpc>
              <a:buFont typeface="Calibri"/>
              <a:buAutoNum type="arabicPeriod"/>
            </a:pPr>
            <a:r>
              <a:rPr lang="en-US" sz="3200">
                <a:solidFill>
                  <a:srgbClr val="000000"/>
                </a:solidFill>
                <a:latin typeface="Calibri"/>
              </a:rPr>
              <a:t>Write a paragraph as a group to explain why your companion is his best option. </a:t>
            </a:r>
            <a:endParaRPr/>
          </a:p>
          <a:p>
            <a:pPr>
              <a:lnSpc>
                <a:spcPct val="100000"/>
              </a:lnSpc>
              <a:buFont typeface="Calibri"/>
              <a:buAutoNum type="arabicPeriod"/>
            </a:pPr>
            <a:r>
              <a:rPr lang="en-US" sz="3200">
                <a:solidFill>
                  <a:srgbClr val="000000"/>
                </a:solidFill>
                <a:latin typeface="Calibri"/>
              </a:rPr>
              <a:t>Vote on the best choice.</a:t>
            </a:r>
            <a:endParaRPr/>
          </a:p>
          <a:p>
            <a:pPr>
              <a:lnSpc>
                <a:spcPct val="100000"/>
              </a:lnSpc>
            </a:pPr>
            <a:endParaRPr/>
          </a:p>
          <a:p>
            <a:pPr>
              <a:lnSpc>
                <a:spcPct val="100000"/>
              </a:lnSpc>
              <a:buFont typeface="Calibri"/>
              <a:buAutoNum type="arabicPeriod"/>
            </a:pPr>
            <a:r>
              <a:rPr lang="en-US" sz="3200">
                <a:solidFill>
                  <a:srgbClr val="000000"/>
                </a:solidFill>
                <a:latin typeface="Calibri"/>
              </a:rPr>
              <a:t>EXTRA CREDIT : Create the monster you just sketched from materials. </a:t>
            </a:r>
            <a:endParaRPr/>
          </a:p>
        </p:txBody>
      </p:sp>
    </p:spTree>
  </p:cSld>
  <p:timing>
    <p:tnLst>
      <p:par>
        <p:cTn dur="indefinite" id="23" nodeType="tmRoot" restart="never">
          <p:childTnLst>
            <p:seq>
              <p:cTn dur="indefinite" id="24" nodeType="mainSeq">
                <p:childTnLst>
                  <p:par>
                    <p:cTn fill="hold" id="25">
                      <p:stCondLst>
                        <p:cond delay="indefinite"/>
                      </p:stCondLst>
                      <p:childTnLst>
                        <p:par>
                          <p:cTn fill="hold" id="26">
                            <p:stCondLst>
                              <p:cond delay="0"/>
                            </p:stCondLst>
                            <p:childTnLst>
                              <p:par>
                                <p:cTn fill="hold" id="27" nodeType="clickEffect" presetClass="entr" presetID="1">
                                  <p:stCondLst>
                                    <p:cond delay="0"/>
                                  </p:stCondLst>
                                  <p:childTnLst>
                                    <p:set>
                                      <p:cBhvr>
                                        <p:cTn dur="1" fill="hold" id="28">
                                          <p:stCondLst>
                                            <p:cond delay="0"/>
                                          </p:stCondLst>
                                        </p:cTn>
                                        <p:tgtEl>
                                          <p:spTgt spid="152">
                                            <p:txEl>
                                              <p:pRg end="71" st="0"/>
                                            </p:txEl>
                                          </p:spTgt>
                                        </p:tgtEl>
                                        <p:attrNameLst>
                                          <p:attrName>style.visibility</p:attrName>
                                        </p:attrNameLst>
                                      </p:cBhvr>
                                      <p:to>
                                        <p:strVal val="visible"/>
                                      </p:to>
                                    </p:se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1">
                                  <p:stCondLst>
                                    <p:cond delay="0"/>
                                  </p:stCondLst>
                                  <p:childTnLst>
                                    <p:set>
                                      <p:cBhvr>
                                        <p:cTn dur="1" fill="hold" id="32">
                                          <p:stCondLst>
                                            <p:cond delay="0"/>
                                          </p:stCondLst>
                                        </p:cTn>
                                        <p:tgtEl>
                                          <p:spTgt spid="152">
                                            <p:txEl>
                                              <p:pRg end="151" st="71"/>
                                            </p:txEl>
                                          </p:spTgt>
                                        </p:tgtEl>
                                        <p:attrNameLst>
                                          <p:attrName>style.visibility</p:attrName>
                                        </p:attrNameLst>
                                      </p:cBhvr>
                                      <p:to>
                                        <p:strVal val="visible"/>
                                      </p:to>
                                    </p:se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
                                  <p:stCondLst>
                                    <p:cond delay="0"/>
                                  </p:stCondLst>
                                  <p:childTnLst>
                                    <p:set>
                                      <p:cBhvr>
                                        <p:cTn dur="1" fill="hold" id="36">
                                          <p:stCondLst>
                                            <p:cond delay="0"/>
                                          </p:stCondLst>
                                        </p:cTn>
                                        <p:tgtEl>
                                          <p:spTgt spid="152">
                                            <p:txEl>
                                              <p:pRg end="176" st="151"/>
                                            </p:txEl>
                                          </p:spTgt>
                                        </p:tgtEl>
                                        <p:attrNameLst>
                                          <p:attrName>style.visibility</p:attrName>
                                        </p:attrNameLst>
                                      </p:cBhvr>
                                      <p:to>
                                        <p:strVal val="visible"/>
                                      </p:to>
                                    </p:se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1">
                                  <p:stCondLst>
                                    <p:cond delay="0"/>
                                  </p:stCondLst>
                                  <p:childTnLst>
                                    <p:set>
                                      <p:cBhvr>
                                        <p:cTn dur="1" fill="hold" id="40">
                                          <p:stCondLst>
                                            <p:cond delay="0"/>
                                          </p:stCondLst>
                                        </p:cTn>
                                        <p:tgtEl>
                                          <p:spTgt spid="152">
                                            <p:txEl>
                                              <p:pRg end="246" st="17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CustomShape 1"/>
          <p:cNvSpPr/>
          <p:nvPr/>
        </p:nvSpPr>
        <p:spPr>
          <a:xfrm>
            <a:off x="4267080" y="2057400"/>
            <a:ext cx="4495320" cy="1371240"/>
          </a:xfrm>
          <a:prstGeom prst="rect">
            <a:avLst/>
          </a:prstGeom>
          <a:solidFill>
            <a:srgbClr val="ffffff"/>
          </a:solidFill>
        </p:spPr>
      </p:sp>
      <p:sp>
        <p:nvSpPr>
          <p:cNvPr id="87" name="CustomShape 2"/>
          <p:cNvSpPr/>
          <p:nvPr/>
        </p:nvSpPr>
        <p:spPr>
          <a:xfrm>
            <a:off x="4343400" y="4114800"/>
            <a:ext cx="4495320" cy="1371240"/>
          </a:xfrm>
          <a:prstGeom prst="rect">
            <a:avLst/>
          </a:prstGeom>
          <a:solidFill>
            <a:srgbClr val="ffffff"/>
          </a:solidFill>
        </p:spPr>
      </p:sp>
      <p:sp>
        <p:nvSpPr>
          <p:cNvPr id="88" name="TextShape 3"/>
          <p:cNvSpPr txBox="1"/>
          <p:nvPr/>
        </p:nvSpPr>
        <p:spPr>
          <a:xfrm>
            <a:off x="304920" y="0"/>
            <a:ext cx="2133360" cy="1599840"/>
          </a:xfrm>
          <a:prstGeom prst="rect">
            <a:avLst/>
          </a:prstGeom>
        </p:spPr>
        <p:txBody>
          <a:bodyPr anchor="ctr"/>
          <a:p>
            <a:pPr algn="ctr">
              <a:lnSpc>
                <a:spcPct val="100000"/>
              </a:lnSpc>
            </a:pPr>
            <a:r>
              <a:rPr lang="en-US" sz="2400">
                <a:solidFill>
                  <a:srgbClr val="000000"/>
                </a:solidFill>
                <a:latin typeface="Giddyup Std"/>
              </a:rPr>
              <a:t>Making Mondays Matter</a:t>
            </a:r>
            <a:r>
              <a:rPr lang="en-US" sz="2400">
                <a:solidFill>
                  <a:srgbClr val="000000"/>
                </a:solidFill>
                <a:latin typeface="Giddyup Std"/>
              </a:rPr>
              <a:t>
</a:t>
            </a:r>
            <a:r>
              <a:rPr lang="en-US" sz="2400">
                <a:solidFill>
                  <a:srgbClr val="000000"/>
                </a:solidFill>
                <a:latin typeface="Giddyup Std"/>
              </a:rPr>
              <a:t>Monthly</a:t>
            </a:r>
            <a:endParaRPr/>
          </a:p>
        </p:txBody>
      </p:sp>
      <p:sp>
        <p:nvSpPr>
          <p:cNvPr id="89" name="TextShape 4"/>
          <p:cNvSpPr txBox="1"/>
          <p:nvPr/>
        </p:nvSpPr>
        <p:spPr>
          <a:xfrm>
            <a:off x="-228600" y="1666800"/>
            <a:ext cx="2742840" cy="5190840"/>
          </a:xfrm>
          <a:prstGeom prst="rect">
            <a:avLst/>
          </a:prstGeom>
        </p:spPr>
        <p:txBody>
          <a:bodyPr/>
          <a:p>
            <a:pPr>
              <a:lnSpc>
                <a:spcPct val="100000"/>
              </a:lnSpc>
            </a:pPr>
            <a:r>
              <a:rPr lang="en-US" sz="2800">
                <a:solidFill>
                  <a:srgbClr val="000000"/>
                </a:solidFill>
                <a:latin typeface="Calibri"/>
              </a:rPr>
              <a:t>	</a:t>
            </a:r>
            <a:endParaRPr/>
          </a:p>
        </p:txBody>
      </p:sp>
      <p:sp>
        <p:nvSpPr>
          <p:cNvPr id="90" name="TextShape 5"/>
          <p:cNvSpPr txBox="1"/>
          <p:nvPr/>
        </p:nvSpPr>
        <p:spPr>
          <a:xfrm>
            <a:off x="2590920" y="1600200"/>
            <a:ext cx="6476760" cy="5181120"/>
          </a:xfrm>
          <a:prstGeom prst="rect">
            <a:avLst/>
          </a:prstGeom>
        </p:spPr>
        <p:txBody>
          <a:bodyPr anchor="ctr"/>
          <a:p>
            <a:pPr>
              <a:lnSpc>
                <a:spcPct val="100000"/>
              </a:lnSpc>
            </a:pPr>
            <a:r>
              <a:rPr b="1" lang="en-US" sz="2400" u="sng">
                <a:solidFill>
                  <a:srgbClr val="8b8b8b"/>
                </a:solidFill>
                <a:latin typeface="Times New Roman"/>
              </a:rPr>
              <a:t>FACTS</a:t>
            </a:r>
            <a:endParaRPr/>
          </a:p>
          <a:p>
            <a:pPr>
              <a:lnSpc>
                <a:spcPct val="120000"/>
              </a:lnSpc>
              <a:buFont typeface="Arial"/>
              <a:buChar char="•"/>
            </a:pPr>
            <a:r>
              <a:rPr lang="en-US" sz="2000">
                <a:solidFill>
                  <a:srgbClr val="8b8b8b"/>
                </a:solidFill>
                <a:latin typeface="Times New Roman"/>
              </a:rPr>
              <a:t>On average, 1,300 tornadoes are reported annually in the U.S.</a:t>
            </a:r>
            <a:endParaRPr/>
          </a:p>
          <a:p>
            <a:pPr>
              <a:lnSpc>
                <a:spcPct val="120000"/>
              </a:lnSpc>
              <a:buFont typeface="Arial"/>
              <a:buChar char="•"/>
            </a:pPr>
            <a:r>
              <a:rPr lang="en-US" sz="2000">
                <a:solidFill>
                  <a:srgbClr val="8b8b8b"/>
                </a:solidFill>
                <a:latin typeface="Times New Roman"/>
              </a:rPr>
              <a:t>The average twister path is 660 feet wide and can be as long as 50 miles.</a:t>
            </a:r>
            <a:endParaRPr/>
          </a:p>
          <a:p>
            <a:pPr>
              <a:lnSpc>
                <a:spcPct val="120000"/>
              </a:lnSpc>
              <a:buFont typeface="Arial"/>
              <a:buChar char="•"/>
            </a:pPr>
            <a:r>
              <a:rPr lang="en-US" sz="2000">
                <a:solidFill>
                  <a:srgbClr val="8b8b8b"/>
                </a:solidFill>
                <a:latin typeface="Times New Roman"/>
              </a:rPr>
              <a:t>40 states are considered at risk of an earthquake.</a:t>
            </a:r>
            <a:endParaRPr/>
          </a:p>
          <a:p>
            <a:pPr>
              <a:lnSpc>
                <a:spcPct val="120000"/>
              </a:lnSpc>
              <a:buFont typeface="Arial"/>
              <a:buChar char="•"/>
            </a:pPr>
            <a:r>
              <a:rPr lang="en-US" sz="2000">
                <a:solidFill>
                  <a:srgbClr val="8b8b8b"/>
                </a:solidFill>
                <a:latin typeface="Times New Roman"/>
              </a:rPr>
              <a:t>More deaths occur due to extreme heat and cold than from hurricanes, lightning, tornadoes, floods, and earthquakes combined.</a:t>
            </a:r>
            <a:endParaRPr/>
          </a:p>
          <a:p>
            <a:pPr>
              <a:lnSpc>
                <a:spcPct val="120000"/>
              </a:lnSpc>
              <a:buFont typeface="Arial"/>
              <a:buChar char="•"/>
            </a:pPr>
            <a:r>
              <a:rPr lang="en-US" sz="2000">
                <a:solidFill>
                  <a:srgbClr val="8b8b8b"/>
                </a:solidFill>
                <a:latin typeface="Times New Roman"/>
              </a:rPr>
              <a:t>Because of contamination, clean water is harder to find than food after a flood.</a:t>
            </a:r>
            <a:endParaRPr/>
          </a:p>
          <a:p>
            <a:pPr>
              <a:lnSpc>
                <a:spcPct val="120000"/>
              </a:lnSpc>
              <a:buFont typeface="Arial"/>
              <a:buChar char="•"/>
            </a:pPr>
            <a:r>
              <a:rPr lang="en-US" sz="2000">
                <a:solidFill>
                  <a:srgbClr val="8b8b8b"/>
                </a:solidFill>
                <a:latin typeface="Times New Roman"/>
              </a:rPr>
              <a:t>91% of people surveyed agree that it is important to be prepared for emergencies, but only 55% said that they had taken any steps to prepare.</a:t>
            </a:r>
            <a:endParaRPr/>
          </a:p>
          <a:p>
            <a:pPr>
              <a:lnSpc>
                <a:spcPct val="120000"/>
              </a:lnSpc>
            </a:pPr>
            <a:r>
              <a:rPr b="1" lang="en-US">
                <a:solidFill>
                  <a:srgbClr val="8b8b8b"/>
                </a:solidFill>
                <a:latin typeface="Times New Roman"/>
              </a:rPr>
              <a:t>Disasters are never planned, but they will happen. They are inevitable. Being prepared is the only thing you can do. Having proper supplies and a well thought-out plan can make all the difference in your survival. Readiness will also reduce fear, anxiety, and potential losses. Prepare today … for any kind of tomorrow. </a:t>
            </a:r>
            <a:endParaRPr/>
          </a:p>
          <a:p>
            <a:pPr>
              <a:lnSpc>
                <a:spcPct val="100000"/>
              </a:lnSpc>
            </a:pPr>
            <a:endParaRPr/>
          </a:p>
          <a:p>
            <a:pPr>
              <a:lnSpc>
                <a:spcPct val="100000"/>
              </a:lnSpc>
            </a:pPr>
            <a:endParaRPr/>
          </a:p>
        </p:txBody>
      </p:sp>
      <p:sp>
        <p:nvSpPr>
          <p:cNvPr id="91" name="Line 6"/>
          <p:cNvSpPr/>
          <p:nvPr/>
        </p:nvSpPr>
        <p:spPr>
          <a:xfrm>
            <a:off x="0" y="1600200"/>
            <a:ext cx="9144000" cy="0"/>
          </a:xfrm>
          <a:prstGeom prst="line">
            <a:avLst/>
          </a:prstGeom>
          <a:ln w="9360">
            <a:solidFill>
              <a:srgbClr val="000000"/>
            </a:solidFill>
            <a:round/>
          </a:ln>
        </p:spPr>
      </p:sp>
      <p:sp>
        <p:nvSpPr>
          <p:cNvPr id="92" name="Line 7"/>
          <p:cNvSpPr/>
          <p:nvPr/>
        </p:nvSpPr>
        <p:spPr>
          <a:xfrm>
            <a:off x="2514600" y="0"/>
            <a:ext cx="0" cy="6858000"/>
          </a:xfrm>
          <a:prstGeom prst="line">
            <a:avLst/>
          </a:prstGeom>
          <a:ln w="9360">
            <a:solidFill>
              <a:srgbClr val="000000"/>
            </a:solidFill>
            <a:round/>
          </a:ln>
        </p:spPr>
      </p:sp>
      <p:sp>
        <p:nvSpPr>
          <p:cNvPr id="93" name="CustomShape 8"/>
          <p:cNvSpPr/>
          <p:nvPr/>
        </p:nvSpPr>
        <p:spPr>
          <a:xfrm>
            <a:off x="0" y="1828800"/>
            <a:ext cx="2514240" cy="4359240"/>
          </a:xfrm>
          <a:prstGeom prst="rect">
            <a:avLst/>
          </a:prstGeom>
        </p:spPr>
        <p:txBody>
          <a:bodyPr bIns="45000" lIns="90000" rIns="90000" tIns="45000"/>
          <a:p>
            <a:pPr>
              <a:lnSpc>
                <a:spcPct val="100000"/>
              </a:lnSpc>
            </a:pPr>
            <a:r>
              <a:rPr lang="en-US" sz="2000">
                <a:solidFill>
                  <a:srgbClr val="000000"/>
                </a:solidFill>
                <a:latin typeface="Times New Roman"/>
              </a:rPr>
              <a:t>In a paragraph, come up with the following to share with your family:</a:t>
            </a:r>
            <a:endParaRPr/>
          </a:p>
          <a:p>
            <a:pPr>
              <a:lnSpc>
                <a:spcPct val="100000"/>
              </a:lnSpc>
            </a:pPr>
            <a:endParaRPr/>
          </a:p>
          <a:p>
            <a:pPr>
              <a:lnSpc>
                <a:spcPct val="100000"/>
              </a:lnSpc>
              <a:buFont typeface="StarSymbol"/>
              <a:buAutoNum type="arabicParenR"/>
            </a:pPr>
            <a:r>
              <a:rPr lang="en-US" sz="2000">
                <a:solidFill>
                  <a:srgbClr val="000000"/>
                </a:solidFill>
                <a:latin typeface="Times New Roman"/>
              </a:rPr>
              <a:t>Develop a family communication plan by </a:t>
            </a:r>
            <a:r>
              <a:rPr b="1" lang="en-US" sz="2000">
                <a:solidFill>
                  <a:srgbClr val="ff0000"/>
                </a:solidFill>
                <a:latin typeface="Times New Roman"/>
              </a:rPr>
              <a:t>selecting a person outside L.V.  </a:t>
            </a:r>
            <a:r>
              <a:rPr lang="en-US" sz="2000">
                <a:solidFill>
                  <a:srgbClr val="000000"/>
                </a:solidFill>
                <a:latin typeface="Times New Roman"/>
              </a:rPr>
              <a:t>for everyone to call</a:t>
            </a:r>
            <a:endParaRPr/>
          </a:p>
          <a:p>
            <a:pPr>
              <a:lnSpc>
                <a:spcPct val="100000"/>
              </a:lnSpc>
            </a:pPr>
            <a:endParaRPr/>
          </a:p>
          <a:p>
            <a:pPr>
              <a:lnSpc>
                <a:spcPct val="100000"/>
              </a:lnSpc>
              <a:buFont typeface="StarSymbol"/>
              <a:buAutoNum type="arabicParenR"/>
            </a:pPr>
            <a:r>
              <a:rPr lang="en-US" sz="2000">
                <a:solidFill>
                  <a:srgbClr val="000000"/>
                </a:solidFill>
                <a:latin typeface="Times New Roman"/>
              </a:rPr>
              <a:t>Designate a </a:t>
            </a:r>
            <a:r>
              <a:rPr b="1" lang="en-US" sz="2000">
                <a:solidFill>
                  <a:srgbClr val="ff0000"/>
                </a:solidFill>
                <a:latin typeface="Times New Roman"/>
              </a:rPr>
              <a:t>two meeting locations</a:t>
            </a:r>
            <a:r>
              <a:rPr lang="en-US" sz="2000">
                <a:solidFill>
                  <a:srgbClr val="000000"/>
                </a:solidFill>
                <a:latin typeface="Times New Roman"/>
              </a:rPr>
              <a:t>.</a:t>
            </a:r>
            <a:endParaRPr/>
          </a:p>
        </p:txBody>
      </p:sp>
      <p:sp>
        <p:nvSpPr>
          <p:cNvPr id="94" name="CustomShape 9"/>
          <p:cNvSpPr/>
          <p:nvPr/>
        </p:nvSpPr>
        <p:spPr>
          <a:xfrm>
            <a:off x="2666880" y="228600"/>
            <a:ext cx="6400440" cy="1187640"/>
          </a:xfrm>
          <a:prstGeom prst="rect">
            <a:avLst/>
          </a:prstGeom>
        </p:spPr>
        <p:txBody>
          <a:bodyPr bIns="45000" lIns="90000" rIns="90000" tIns="45000"/>
          <a:p>
            <a:pPr>
              <a:lnSpc>
                <a:spcPct val="100000"/>
              </a:lnSpc>
            </a:pPr>
            <a:r>
              <a:rPr b="1" lang="en-US">
                <a:solidFill>
                  <a:srgbClr val="000000"/>
                </a:solidFill>
                <a:latin typeface="Calibri"/>
              </a:rPr>
              <a:t>SWBAT </a:t>
            </a:r>
            <a:r>
              <a:rPr i="1" lang="en-US">
                <a:solidFill>
                  <a:srgbClr val="000000"/>
                </a:solidFill>
                <a:latin typeface="Calibri"/>
              </a:rPr>
              <a:t>Determine the relationship between the purposes and different forms of poetry (e.g., ballad, lyric, couplet, epic, elegy, ode, sonnet)</a:t>
            </a:r>
            <a:r>
              <a:rPr lang="en-US">
                <a:solidFill>
                  <a:srgbClr val="000000"/>
                </a:solidFill>
                <a:latin typeface="Calibri"/>
              </a:rPr>
              <a:t> and analyze </a:t>
            </a:r>
            <a:r>
              <a:rPr i="1" lang="en-US">
                <a:solidFill>
                  <a:srgbClr val="000000"/>
                </a:solidFill>
                <a:latin typeface="Calibri"/>
              </a:rPr>
              <a:t>metaphors, and similes</a:t>
            </a:r>
            <a:r>
              <a:rPr lang="en-US">
                <a:solidFill>
                  <a:srgbClr val="000000"/>
                </a:solidFill>
                <a:latin typeface="Calibri"/>
              </a:rPr>
              <a:t> by reading their peer’s differentiated Titanic  poem. LRA 3.1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228600" y="533520"/>
            <a:ext cx="2361960" cy="647280"/>
          </a:xfrm>
          <a:prstGeom prst="rect">
            <a:avLst/>
          </a:prstGeom>
        </p:spPr>
        <p:txBody>
          <a:bodyPr anchor="ctr"/>
          <a:p>
            <a:pPr algn="ctr">
              <a:lnSpc>
                <a:spcPct val="100000"/>
              </a:lnSpc>
            </a:pPr>
            <a:r>
              <a:rPr lang="en-US" sz="3200">
                <a:solidFill>
                  <a:srgbClr val="000000"/>
                </a:solidFill>
                <a:latin typeface="Calibri"/>
              </a:rPr>
              <a:t>GIIG-</a:t>
            </a:r>
            <a:r>
              <a:rPr lang="en-US" sz="3200">
                <a:solidFill>
                  <a:srgbClr val="000000"/>
                </a:solidFill>
                <a:latin typeface="Calibri"/>
              </a:rPr>
              <a:t>
</a:t>
            </a:r>
            <a:r>
              <a:rPr lang="en-US" sz="3200">
                <a:solidFill>
                  <a:srgbClr val="000000"/>
                </a:solidFill>
                <a:latin typeface="Calibri"/>
              </a:rPr>
              <a:t>Contextual Vocab </a:t>
            </a:r>
            <a:endParaRPr/>
          </a:p>
        </p:txBody>
      </p:sp>
      <p:sp>
        <p:nvSpPr>
          <p:cNvPr id="96" name="TextShape 2"/>
          <p:cNvSpPr txBox="1"/>
          <p:nvPr/>
        </p:nvSpPr>
        <p:spPr>
          <a:xfrm>
            <a:off x="0" y="1752480"/>
            <a:ext cx="2514240" cy="4343040"/>
          </a:xfrm>
          <a:prstGeom prst="rect">
            <a:avLst/>
          </a:prstGeom>
        </p:spPr>
        <p:txBody>
          <a:bodyPr/>
          <a:p>
            <a:pPr>
              <a:lnSpc>
                <a:spcPct val="100000"/>
              </a:lnSpc>
            </a:pPr>
            <a:endParaRPr/>
          </a:p>
          <a:p>
            <a:pPr>
              <a:lnSpc>
                <a:spcPct val="100000"/>
              </a:lnSpc>
              <a:buFont typeface="Arial"/>
              <a:buChar char="•"/>
            </a:pPr>
            <a:r>
              <a:rPr b="1" lang="en-US" sz="2400">
                <a:solidFill>
                  <a:srgbClr val="000000"/>
                </a:solidFill>
                <a:latin typeface="Calibri"/>
              </a:rPr>
              <a:t>1. deciduous</a:t>
            </a: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en-US" sz="2400">
                <a:solidFill>
                  <a:srgbClr val="000000"/>
                </a:solidFill>
                <a:latin typeface="Calibri"/>
              </a:rPr>
              <a:t>2. deleterious</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en-US" sz="2400">
                <a:solidFill>
                  <a:srgbClr val="000000"/>
                </a:solidFill>
                <a:latin typeface="Calibri"/>
              </a:rPr>
              <a:t>3. diffident</a:t>
            </a:r>
            <a:endParaRPr/>
          </a:p>
          <a:p>
            <a:pPr>
              <a:lnSpc>
                <a:spcPct val="80000"/>
              </a:lnSpc>
            </a:pPr>
            <a:endParaRPr/>
          </a:p>
        </p:txBody>
      </p:sp>
      <p:sp>
        <p:nvSpPr>
          <p:cNvPr id="97" name="TextShape 3"/>
          <p:cNvSpPr txBox="1"/>
          <p:nvPr/>
        </p:nvSpPr>
        <p:spPr>
          <a:xfrm>
            <a:off x="2819880" y="1097280"/>
            <a:ext cx="4038120" cy="4952520"/>
          </a:xfrm>
          <a:prstGeom prst="rect">
            <a:avLst/>
          </a:prstGeom>
        </p:spPr>
        <p:txBody>
          <a:bodyPr anchor="ctr"/>
          <a:p>
            <a:pPr>
              <a:lnSpc>
                <a:spcPct val="100000"/>
              </a:lnSpc>
              <a:buFont typeface="Arial"/>
              <a:buChar char="•"/>
            </a:pPr>
            <a:r>
              <a:rPr b="1" lang="en-US" sz="2800">
                <a:solidFill>
                  <a:srgbClr val="8b8b8b"/>
                </a:solidFill>
                <a:latin typeface="Calibri"/>
              </a:rPr>
              <a:t>A. lacking self confidence</a:t>
            </a:r>
            <a:endParaRPr/>
          </a:p>
          <a:p>
            <a:pPr>
              <a:lnSpc>
                <a:spcPct val="100000"/>
              </a:lnSpc>
              <a:buFont typeface="Arial"/>
              <a:buChar char="•"/>
            </a:pPr>
            <a:r>
              <a:rPr b="1" lang="en-US" sz="2800">
                <a:solidFill>
                  <a:srgbClr val="8b8b8b"/>
                </a:solidFill>
                <a:latin typeface="Calibri"/>
              </a:rPr>
              <a:t>B. shedding foliage</a:t>
            </a:r>
            <a:endParaRPr/>
          </a:p>
          <a:p>
            <a:pPr>
              <a:lnSpc>
                <a:spcPct val="100000"/>
              </a:lnSpc>
              <a:buFont typeface="Arial"/>
              <a:buChar char="•"/>
            </a:pPr>
            <a:r>
              <a:rPr b="1" lang="en-US" sz="2800">
                <a:solidFill>
                  <a:srgbClr val="8b8b8b"/>
                </a:solidFill>
                <a:latin typeface="Calibri"/>
              </a:rPr>
              <a:t>C. injurious</a:t>
            </a:r>
            <a:endParaRPr/>
          </a:p>
        </p:txBody>
      </p:sp>
      <p:sp>
        <p:nvSpPr>
          <p:cNvPr id="98" name="Line 4"/>
          <p:cNvSpPr/>
          <p:nvPr/>
        </p:nvSpPr>
        <p:spPr>
          <a:xfrm flipV="1">
            <a:off x="0" y="1752480"/>
            <a:ext cx="9144000" cy="12600"/>
          </a:xfrm>
          <a:prstGeom prst="line">
            <a:avLst/>
          </a:prstGeom>
          <a:ln w="9360">
            <a:solidFill>
              <a:srgbClr val="000000"/>
            </a:solidFill>
            <a:round/>
          </a:ln>
        </p:spPr>
      </p:sp>
      <p:sp>
        <p:nvSpPr>
          <p:cNvPr id="99" name="Line 5"/>
          <p:cNvSpPr/>
          <p:nvPr/>
        </p:nvSpPr>
        <p:spPr>
          <a:xfrm flipV="1">
            <a:off x="2666880" y="0"/>
            <a:ext cx="0" cy="6858000"/>
          </a:xfrm>
          <a:prstGeom prst="line">
            <a:avLst/>
          </a:prstGeom>
          <a:ln w="9360">
            <a:solidFill>
              <a:srgbClr val="000000"/>
            </a:solidFill>
            <a:round/>
          </a:ln>
        </p:spPr>
      </p:sp>
      <p:sp>
        <p:nvSpPr>
          <p:cNvPr id="100" name="CustomShape 6"/>
          <p:cNvSpPr/>
          <p:nvPr/>
        </p:nvSpPr>
        <p:spPr>
          <a:xfrm>
            <a:off x="2819520" y="304920"/>
            <a:ext cx="6095520" cy="1314000"/>
          </a:xfrm>
          <a:prstGeom prst="rect">
            <a:avLst/>
          </a:prstGeom>
        </p:spPr>
        <p:txBody>
          <a:bodyPr bIns="45000" lIns="90000" rIns="90000" tIns="45000" wrap="none"/>
          <a:p>
            <a:pPr>
              <a:lnSpc>
                <a:spcPct val="100000"/>
              </a:lnSpc>
            </a:pPr>
            <a:r>
              <a:rPr lang="en-US" sz="2000">
                <a:solidFill>
                  <a:srgbClr val="ff0000"/>
                </a:solidFill>
                <a:latin typeface="Arial Black"/>
              </a:rPr>
              <a:t>Wed Dec 5 and Thur Dec 6</a:t>
            </a:r>
            <a:endParaRPr/>
          </a:p>
          <a:p>
            <a:pPr>
              <a:lnSpc>
                <a:spcPct val="100000"/>
              </a:lnSpc>
            </a:pPr>
            <a:r>
              <a:rPr lang="en-US" sz="2000">
                <a:solidFill>
                  <a:srgbClr val="ff0000"/>
                </a:solidFill>
                <a:latin typeface="Arial Black"/>
              </a:rPr>
              <a:t>GIIG – Vocab</a:t>
            </a:r>
            <a:endParaRPr/>
          </a:p>
          <a:p>
            <a:pPr>
              <a:lnSpc>
                <a:spcPct val="100000"/>
              </a:lnSpc>
            </a:pPr>
            <a:r>
              <a:rPr lang="en-US" sz="2000">
                <a:solidFill>
                  <a:srgbClr val="ff0000"/>
                </a:solidFill>
                <a:latin typeface="Arial Black"/>
              </a:rPr>
              <a:t>Finish Mock Trial  </a:t>
            </a:r>
            <a:endParaRPr/>
          </a:p>
          <a:p>
            <a:pPr>
              <a:lnSpc>
                <a:spcPct val="100000"/>
              </a:lnSpc>
            </a:pPr>
            <a:r>
              <a:rPr i="1" lang="en-US" sz="2000">
                <a:solidFill>
                  <a:srgbClr val="ff0000"/>
                </a:solidFill>
                <a:latin typeface="Arial Black"/>
              </a:rPr>
              <a:t>Review Chap 7-9; perform skits</a:t>
            </a:r>
            <a:endParaRPr/>
          </a:p>
          <a:p>
            <a:pPr>
              <a:lnSpc>
                <a:spcPct val="100000"/>
              </a:lnSpc>
            </a:pPr>
            <a:r>
              <a:rPr lang="en-US" sz="2000">
                <a:solidFill>
                  <a:srgbClr val="ff0000"/>
                </a:solidFill>
                <a:latin typeface="Arial Black"/>
              </a:rPr>
              <a:t>Read chapter 8-10; quote tracker</a:t>
            </a:r>
            <a:endParaRPr/>
          </a:p>
          <a:p>
            <a:pPr>
              <a:lnSpc>
                <a:spcPct val="100000"/>
              </a:lnSpc>
            </a:pPr>
            <a:r>
              <a:rPr lang="en-US" sz="2000">
                <a:solidFill>
                  <a:srgbClr val="ff0000"/>
                </a:solidFill>
                <a:latin typeface="Arial Black"/>
              </a:rPr>
              <a:t>Monster Post Card</a:t>
            </a:r>
            <a:endParaRPr/>
          </a:p>
          <a:p>
            <a:pPr>
              <a:lnSpc>
                <a:spcPct val="100000"/>
              </a:lnSpc>
            </a:pPr>
            <a:r>
              <a:rPr lang="en-US" sz="2000">
                <a:solidFill>
                  <a:srgbClr val="ff0000"/>
                </a:solidFill>
                <a:latin typeface="Arial Black"/>
              </a:rPr>
              <a:t>Homework: Find a beauty article  </a:t>
            </a:r>
            <a:endParaRPr/>
          </a:p>
        </p:txBody>
      </p:sp>
      <p:pic>
        <p:nvPicPr>
          <p:cNvPr descr="" id="101" name="Picture 9"/>
          <p:cNvPicPr/>
          <p:nvPr/>
        </p:nvPicPr>
        <p:blipFill>
          <a:blip r:embed="rId1"/>
          <a:stretch>
            <a:fillRect/>
          </a:stretch>
        </p:blipFill>
        <p:spPr>
          <a:xfrm>
            <a:off x="533520" y="2666880"/>
            <a:ext cx="1828440" cy="914040"/>
          </a:xfrm>
          <a:prstGeom prst="rect">
            <a:avLst/>
          </a:prstGeom>
        </p:spPr>
      </p:pic>
      <p:pic>
        <p:nvPicPr>
          <p:cNvPr descr="" id="102" name="Picture 12"/>
          <p:cNvPicPr/>
          <p:nvPr/>
        </p:nvPicPr>
        <p:blipFill>
          <a:blip r:embed="rId2"/>
          <a:stretch>
            <a:fillRect/>
          </a:stretch>
        </p:blipFill>
        <p:spPr>
          <a:xfrm>
            <a:off x="457200" y="4267080"/>
            <a:ext cx="2057040" cy="1066320"/>
          </a:xfrm>
          <a:prstGeom prst="rect">
            <a:avLst/>
          </a:prstGeom>
        </p:spPr>
      </p:pic>
      <p:pic>
        <p:nvPicPr>
          <p:cNvPr descr="" id="103" name="Picture 13"/>
          <p:cNvPicPr/>
          <p:nvPr/>
        </p:nvPicPr>
        <p:blipFill>
          <a:blip r:embed="rId3"/>
          <a:stretch>
            <a:fillRect/>
          </a:stretch>
        </p:blipFill>
        <p:spPr>
          <a:xfrm>
            <a:off x="1143000" y="6019920"/>
            <a:ext cx="723600" cy="523440"/>
          </a:xfrm>
          <a:prstGeom prst="rect">
            <a:avLst/>
          </a:prstGeom>
        </p:spPr>
      </p:pic>
      <p:sp>
        <p:nvSpPr>
          <p:cNvPr id="104" name="CustomShape 7"/>
          <p:cNvSpPr/>
          <p:nvPr/>
        </p:nvSpPr>
        <p:spPr>
          <a:xfrm>
            <a:off x="2948400" y="4754520"/>
            <a:ext cx="5848560" cy="1737720"/>
          </a:xfrm>
          <a:prstGeom prst="rect">
            <a:avLst/>
          </a:prstGeom>
        </p:spPr>
        <p:txBody>
          <a:bodyPr wrap="none"/>
          <a:p>
            <a:pPr algn="ctr">
              <a:lnSpc>
                <a:spcPct val="100000"/>
              </a:lnSpc>
            </a:pPr>
            <a:r>
              <a:rPr b="1" lang="en-US" sz="5400">
                <a:solidFill>
                  <a:srgbClr val="5e447c"/>
                </a:solidFill>
                <a:latin typeface="Calibri"/>
              </a:rPr>
              <a:t>Match the words</a:t>
            </a:r>
            <a:endParaRPr/>
          </a:p>
          <a:p>
            <a:pPr algn="ctr">
              <a:lnSpc>
                <a:spcPct val="100000"/>
              </a:lnSpc>
            </a:pPr>
            <a:r>
              <a:rPr b="1" lang="en-US" sz="5400">
                <a:solidFill>
                  <a:srgbClr val="5e447c"/>
                </a:solidFill>
                <a:latin typeface="Calibri"/>
              </a:rPr>
              <a:t>To the definitions</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228600" y="533520"/>
            <a:ext cx="2361960" cy="647280"/>
          </a:xfrm>
          <a:prstGeom prst="rect">
            <a:avLst/>
          </a:prstGeom>
        </p:spPr>
        <p:txBody>
          <a:bodyPr anchor="ctr"/>
          <a:p>
            <a:pPr algn="ctr">
              <a:lnSpc>
                <a:spcPct val="100000"/>
              </a:lnSpc>
            </a:pPr>
            <a:r>
              <a:rPr lang="en-US" sz="3200">
                <a:solidFill>
                  <a:srgbClr val="000000"/>
                </a:solidFill>
                <a:latin typeface="Calibri"/>
              </a:rPr>
              <a:t>GIIG-</a:t>
            </a:r>
            <a:r>
              <a:rPr lang="en-US" sz="3200">
                <a:solidFill>
                  <a:srgbClr val="000000"/>
                </a:solidFill>
                <a:latin typeface="Calibri"/>
              </a:rPr>
              <a:t>
</a:t>
            </a:r>
            <a:r>
              <a:rPr lang="en-US" sz="3200">
                <a:solidFill>
                  <a:srgbClr val="000000"/>
                </a:solidFill>
                <a:latin typeface="Calibri"/>
              </a:rPr>
              <a:t>Contextual Vocab </a:t>
            </a:r>
            <a:endParaRPr/>
          </a:p>
        </p:txBody>
      </p:sp>
      <p:sp>
        <p:nvSpPr>
          <p:cNvPr id="106" name="TextShape 2"/>
          <p:cNvSpPr txBox="1"/>
          <p:nvPr/>
        </p:nvSpPr>
        <p:spPr>
          <a:xfrm>
            <a:off x="0" y="1752480"/>
            <a:ext cx="2514240" cy="4343040"/>
          </a:xfrm>
          <a:prstGeom prst="rect">
            <a:avLst/>
          </a:prstGeom>
        </p:spPr>
        <p:txBody>
          <a:bodyPr/>
          <a:p>
            <a:pPr>
              <a:lnSpc>
                <a:spcPct val="100000"/>
              </a:lnSpc>
            </a:pPr>
            <a:endParaRPr/>
          </a:p>
          <a:p>
            <a:pPr>
              <a:lnSpc>
                <a:spcPct val="100000"/>
              </a:lnSpc>
              <a:buFont typeface="Arial"/>
              <a:buChar char="•"/>
            </a:pPr>
            <a:r>
              <a:rPr b="1" lang="en-US" sz="2400">
                <a:solidFill>
                  <a:srgbClr val="000000"/>
                </a:solidFill>
                <a:latin typeface="Calibri"/>
              </a:rPr>
              <a:t>1. deciduous</a:t>
            </a: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en-US" sz="2400">
                <a:solidFill>
                  <a:srgbClr val="000000"/>
                </a:solidFill>
                <a:latin typeface="Calibri"/>
              </a:rPr>
              <a:t>2. deleterious</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b="1" lang="en-US" sz="2400">
                <a:solidFill>
                  <a:srgbClr val="000000"/>
                </a:solidFill>
                <a:latin typeface="Calibri"/>
              </a:rPr>
              <a:t>3. diffident</a:t>
            </a:r>
            <a:endParaRPr/>
          </a:p>
          <a:p>
            <a:pPr>
              <a:lnSpc>
                <a:spcPct val="80000"/>
              </a:lnSpc>
            </a:pPr>
            <a:endParaRPr/>
          </a:p>
        </p:txBody>
      </p:sp>
      <p:sp>
        <p:nvSpPr>
          <p:cNvPr id="107" name="TextShape 3"/>
          <p:cNvSpPr txBox="1"/>
          <p:nvPr/>
        </p:nvSpPr>
        <p:spPr>
          <a:xfrm>
            <a:off x="2819520" y="1905120"/>
            <a:ext cx="4038120" cy="4952520"/>
          </a:xfrm>
          <a:prstGeom prst="rect">
            <a:avLst/>
          </a:prstGeom>
        </p:spPr>
        <p:txBody>
          <a:bodyPr anchor="ctr"/>
          <a:p>
            <a:pPr>
              <a:lnSpc>
                <a:spcPct val="100000"/>
              </a:lnSpc>
              <a:buFont typeface="Arial"/>
              <a:buChar char="•"/>
            </a:pPr>
            <a:r>
              <a:rPr b="1" lang="en-US" sz="2800">
                <a:solidFill>
                  <a:srgbClr val="8b8b8b"/>
                </a:solidFill>
                <a:latin typeface="Calibri"/>
              </a:rPr>
              <a:t>B. shedding foliage</a:t>
            </a:r>
            <a:endParaRPr/>
          </a:p>
          <a:p>
            <a:pPr>
              <a:lnSpc>
                <a:spcPct val="100000"/>
              </a:lnSpc>
              <a:buFont typeface="Arial"/>
              <a:buChar char="•"/>
            </a:pPr>
            <a:r>
              <a:rPr b="1" lang="en-US" sz="2800">
                <a:solidFill>
                  <a:srgbClr val="8b8b8b"/>
                </a:solidFill>
                <a:latin typeface="Calibri"/>
              </a:rPr>
              <a:t>C. injurious</a:t>
            </a:r>
            <a:endParaRPr/>
          </a:p>
          <a:p>
            <a:pPr>
              <a:lnSpc>
                <a:spcPct val="100000"/>
              </a:lnSpc>
              <a:buFont typeface="Arial"/>
              <a:buChar char="•"/>
            </a:pPr>
            <a:r>
              <a:rPr b="1" lang="en-US" sz="2800">
                <a:solidFill>
                  <a:srgbClr val="8b8b8b"/>
                </a:solidFill>
                <a:latin typeface="Calibri"/>
              </a:rPr>
              <a:t>A. lacking self confidence</a:t>
            </a:r>
            <a:endParaRPr/>
          </a:p>
          <a:p>
            <a:pPr>
              <a:lnSpc>
                <a:spcPct val="100000"/>
              </a:lnSpc>
            </a:pPr>
            <a:endParaRPr/>
          </a:p>
        </p:txBody>
      </p:sp>
      <p:sp>
        <p:nvSpPr>
          <p:cNvPr id="108" name="Line 4"/>
          <p:cNvSpPr/>
          <p:nvPr/>
        </p:nvSpPr>
        <p:spPr>
          <a:xfrm flipV="1">
            <a:off x="0" y="1752480"/>
            <a:ext cx="9144000" cy="12600"/>
          </a:xfrm>
          <a:prstGeom prst="line">
            <a:avLst/>
          </a:prstGeom>
          <a:ln w="9360">
            <a:solidFill>
              <a:srgbClr val="000000"/>
            </a:solidFill>
            <a:round/>
          </a:ln>
        </p:spPr>
      </p:sp>
      <p:sp>
        <p:nvSpPr>
          <p:cNvPr id="109" name="Line 5"/>
          <p:cNvSpPr/>
          <p:nvPr/>
        </p:nvSpPr>
        <p:spPr>
          <a:xfrm flipV="1">
            <a:off x="2666880" y="0"/>
            <a:ext cx="0" cy="6858000"/>
          </a:xfrm>
          <a:prstGeom prst="line">
            <a:avLst/>
          </a:prstGeom>
          <a:ln w="9360">
            <a:solidFill>
              <a:srgbClr val="000000"/>
            </a:solidFill>
            <a:round/>
          </a:ln>
        </p:spPr>
      </p:sp>
      <p:sp>
        <p:nvSpPr>
          <p:cNvPr id="110" name="CustomShape 6"/>
          <p:cNvSpPr/>
          <p:nvPr/>
        </p:nvSpPr>
        <p:spPr>
          <a:xfrm>
            <a:off x="2819520" y="304920"/>
            <a:ext cx="6095520" cy="1314000"/>
          </a:xfrm>
          <a:prstGeom prst="rect">
            <a:avLst/>
          </a:prstGeom>
        </p:spPr>
        <p:txBody>
          <a:bodyPr bIns="45000" lIns="90000" rIns="90000" tIns="45000" wrap="none"/>
          <a:p>
            <a:pPr>
              <a:lnSpc>
                <a:spcPct val="100000"/>
              </a:lnSpc>
            </a:pPr>
            <a:r>
              <a:rPr lang="en-US" sz="2000">
                <a:solidFill>
                  <a:srgbClr val="ff0000"/>
                </a:solidFill>
                <a:latin typeface="Arial Black"/>
              </a:rPr>
              <a:t>Wed Dec 5 and Thur Dec 6</a:t>
            </a:r>
            <a:endParaRPr/>
          </a:p>
          <a:p>
            <a:pPr>
              <a:lnSpc>
                <a:spcPct val="100000"/>
              </a:lnSpc>
            </a:pPr>
            <a:r>
              <a:rPr lang="en-US" sz="2000">
                <a:solidFill>
                  <a:srgbClr val="ff0000"/>
                </a:solidFill>
                <a:latin typeface="Arial Black"/>
              </a:rPr>
              <a:t>GIIG – Vocab</a:t>
            </a:r>
            <a:endParaRPr/>
          </a:p>
          <a:p>
            <a:pPr>
              <a:lnSpc>
                <a:spcPct val="100000"/>
              </a:lnSpc>
            </a:pPr>
            <a:r>
              <a:rPr lang="en-US" sz="2000">
                <a:solidFill>
                  <a:srgbClr val="ff0000"/>
                </a:solidFill>
                <a:latin typeface="Arial Black"/>
              </a:rPr>
              <a:t>Finish Mock Trial  </a:t>
            </a:r>
            <a:endParaRPr/>
          </a:p>
          <a:p>
            <a:pPr>
              <a:lnSpc>
                <a:spcPct val="100000"/>
              </a:lnSpc>
            </a:pPr>
            <a:r>
              <a:rPr i="1" lang="en-US" sz="2000">
                <a:solidFill>
                  <a:srgbClr val="ff0000"/>
                </a:solidFill>
                <a:latin typeface="Arial Black"/>
              </a:rPr>
              <a:t>Review Chap 7-9; perform skits</a:t>
            </a:r>
            <a:endParaRPr/>
          </a:p>
          <a:p>
            <a:pPr>
              <a:lnSpc>
                <a:spcPct val="100000"/>
              </a:lnSpc>
            </a:pPr>
            <a:r>
              <a:rPr lang="en-US" sz="2000">
                <a:solidFill>
                  <a:srgbClr val="ff0000"/>
                </a:solidFill>
                <a:latin typeface="Arial Black"/>
              </a:rPr>
              <a:t>Read chapter 8-10; quote tracker</a:t>
            </a:r>
            <a:endParaRPr/>
          </a:p>
          <a:p>
            <a:pPr>
              <a:lnSpc>
                <a:spcPct val="100000"/>
              </a:lnSpc>
            </a:pPr>
            <a:r>
              <a:rPr lang="en-US" sz="2000">
                <a:solidFill>
                  <a:srgbClr val="ff0000"/>
                </a:solidFill>
                <a:latin typeface="Arial Black"/>
              </a:rPr>
              <a:t>Monster Post Card </a:t>
            </a:r>
            <a:endParaRPr/>
          </a:p>
        </p:txBody>
      </p:sp>
      <p:pic>
        <p:nvPicPr>
          <p:cNvPr descr="" id="111" name="Picture 9"/>
          <p:cNvPicPr/>
          <p:nvPr/>
        </p:nvPicPr>
        <p:blipFill>
          <a:blip r:embed="rId1"/>
          <a:stretch>
            <a:fillRect/>
          </a:stretch>
        </p:blipFill>
        <p:spPr>
          <a:xfrm>
            <a:off x="533520" y="2666880"/>
            <a:ext cx="1828440" cy="914040"/>
          </a:xfrm>
          <a:prstGeom prst="rect">
            <a:avLst/>
          </a:prstGeom>
        </p:spPr>
      </p:pic>
      <p:pic>
        <p:nvPicPr>
          <p:cNvPr descr="" id="112" name="Picture 12"/>
          <p:cNvPicPr/>
          <p:nvPr/>
        </p:nvPicPr>
        <p:blipFill>
          <a:blip r:embed="rId2"/>
          <a:stretch>
            <a:fillRect/>
          </a:stretch>
        </p:blipFill>
        <p:spPr>
          <a:xfrm>
            <a:off x="457200" y="4267080"/>
            <a:ext cx="2057040" cy="1066320"/>
          </a:xfrm>
          <a:prstGeom prst="rect">
            <a:avLst/>
          </a:prstGeom>
        </p:spPr>
      </p:pic>
      <p:pic>
        <p:nvPicPr>
          <p:cNvPr descr="" id="113" name="Picture 13"/>
          <p:cNvPicPr/>
          <p:nvPr/>
        </p:nvPicPr>
        <p:blipFill>
          <a:blip r:embed="rId3"/>
          <a:stretch>
            <a:fillRect/>
          </a:stretch>
        </p:blipFill>
        <p:spPr>
          <a:xfrm>
            <a:off x="1143000" y="6019920"/>
            <a:ext cx="723600" cy="523440"/>
          </a:xfrm>
          <a:prstGeom prst="rect">
            <a:avLst/>
          </a:prstGeom>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380880" y="990720"/>
            <a:ext cx="2361960" cy="647280"/>
          </a:xfrm>
          <a:prstGeom prst="rect">
            <a:avLst/>
          </a:prstGeom>
        </p:spPr>
        <p:txBody>
          <a:bodyPr anchor="ctr"/>
          <a:p>
            <a:pPr algn="ctr">
              <a:lnSpc>
                <a:spcPct val="100000"/>
              </a:lnSpc>
            </a:pPr>
            <a:r>
              <a:rPr lang="en-US" sz="4400">
                <a:solidFill>
                  <a:srgbClr val="000000"/>
                </a:solidFill>
                <a:latin typeface="Calibri"/>
              </a:rPr>
              <a:t>GIIG-</a:t>
            </a:r>
            <a:r>
              <a:rPr lang="en-US" sz="4400">
                <a:solidFill>
                  <a:srgbClr val="000000"/>
                </a:solidFill>
                <a:latin typeface="Calibri"/>
              </a:rPr>
              <a:t>
</a:t>
            </a:r>
            <a:r>
              <a:rPr lang="en-US" sz="4400">
                <a:solidFill>
                  <a:srgbClr val="000000"/>
                </a:solidFill>
                <a:latin typeface="Calibri"/>
              </a:rPr>
              <a:t>Contextual Vocab </a:t>
            </a:r>
            <a:endParaRPr/>
          </a:p>
        </p:txBody>
      </p:sp>
      <p:sp>
        <p:nvSpPr>
          <p:cNvPr id="115" name="TextShape 2"/>
          <p:cNvSpPr txBox="1"/>
          <p:nvPr/>
        </p:nvSpPr>
        <p:spPr>
          <a:xfrm>
            <a:off x="228600" y="1981080"/>
            <a:ext cx="2514240" cy="4343040"/>
          </a:xfrm>
          <a:prstGeom prst="rect">
            <a:avLst/>
          </a:prstGeom>
        </p:spPr>
        <p:txBody>
          <a:bodyPr/>
          <a:p>
            <a:pPr>
              <a:lnSpc>
                <a:spcPct val="100000"/>
              </a:lnSpc>
            </a:pPr>
            <a:endParaRPr/>
          </a:p>
          <a:p>
            <a:pPr>
              <a:lnSpc>
                <a:spcPct val="100000"/>
              </a:lnSpc>
              <a:buFont typeface="Calibri"/>
              <a:buAutoNum type="arabicPeriod"/>
            </a:pPr>
            <a:r>
              <a:rPr lang="en-US" sz="2400">
                <a:solidFill>
                  <a:srgbClr val="000000"/>
                </a:solidFill>
                <a:latin typeface="Calibri"/>
              </a:rPr>
              <a:t>churlish</a:t>
            </a:r>
            <a:endParaRPr/>
          </a:p>
          <a:p>
            <a:pPr>
              <a:lnSpc>
                <a:spcPct val="100000"/>
              </a:lnSpc>
              <a:buFont typeface="Calibri"/>
              <a:buAutoNum type="arabicPeriod"/>
            </a:pPr>
            <a:r>
              <a:rPr lang="en-US" sz="2400">
                <a:solidFill>
                  <a:srgbClr val="000000"/>
                </a:solidFill>
                <a:latin typeface="Calibri"/>
              </a:rPr>
              <a:t>circumlocution</a:t>
            </a:r>
            <a:endParaRPr/>
          </a:p>
          <a:p>
            <a:pPr>
              <a:lnSpc>
                <a:spcPct val="100000"/>
              </a:lnSpc>
              <a:buFont typeface="Calibri"/>
              <a:buAutoNum type="arabicPeriod"/>
            </a:pPr>
            <a:r>
              <a:rPr lang="en-US" sz="2400">
                <a:solidFill>
                  <a:srgbClr val="000000"/>
                </a:solidFill>
                <a:latin typeface="Calibri"/>
              </a:rPr>
              <a:t>circumnavigate</a:t>
            </a:r>
            <a:endParaRPr/>
          </a:p>
          <a:p>
            <a:pPr>
              <a:lnSpc>
                <a:spcPct val="80000"/>
              </a:lnSpc>
            </a:pPr>
            <a:endParaRPr/>
          </a:p>
        </p:txBody>
      </p:sp>
      <p:sp>
        <p:nvSpPr>
          <p:cNvPr id="116" name="TextShape 3"/>
          <p:cNvSpPr txBox="1"/>
          <p:nvPr/>
        </p:nvSpPr>
        <p:spPr>
          <a:xfrm>
            <a:off x="2819520" y="1905120"/>
            <a:ext cx="4038120" cy="4952520"/>
          </a:xfrm>
          <a:prstGeom prst="rect">
            <a:avLst/>
          </a:prstGeom>
        </p:spPr>
        <p:txBody>
          <a:bodyPr anchor="ctr"/>
          <a:p>
            <a:pPr>
              <a:lnSpc>
                <a:spcPct val="80000"/>
              </a:lnSpc>
              <a:buFont typeface="Arial"/>
              <a:buAutoNum type="arabicPeriod"/>
            </a:pPr>
            <a:r>
              <a:rPr lang="en-US" sz="2400">
                <a:solidFill>
                  <a:srgbClr val="8b8b8b"/>
                </a:solidFill>
                <a:latin typeface="Calibri"/>
              </a:rPr>
              <a:t>He is a valiant as the lion, VULGAR as the bear </a:t>
            </a:r>
            <a:endParaRPr/>
          </a:p>
          <a:p>
            <a:pPr>
              <a:lnSpc>
                <a:spcPct val="80000"/>
              </a:lnSpc>
              <a:buFont typeface="Arial"/>
              <a:buAutoNum type="arabicPeriod"/>
            </a:pPr>
            <a:r>
              <a:rPr lang="en-US" sz="2400">
                <a:solidFill>
                  <a:srgbClr val="8b8b8b"/>
                </a:solidFill>
                <a:latin typeface="Calibri"/>
              </a:rPr>
              <a:t>He had an earnest desire to tantalize a listener by INDIRECT LANGUAGE/UNNECESSARILY WORDY </a:t>
            </a:r>
            <a:endParaRPr/>
          </a:p>
          <a:p>
            <a:pPr>
              <a:lnSpc>
                <a:spcPct val="80000"/>
              </a:lnSpc>
              <a:buFont typeface="Arial"/>
              <a:buAutoNum type="arabicPeriod"/>
            </a:pPr>
            <a:r>
              <a:rPr lang="en-US" sz="2400">
                <a:solidFill>
                  <a:srgbClr val="8b8b8b"/>
                </a:solidFill>
                <a:latin typeface="Calibri"/>
              </a:rPr>
              <a:t>No doubt the whale had thrice </a:t>
            </a:r>
            <a:r>
              <a:rPr i="1" lang="en-US" sz="2400" u="sng">
                <a:solidFill>
                  <a:srgbClr val="8b8b8b"/>
                </a:solidFill>
                <a:latin typeface="Calibri"/>
              </a:rPr>
              <a:t>PROCEED AROUND</a:t>
            </a:r>
            <a:r>
              <a:rPr lang="en-US" sz="2400">
                <a:solidFill>
                  <a:srgbClr val="8b8b8b"/>
                </a:solidFill>
                <a:latin typeface="Calibri"/>
              </a:rPr>
              <a:t> the globe </a:t>
            </a:r>
            <a:endParaRPr/>
          </a:p>
        </p:txBody>
      </p:sp>
      <p:sp>
        <p:nvSpPr>
          <p:cNvPr id="117" name="Line 4"/>
          <p:cNvSpPr/>
          <p:nvPr/>
        </p:nvSpPr>
        <p:spPr>
          <a:xfrm flipV="1">
            <a:off x="0" y="1752480"/>
            <a:ext cx="9144000" cy="12600"/>
          </a:xfrm>
          <a:prstGeom prst="line">
            <a:avLst/>
          </a:prstGeom>
          <a:ln w="9360">
            <a:solidFill>
              <a:srgbClr val="000000"/>
            </a:solidFill>
            <a:round/>
          </a:ln>
        </p:spPr>
      </p:sp>
      <p:sp>
        <p:nvSpPr>
          <p:cNvPr id="118" name="Line 5"/>
          <p:cNvSpPr/>
          <p:nvPr/>
        </p:nvSpPr>
        <p:spPr>
          <a:xfrm flipV="1">
            <a:off x="2666880" y="0"/>
            <a:ext cx="0" cy="6858000"/>
          </a:xfrm>
          <a:prstGeom prst="line">
            <a:avLst/>
          </a:prstGeom>
          <a:ln w="9360">
            <a:solidFill>
              <a:srgbClr val="000000"/>
            </a:solidFill>
            <a:round/>
          </a:ln>
        </p:spPr>
      </p:sp>
      <p:sp>
        <p:nvSpPr>
          <p:cNvPr id="119" name="CustomShape 6"/>
          <p:cNvSpPr/>
          <p:nvPr/>
        </p:nvSpPr>
        <p:spPr>
          <a:xfrm>
            <a:off x="2819520" y="304920"/>
            <a:ext cx="6095520" cy="1314000"/>
          </a:xfrm>
          <a:prstGeom prst="rect">
            <a:avLst/>
          </a:prstGeom>
        </p:spPr>
        <p:txBody>
          <a:bodyPr bIns="45000" lIns="90000" rIns="90000" tIns="45000" wrap="none"/>
          <a:p>
            <a:pPr>
              <a:lnSpc>
                <a:spcPct val="100000"/>
              </a:lnSpc>
            </a:pPr>
            <a:r>
              <a:rPr lang="en-US" sz="2000">
                <a:solidFill>
                  <a:srgbClr val="ff0000"/>
                </a:solidFill>
                <a:latin typeface="Arial Black"/>
              </a:rPr>
              <a:t>Thur. 11/29 and Fri. 11/30</a:t>
            </a:r>
            <a:endParaRPr/>
          </a:p>
          <a:p>
            <a:pPr>
              <a:lnSpc>
                <a:spcPct val="100000"/>
              </a:lnSpc>
            </a:pPr>
            <a:r>
              <a:rPr lang="en-US" sz="2000">
                <a:solidFill>
                  <a:srgbClr val="ff0000"/>
                </a:solidFill>
                <a:latin typeface="Arial Black"/>
              </a:rPr>
              <a:t>GIIG</a:t>
            </a:r>
            <a:endParaRPr/>
          </a:p>
          <a:p>
            <a:pPr>
              <a:lnSpc>
                <a:spcPct val="100000"/>
              </a:lnSpc>
            </a:pPr>
            <a:r>
              <a:rPr lang="en-US" sz="2000">
                <a:solidFill>
                  <a:srgbClr val="ff0000"/>
                </a:solidFill>
                <a:latin typeface="Arial Black"/>
              </a:rPr>
              <a:t>Vocab Quiz</a:t>
            </a:r>
            <a:endParaRPr/>
          </a:p>
          <a:p>
            <a:pPr>
              <a:lnSpc>
                <a:spcPct val="100000"/>
              </a:lnSpc>
            </a:pPr>
            <a:r>
              <a:rPr lang="en-US" sz="2000">
                <a:solidFill>
                  <a:srgbClr val="ff0000"/>
                </a:solidFill>
                <a:latin typeface="Arial Black"/>
              </a:rPr>
              <a:t>Theme</a:t>
            </a:r>
            <a:endParaRPr/>
          </a:p>
          <a:p>
            <a:pPr>
              <a:lnSpc>
                <a:spcPct val="100000"/>
              </a:lnSpc>
            </a:pPr>
            <a:r>
              <a:rPr lang="en-US" sz="2000">
                <a:solidFill>
                  <a:srgbClr val="ff0000"/>
                </a:solidFill>
                <a:latin typeface="Arial Black"/>
              </a:rPr>
              <a:t>Read chap 5-7</a:t>
            </a:r>
            <a:endParaRPr/>
          </a:p>
          <a:p>
            <a:pPr>
              <a:lnSpc>
                <a:spcPct val="100000"/>
              </a:lnSpc>
            </a:pPr>
            <a:r>
              <a:rPr lang="en-US" sz="2000">
                <a:solidFill>
                  <a:srgbClr val="ff0000"/>
                </a:solidFill>
                <a:latin typeface="Arial Black"/>
              </a:rPr>
              <a:t>Theme Illustrations</a:t>
            </a:r>
            <a:endParaRPr/>
          </a:p>
          <a:p>
            <a:pPr>
              <a:lnSpc>
                <a:spcPct val="100000"/>
              </a:lnSpc>
            </a:pPr>
            <a:r>
              <a:rPr lang="en-US" sz="2000">
                <a:solidFill>
                  <a:srgbClr val="ff0000"/>
                </a:solidFill>
                <a:latin typeface="Arial Black"/>
              </a:rPr>
              <a:t>Homework: Finish 5-7, quote tracking  </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Post Card Requirements</a:t>
            </a:r>
            <a:endParaRPr/>
          </a:p>
        </p:txBody>
      </p:sp>
      <p:sp>
        <p:nvSpPr>
          <p:cNvPr id="121" name="TextShape 2"/>
          <p:cNvSpPr txBox="1"/>
          <p:nvPr/>
        </p:nvSpPr>
        <p:spPr>
          <a:xfrm>
            <a:off x="457200" y="1600200"/>
            <a:ext cx="8229240" cy="4525560"/>
          </a:xfrm>
          <a:prstGeom prst="rect">
            <a:avLst/>
          </a:prstGeom>
        </p:spPr>
        <p:txBody>
          <a:bodyPr/>
          <a:p>
            <a:pPr>
              <a:lnSpc>
                <a:spcPct val="100000"/>
              </a:lnSpc>
              <a:buFont typeface="Arial"/>
              <a:buChar char="•"/>
            </a:pPr>
            <a:r>
              <a:rPr lang="en-US" sz="1400" u="sng">
                <a:solidFill>
                  <a:srgbClr val="0000ff"/>
                </a:solidFill>
                <a:latin typeface="Calibri"/>
                <a:hlinkClick r:id="rId1"/>
              </a:rPr>
              <a:t>http://</a:t>
            </a:r>
            <a:r>
              <a:rPr lang="en-US" sz="1400" u="sng">
                <a:solidFill>
                  <a:srgbClr val="0000ff"/>
                </a:solidFill>
                <a:latin typeface="Calibri"/>
                <a:hlinkClick r:id="rId2"/>
              </a:rPr>
              <a:t>www.teachersproperty.com/images%5Csamples%5CSamples_Enlarged_Postcard_Activity.pdf</a:t>
            </a:r>
            <a:endParaRPr/>
          </a:p>
          <a:p>
            <a:pPr>
              <a:lnSpc>
                <a:spcPct val="100000"/>
              </a:lnSpc>
              <a:buFont typeface="Arial"/>
              <a:buChar char="•"/>
            </a:pPr>
            <a:r>
              <a:rPr lang="en-US" sz="2000">
                <a:solidFill>
                  <a:srgbClr val="000000"/>
                </a:solidFill>
                <a:latin typeface="Calibri"/>
              </a:rPr>
              <a:t>You must complete 1 post card for each chapter </a:t>
            </a:r>
            <a:endParaRPr/>
          </a:p>
          <a:p>
            <a:pPr>
              <a:lnSpc>
                <a:spcPct val="100000"/>
              </a:lnSpc>
              <a:buFont typeface="Arial"/>
              <a:buChar char="•"/>
            </a:pPr>
            <a:r>
              <a:rPr lang="en-US" sz="2000">
                <a:solidFill>
                  <a:srgbClr val="000000"/>
                </a:solidFill>
                <a:latin typeface="Calibri"/>
              </a:rPr>
              <a:t>The monster is the writer of the post card. the letter writer. Most likely you will want him to write to Victor Frankenstein.  The letter must be written in first person. </a:t>
            </a:r>
            <a:endParaRPr/>
          </a:p>
          <a:p>
            <a:pPr>
              <a:lnSpc>
                <a:spcPct val="100000"/>
              </a:lnSpc>
              <a:buFont typeface="Arial"/>
              <a:buChar char="•"/>
            </a:pPr>
            <a:r>
              <a:rPr lang="en-US" sz="2000">
                <a:solidFill>
                  <a:srgbClr val="000000"/>
                </a:solidFill>
                <a:latin typeface="Calibri"/>
              </a:rPr>
              <a:t>It must include:</a:t>
            </a:r>
            <a:endParaRPr/>
          </a:p>
          <a:p>
            <a:pPr lvl="1">
              <a:lnSpc>
                <a:spcPct val="100000"/>
              </a:lnSpc>
              <a:buFont typeface="Arial"/>
              <a:buChar char="–"/>
            </a:pPr>
            <a:r>
              <a:rPr lang="en-US" sz="1600">
                <a:solidFill>
                  <a:srgbClr val="000000"/>
                </a:solidFill>
                <a:latin typeface="Calibri"/>
              </a:rPr>
              <a:t> </a:t>
            </a:r>
            <a:r>
              <a:rPr lang="en-US" sz="1600">
                <a:solidFill>
                  <a:srgbClr val="000000"/>
                </a:solidFill>
                <a:latin typeface="Calibri"/>
              </a:rPr>
              <a:t>a relevant date based on the setting of the book (the 1790s) , </a:t>
            </a:r>
            <a:endParaRPr/>
          </a:p>
          <a:p>
            <a:pPr lvl="1">
              <a:lnSpc>
                <a:spcPct val="100000"/>
              </a:lnSpc>
              <a:buFont typeface="Arial"/>
              <a:buChar char="–"/>
            </a:pPr>
            <a:r>
              <a:rPr lang="en-US" sz="1600">
                <a:solidFill>
                  <a:srgbClr val="000000"/>
                </a:solidFill>
                <a:latin typeface="Calibri"/>
              </a:rPr>
              <a:t>a  </a:t>
            </a:r>
            <a:r>
              <a:rPr lang="en-US" sz="2000">
                <a:solidFill>
                  <a:srgbClr val="000000"/>
                </a:solidFill>
                <a:latin typeface="Calibri"/>
              </a:rPr>
              <a:t>greeting/salutation (Dear, ), </a:t>
            </a:r>
            <a:endParaRPr/>
          </a:p>
          <a:p>
            <a:pPr lvl="1">
              <a:lnSpc>
                <a:spcPct val="100000"/>
              </a:lnSpc>
              <a:buFont typeface="Arial"/>
              <a:buChar char="–"/>
            </a:pPr>
            <a:r>
              <a:rPr lang="en-US" sz="2000">
                <a:solidFill>
                  <a:srgbClr val="000000"/>
                </a:solidFill>
                <a:latin typeface="Calibri"/>
              </a:rPr>
              <a:t>the body (one paragraph of at least five sentences, and one original quote) </a:t>
            </a:r>
            <a:endParaRPr/>
          </a:p>
          <a:p>
            <a:pPr lvl="1">
              <a:lnSpc>
                <a:spcPct val="100000"/>
              </a:lnSpc>
              <a:buFont typeface="Arial"/>
              <a:buChar char="–"/>
            </a:pPr>
            <a:r>
              <a:rPr lang="en-US" sz="2000">
                <a:solidFill>
                  <a:srgbClr val="000000"/>
                </a:solidFill>
                <a:latin typeface="Calibri"/>
              </a:rPr>
              <a:t>a closing </a:t>
            </a:r>
            <a:endParaRPr/>
          </a:p>
          <a:p>
            <a:pPr lvl="1">
              <a:lnSpc>
                <a:spcPct val="100000"/>
              </a:lnSpc>
              <a:buFont typeface="Arial"/>
              <a:buChar char="–"/>
            </a:pPr>
            <a:r>
              <a:rPr lang="en-US" sz="2000">
                <a:solidFill>
                  <a:srgbClr val="000000"/>
                </a:solidFill>
                <a:latin typeface="Calibri"/>
              </a:rPr>
              <a:t>A cute (and relevant) stamp </a:t>
            </a:r>
            <a:endParaRPr/>
          </a:p>
          <a:p>
            <a:pPr>
              <a:lnSpc>
                <a:spcPct val="100000"/>
              </a:lnSpc>
              <a:buFont typeface="Arial"/>
              <a:buChar char="•"/>
            </a:pPr>
            <a:r>
              <a:rPr lang="en-US" sz="2400">
                <a:solidFill>
                  <a:srgbClr val="000000"/>
                </a:solidFill>
                <a:latin typeface="Calibri"/>
              </a:rPr>
              <a:t>The letter must have correct spelling and follow proper </a:t>
            </a:r>
            <a:endParaRPr/>
          </a:p>
          <a:p>
            <a:pPr>
              <a:lnSpc>
                <a:spcPct val="100000"/>
              </a:lnSpc>
              <a:buFont typeface="Arial"/>
              <a:buChar char="•"/>
            </a:pPr>
            <a:r>
              <a:rPr lang="en-US" sz="2000">
                <a:solidFill>
                  <a:srgbClr val="000000"/>
                </a:solidFill>
                <a:latin typeface="Calibri"/>
              </a:rPr>
              <a:t>grammar rules.  </a:t>
            </a:r>
            <a:endParaRPr/>
          </a:p>
          <a:p>
            <a:pPr>
              <a:lnSpc>
                <a:spcPct val="100000"/>
              </a:lnSpc>
              <a:buFont typeface="Arial"/>
              <a:buChar char="•"/>
            </a:pPr>
            <a:r>
              <a:rPr lang="en-US" sz="2000">
                <a:solidFill>
                  <a:srgbClr val="000000"/>
                </a:solidFill>
                <a:latin typeface="Calibri"/>
              </a:rPr>
              <a:t>Additionally, it must be legible and neatly written or typed</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p:spPr>
        <p:txBody>
          <a:bodyPr anchor="ctr" bIns="0" lIns="0" rIns="0" tIns="0" wrap="none"/>
          <a:p>
            <a:endParaRPr/>
          </a:p>
        </p:txBody>
      </p:sp>
      <p:sp>
        <p:nvSpPr>
          <p:cNvPr id="123" name="TextShape 2"/>
          <p:cNvSpPr txBox="1"/>
          <p:nvPr/>
        </p:nvSpPr>
        <p:spPr>
          <a:xfrm>
            <a:off x="457200" y="1600200"/>
            <a:ext cx="8229240" cy="4525560"/>
          </a:xfrm>
          <a:prstGeom prst="rect">
            <a:avLst/>
          </a:prstGeom>
        </p:spPr>
        <p:txBody>
          <a:bodyPr anchor="ctr" bIns="0" lIns="0" rIns="0" tIns="0" wrap="none"/>
          <a:p>
            <a:pPr algn="ctr"/>
            <a:endParaRPr/>
          </a:p>
        </p:txBody>
      </p:sp>
      <p:pic>
        <p:nvPicPr>
          <p:cNvPr descr="" id="124" name=""/>
          <p:cNvPicPr/>
          <p:nvPr/>
        </p:nvPicPr>
        <p:blipFill>
          <a:blip r:embed="rId1"/>
          <a:stretch>
            <a:fillRect/>
          </a:stretch>
        </p:blipFill>
        <p:spPr>
          <a:xfrm>
            <a:off x="548640" y="1005840"/>
            <a:ext cx="8137800" cy="521208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p:spPr>
        <p:txBody>
          <a:bodyPr anchor="ctr" bIns="0" lIns="0" rIns="0" tIns="0" wrap="none"/>
          <a:p>
            <a:r>
              <a:rPr lang="en-US"/>
              <a:t>Post Card Sample</a:t>
            </a:r>
            <a:endParaRPr/>
          </a:p>
        </p:txBody>
      </p:sp>
      <p:sp>
        <p:nvSpPr>
          <p:cNvPr id="126" name="TextShape 2"/>
          <p:cNvSpPr txBox="1"/>
          <p:nvPr/>
        </p:nvSpPr>
        <p:spPr>
          <a:xfrm>
            <a:off x="457200" y="1600200"/>
            <a:ext cx="4015440" cy="4525560"/>
          </a:xfrm>
          <a:prstGeom prst="rect">
            <a:avLst/>
          </a:prstGeom>
        </p:spPr>
        <p:txBody>
          <a:bodyPr bIns="0" lIns="0" rIns="0" tIns="0" wrap="none"/>
          <a:p>
            <a:pPr algn="r">
              <a:buSzPct val="45000"/>
              <a:buFont typeface="StarSymbol"/>
              <a:buChar char=""/>
            </a:pPr>
            <a:r>
              <a:rPr lang="en-US" sz="2400"/>
              <a:t>Dec 2, 1792</a:t>
            </a:r>
            <a:endParaRPr/>
          </a:p>
          <a:p>
            <a:pPr>
              <a:buSzPct val="45000"/>
              <a:buFont typeface="StarSymbol"/>
              <a:buChar char=""/>
            </a:pPr>
            <a:r>
              <a:rPr lang="en-US" sz="2400"/>
              <a:t>Dear Creator,</a:t>
            </a:r>
            <a:endParaRPr/>
          </a:p>
          <a:p>
            <a:pPr>
              <a:buSzPct val="45000"/>
              <a:buFont typeface="StarSymbol"/>
              <a:buChar char=""/>
            </a:pPr>
            <a:r>
              <a:rPr lang="en-US" sz="2400"/>
              <a:t>        </a:t>
            </a:r>
            <a:r>
              <a:rPr lang="en-US" sz="2400"/>
              <a:t>1 “Yet I ask you not to spare me; listen to me” (69). 2. ….............. 3.................4...................</a:t>
            </a:r>
            <a:endParaRPr/>
          </a:p>
          <a:p>
            <a:pPr>
              <a:buSzPct val="45000"/>
              <a:buFont typeface="StarSymbol"/>
              <a:buChar char=""/>
            </a:pPr>
            <a:r>
              <a:rPr lang="en-US" sz="2400"/>
              <a:t>5....................</a:t>
            </a:r>
            <a:endParaRPr/>
          </a:p>
          <a:p>
            <a:pPr>
              <a:buSzPct val="45000"/>
              <a:buFont typeface="StarSymbol"/>
              <a:buChar char=""/>
            </a:pPr>
            <a:endParaRPr/>
          </a:p>
          <a:p>
            <a:pPr>
              <a:buSzPct val="45000"/>
              <a:buFont typeface="StarSymbol"/>
              <a:buChar char=""/>
            </a:pPr>
            <a:r>
              <a:rPr lang="en-US" sz="2400"/>
              <a:t>Respectfully, </a:t>
            </a:r>
            <a:endParaRPr/>
          </a:p>
          <a:p>
            <a:pPr lvl="1">
              <a:buSzPct val="75000"/>
              <a:buFont typeface="StarSymbol"/>
              <a:buChar char=""/>
            </a:pPr>
            <a:r>
              <a:rPr lang="en-US" sz="2400"/>
              <a:t>Your Creation </a:t>
            </a:r>
            <a:endParaRPr/>
          </a:p>
          <a:p>
            <a:pPr>
              <a:buSzPct val="45000"/>
              <a:buFont typeface="StarSymbol"/>
              <a:buChar char=""/>
            </a:pPr>
            <a:endParaRPr/>
          </a:p>
        </p:txBody>
      </p:sp>
      <p:graphicFrame>
        <p:nvGraphicFramePr>
          <p:cNvPr id="127" name="Table 3"/>
          <p:cNvGraphicFramePr/>
          <p:nvPr/>
        </p:nvGraphicFramePr>
        <p:xfrm>
          <a:off x="4521960" y="2706480"/>
          <a:ext cx="2934720" cy="349920"/>
        </p:xfrm>
        <a:graphic>
          <a:graphicData uri="http://schemas.openxmlformats.org/drawingml/2006/table">
            <a:tbl>
              <a:tblPr/>
              <a:tblGrid>
                <a:gridCol w="2934720"/>
              </a:tblGrid>
              <a:tr h="343440">
                <a:tc>
                  <a:txBody>
                    <a:bodyPr bIns="46800" lIns="90000" rIns="90000" tIns="46800" wrap="none"/>
                    <a:p>
                      <a:r>
                        <a:rPr lang="en-US"/>
                        <a:t>Victor Frankenstein</a:t>
                      </a:r>
                      <a:endParaRPr/>
                    </a:p>
                    <a:p>
                      <a:r>
                        <a:rPr lang="en-US"/>
                        <a:t>123 Monster Land</a:t>
                      </a:r>
                      <a:endParaRPr/>
                    </a:p>
                    <a:p>
                      <a:r>
                        <a:rPr lang="en-US"/>
                        <a:t>Ingoldstein, England 12345 </a:t>
                      </a:r>
                      <a:endParaRPr/>
                    </a:p>
                    <a:p>
                      <a:endParaRPr/>
                    </a:p>
                  </a:txBody>
                  <a:tcPr/>
                </a:tc>
              </a:tr>
            </a:tbl>
          </a:graphicData>
        </a:graphic>
      </p:graphicFrame>
      <p:pic>
        <p:nvPicPr>
          <p:cNvPr descr="" id="128" name=""/>
          <p:cNvPicPr/>
          <p:nvPr/>
        </p:nvPicPr>
        <p:blipFill>
          <a:blip r:embed="rId1"/>
          <a:stretch>
            <a:fillRect/>
          </a:stretch>
        </p:blipFill>
        <p:spPr>
          <a:xfrm>
            <a:off x="7639200" y="2130120"/>
            <a:ext cx="681840" cy="521640"/>
          </a:xfrm>
          <a:prstGeom prst="rect">
            <a:avLst/>
          </a:prstGeom>
        </p:spPr>
      </p:pic>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CustomShape 1"/>
          <p:cNvSpPr/>
          <p:nvPr/>
        </p:nvSpPr>
        <p:spPr>
          <a:xfrm>
            <a:off x="4267080" y="2057400"/>
            <a:ext cx="4495320" cy="1371240"/>
          </a:xfrm>
          <a:prstGeom prst="rect">
            <a:avLst/>
          </a:prstGeom>
          <a:solidFill>
            <a:srgbClr val="ffffff"/>
          </a:solidFill>
        </p:spPr>
      </p:sp>
      <p:sp>
        <p:nvSpPr>
          <p:cNvPr id="130" name="CustomShape 2"/>
          <p:cNvSpPr/>
          <p:nvPr/>
        </p:nvSpPr>
        <p:spPr>
          <a:xfrm>
            <a:off x="4343400" y="4114800"/>
            <a:ext cx="4495320" cy="1371240"/>
          </a:xfrm>
          <a:prstGeom prst="rect">
            <a:avLst/>
          </a:prstGeom>
          <a:solidFill>
            <a:srgbClr val="ffffff"/>
          </a:solidFill>
        </p:spPr>
      </p:sp>
      <p:sp>
        <p:nvSpPr>
          <p:cNvPr id="131" name="TextShape 3"/>
          <p:cNvSpPr txBox="1"/>
          <p:nvPr/>
        </p:nvSpPr>
        <p:spPr>
          <a:xfrm>
            <a:off x="304920" y="0"/>
            <a:ext cx="2133360" cy="1599840"/>
          </a:xfrm>
          <a:prstGeom prst="rect">
            <a:avLst/>
          </a:prstGeom>
        </p:spPr>
        <p:txBody>
          <a:bodyPr anchor="ctr"/>
          <a:p>
            <a:pPr algn="ctr">
              <a:lnSpc>
                <a:spcPct val="100000"/>
              </a:lnSpc>
            </a:pPr>
            <a:r>
              <a:rPr lang="en-US" sz="2400">
                <a:solidFill>
                  <a:srgbClr val="000000"/>
                </a:solidFill>
                <a:latin typeface="Giddyup Std"/>
              </a:rPr>
              <a:t>Quick </a:t>
            </a:r>
            <a:r>
              <a:rPr lang="en-US" sz="2400">
                <a:solidFill>
                  <a:srgbClr val="000000"/>
                </a:solidFill>
                <a:latin typeface="Giddyup Std"/>
              </a:rPr>
              <a:t>
</a:t>
            </a:r>
            <a:r>
              <a:rPr lang="en-US" sz="2400">
                <a:solidFill>
                  <a:srgbClr val="000000"/>
                </a:solidFill>
                <a:latin typeface="Giddyup Std"/>
              </a:rPr>
              <a:t>Write </a:t>
            </a:r>
            <a:endParaRPr/>
          </a:p>
        </p:txBody>
      </p:sp>
      <p:sp>
        <p:nvSpPr>
          <p:cNvPr id="132" name="TextShape 4"/>
          <p:cNvSpPr txBox="1"/>
          <p:nvPr/>
        </p:nvSpPr>
        <p:spPr>
          <a:xfrm>
            <a:off x="-228600" y="1666800"/>
            <a:ext cx="2742840" cy="5190840"/>
          </a:xfrm>
          <a:prstGeom prst="rect">
            <a:avLst/>
          </a:prstGeom>
        </p:spPr>
        <p:txBody>
          <a:bodyPr/>
          <a:p>
            <a:pPr>
              <a:lnSpc>
                <a:spcPct val="100000"/>
              </a:lnSpc>
            </a:pPr>
            <a:r>
              <a:rPr lang="en-US" sz="2800">
                <a:solidFill>
                  <a:srgbClr val="000000"/>
                </a:solidFill>
                <a:latin typeface="Calibri"/>
              </a:rPr>
              <a:t>	</a:t>
            </a:r>
            <a:r>
              <a:rPr lang="en-US" sz="4800">
                <a:solidFill>
                  <a:srgbClr val="000000"/>
                </a:solidFill>
                <a:latin typeface="Calibri"/>
              </a:rPr>
              <a:t> </a:t>
            </a:r>
            <a:r>
              <a:rPr lang="en-US" sz="4800">
                <a:solidFill>
                  <a:srgbClr val="000000"/>
                </a:solidFill>
                <a:latin typeface="Calibri"/>
              </a:rPr>
              <a:t>What are reasons people get rejected by others? Society? Their peers? When is a time you felt rejected? </a:t>
            </a:r>
            <a:endParaRPr/>
          </a:p>
        </p:txBody>
      </p:sp>
      <p:sp>
        <p:nvSpPr>
          <p:cNvPr id="133" name="TextShape 5"/>
          <p:cNvSpPr txBox="1"/>
          <p:nvPr/>
        </p:nvSpPr>
        <p:spPr>
          <a:xfrm>
            <a:off x="2590920" y="1600200"/>
            <a:ext cx="6171840" cy="4571640"/>
          </a:xfrm>
          <a:prstGeom prst="rect">
            <a:avLst/>
          </a:prstGeom>
        </p:spPr>
        <p:txBody>
          <a:bodyPr anchor="ctr"/>
          <a:p>
            <a:pPr>
              <a:lnSpc>
                <a:spcPct val="90000"/>
              </a:lnSpc>
            </a:pPr>
            <a:endParaRPr/>
          </a:p>
          <a:p>
            <a:pPr>
              <a:lnSpc>
                <a:spcPct val="90000"/>
              </a:lnSpc>
            </a:pPr>
            <a:endParaRPr/>
          </a:p>
          <a:p>
            <a:pPr>
              <a:lnSpc>
                <a:spcPct val="90000"/>
              </a:lnSpc>
            </a:pPr>
            <a:endParaRPr/>
          </a:p>
        </p:txBody>
      </p:sp>
      <p:sp>
        <p:nvSpPr>
          <p:cNvPr id="134" name="Line 6"/>
          <p:cNvSpPr/>
          <p:nvPr/>
        </p:nvSpPr>
        <p:spPr>
          <a:xfrm>
            <a:off x="0" y="1600200"/>
            <a:ext cx="9144000" cy="0"/>
          </a:xfrm>
          <a:prstGeom prst="line">
            <a:avLst/>
          </a:prstGeom>
          <a:ln w="9360">
            <a:solidFill>
              <a:srgbClr val="000000"/>
            </a:solidFill>
            <a:round/>
          </a:ln>
        </p:spPr>
      </p:sp>
      <p:sp>
        <p:nvSpPr>
          <p:cNvPr id="135" name="Line 7"/>
          <p:cNvSpPr/>
          <p:nvPr/>
        </p:nvSpPr>
        <p:spPr>
          <a:xfrm>
            <a:off x="2514600" y="0"/>
            <a:ext cx="0" cy="6858000"/>
          </a:xfrm>
          <a:prstGeom prst="line">
            <a:avLst/>
          </a:prstGeom>
          <a:ln w="9360">
            <a:solidFill>
              <a:srgbClr val="000000"/>
            </a:solidFill>
            <a:round/>
          </a:ln>
        </p:spPr>
      </p:sp>
      <p:sp>
        <p:nvSpPr>
          <p:cNvPr id="136" name="CustomShape 8"/>
          <p:cNvSpPr/>
          <p:nvPr/>
        </p:nvSpPr>
        <p:spPr>
          <a:xfrm>
            <a:off x="5029200" y="3886200"/>
            <a:ext cx="609120" cy="533160"/>
          </a:xfrm>
          <a:prstGeom prst="rect">
            <a:avLst/>
          </a:prstGeom>
          <a:solidFill>
            <a:srgbClr val="ffffff"/>
          </a:solidFill>
        </p:spPr>
      </p:sp>
      <p:sp>
        <p:nvSpPr>
          <p:cNvPr id="137" name="CustomShape 9"/>
          <p:cNvSpPr/>
          <p:nvPr/>
        </p:nvSpPr>
        <p:spPr>
          <a:xfrm>
            <a:off x="2514600" y="131760"/>
            <a:ext cx="6629040" cy="1447560"/>
          </a:xfrm>
          <a:prstGeom prst="rect">
            <a:avLst/>
          </a:prstGeom>
        </p:spPr>
        <p:txBody>
          <a:bodyPr bIns="45000" lIns="90000" rIns="90000" tIns="45000" wrap="none"/>
          <a:p>
            <a:pPr>
              <a:lnSpc>
                <a:spcPct val="100000"/>
              </a:lnSpc>
            </a:pPr>
            <a:r>
              <a:rPr lang="en-US" sz="2000">
                <a:solidFill>
                  <a:srgbClr val="7030a0"/>
                </a:solidFill>
                <a:latin typeface="Arial Black"/>
              </a:rPr>
              <a:t>Friday, 12/7 and Monday, 12/4</a:t>
            </a:r>
            <a:endParaRPr/>
          </a:p>
          <a:p>
            <a:pPr>
              <a:lnSpc>
                <a:spcPct val="100000"/>
              </a:lnSpc>
            </a:pPr>
            <a:r>
              <a:rPr lang="en-US" sz="2000">
                <a:solidFill>
                  <a:srgbClr val="7030a0"/>
                </a:solidFill>
                <a:latin typeface="Arial Black"/>
              </a:rPr>
              <a:t>Review chapters 10-12</a:t>
            </a:r>
            <a:endParaRPr/>
          </a:p>
          <a:p>
            <a:pPr>
              <a:lnSpc>
                <a:spcPct val="100000"/>
              </a:lnSpc>
            </a:pPr>
            <a:r>
              <a:rPr lang="en-US" sz="2000">
                <a:solidFill>
                  <a:srgbClr val="7030a0"/>
                </a:solidFill>
                <a:latin typeface="Arial Black"/>
              </a:rPr>
              <a:t>Price of Beauty Video clip</a:t>
            </a:r>
            <a:endParaRPr/>
          </a:p>
          <a:p>
            <a:pPr>
              <a:lnSpc>
                <a:spcPct val="100000"/>
              </a:lnSpc>
            </a:pPr>
            <a:r>
              <a:rPr lang="en-US" sz="2000">
                <a:solidFill>
                  <a:srgbClr val="7030a0"/>
                </a:solidFill>
                <a:latin typeface="Arial Black"/>
              </a:rPr>
              <a:t>Beauty Artifacts Discussion</a:t>
            </a:r>
            <a:endParaRPr/>
          </a:p>
          <a:p>
            <a:pPr>
              <a:lnSpc>
                <a:spcPct val="100000"/>
              </a:lnSpc>
            </a:pPr>
            <a:r>
              <a:rPr lang="en-US" sz="2000">
                <a:solidFill>
                  <a:srgbClr val="7030a0"/>
                </a:solidFill>
                <a:latin typeface="Arial Black"/>
              </a:rPr>
              <a:t>Graphic Novel Assignment </a:t>
            </a:r>
            <a:endParaRPr/>
          </a:p>
          <a:p>
            <a:pPr>
              <a:lnSpc>
                <a:spcPct val="100000"/>
              </a:lnSpc>
            </a:pPr>
            <a:r>
              <a:rPr lang="en-US" sz="2000">
                <a:solidFill>
                  <a:srgbClr val="7030a0"/>
                </a:solidFill>
                <a:latin typeface="Arial Black"/>
              </a:rPr>
              <a:t>Read chapters 13-15</a:t>
            </a:r>
            <a:endParaRPr/>
          </a:p>
          <a:p>
            <a:pPr>
              <a:lnSpc>
                <a:spcPct val="100000"/>
              </a:lnSpc>
            </a:pPr>
            <a:r>
              <a:rPr lang="en-US" sz="2000">
                <a:solidFill>
                  <a:srgbClr val="7030a0"/>
                </a:solidFill>
                <a:latin typeface="Arial Black"/>
              </a:rPr>
              <a:t>Four Corners Debate</a:t>
            </a:r>
            <a:endParaRPr/>
          </a:p>
          <a:p>
            <a:pPr>
              <a:lnSpc>
                <a:spcPct val="100000"/>
              </a:lnSpc>
            </a:pPr>
            <a:r>
              <a:rPr lang="en-US" sz="2000">
                <a:solidFill>
                  <a:srgbClr val="7030a0"/>
                </a:solidFill>
                <a:latin typeface="Arial Black"/>
              </a:rPr>
              <a:t>Describe “Exquiste Monster” </a:t>
            </a:r>
            <a:endParaRPr/>
          </a:p>
        </p:txBody>
      </p:sp>
      <p:pic>
        <p:nvPicPr>
          <p:cNvPr descr="" id="138" name="Picture 13"/>
          <p:cNvPicPr/>
          <p:nvPr/>
        </p:nvPicPr>
        <p:blipFill>
          <a:blip r:embed="rId1"/>
          <a:stretch>
            <a:fillRect/>
          </a:stretch>
        </p:blipFill>
        <p:spPr>
          <a:xfrm>
            <a:off x="3124080" y="1600200"/>
            <a:ext cx="5409720" cy="3885840"/>
          </a:xfrm>
          <a:prstGeom prst="rect">
            <a:avLst/>
          </a:prstGeom>
        </p:spPr>
      </p:pic>
      <p:sp>
        <p:nvSpPr>
          <p:cNvPr id="139" name="CustomShape 10"/>
          <p:cNvSpPr/>
          <p:nvPr/>
        </p:nvSpPr>
        <p:spPr>
          <a:xfrm>
            <a:off x="4483800" y="5638680"/>
            <a:ext cx="3155760" cy="914760"/>
          </a:xfrm>
          <a:prstGeom prst="rect">
            <a:avLst/>
          </a:prstGeom>
        </p:spPr>
        <p:txBody>
          <a:bodyPr wrap="none"/>
          <a:p>
            <a:pPr algn="ctr">
              <a:lnSpc>
                <a:spcPct val="100000"/>
              </a:lnSpc>
            </a:pPr>
            <a:r>
              <a:rPr b="1" lang="en-US" sz="5400">
                <a:solidFill>
                  <a:srgbClr val="5e447c"/>
                </a:solidFill>
                <a:latin typeface="Calibri"/>
              </a:rPr>
              <a:t>30 words</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