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11.gif" ContentType="image/gif"/>
  <Override PartName="/ppt/media/image4.jpeg" ContentType="image/jpeg"/>
  <Override PartName="/ppt/media/image1.jpeg" ContentType="image/jpeg"/>
  <Override PartName="/ppt/media/image5.jpeg" ContentType="image/jpeg"/>
  <Override PartName="/ppt/media/image3.png" ContentType="image/png"/>
  <Override PartName="/ppt/media/image7.png" ContentType="image/png"/>
  <Override PartName="/ppt/media/image8.gif" ContentType="image/gif"/>
  <Override PartName="/ppt/media/image2.jpeg" ContentType="image/jpeg"/>
  <Override PartName="/ppt/media/image12.png" ContentType="image/png"/>
  <Override PartName="/ppt/media/image6.png" ContentType="image/png"/>
  <Override PartName="/ppt/media/image9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</c:spPr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</c:spPr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</c:spPr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axId val="32266"/>
        <c:axId val="20634"/>
      </c:barChart>
      <c:catAx>
        <c:axId val="32266"/>
        <c:scaling>
          <c:orientation val="minMax"/>
        </c:scaling>
        <c:axPos val="b"/>
        <c:majorTickMark val="out"/>
        <c:minorTickMark val="none"/>
        <c:tickLblPos val="nextTo"/>
        <c:crossAx val="20634"/>
        <c:crossesAt val="0"/>
        <c:lblAlgn val="ctr"/>
        <c:auto val="1"/>
        <c:lblOffset val="100"/>
        <c:spPr>
          <a:ln w="9360">
            <a:solidFill>
              <a:srgbClr val="b3b3b3"/>
            </a:solidFill>
            <a:round/>
          </a:ln>
        </c:spPr>
      </c:catAx>
      <c:valAx>
        <c:axId val="20634"/>
        <c:scaling>
          <c:orientation val="minMax"/>
        </c:scaling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majorTickMark val="out"/>
        <c:minorTickMark val="none"/>
        <c:tickLblPos val="nextTo"/>
        <c:crossAx val="32266"/>
        <c:crossesAt val="0"/>
        <c:spPr>
          <a:ln w="9360">
            <a:solidFill>
              <a:srgbClr val="b3b3b3"/>
            </a:solidFill>
            <a:round/>
          </a:ln>
        </c:spPr>
      </c:valAx>
      <c:spPr>
        <a:solidFill>
          <a:srgbClr val="ffffff"/>
        </a:solidFill>
        <a:ln>
          <a:solidFill>
            <a:srgbClr val="b3b3b3"/>
          </a:solidFill>
        </a:ln>
      </c:spPr>
    </c:plotArea>
    <c:legend>
      <c:legendPos val="r"/>
      <c:spPr/>
    </c:legend>
    <c:plotVisOnly val="1"/>
  </c:chart>
  <c:spPr/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004586"/>
            </a:solidFill>
          </c:spPr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420e"/>
            </a:solidFill>
          </c:spPr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rgbClr val="ffd320"/>
            </a:solidFill>
          </c:spPr>
          <c:cat>
            <c:strRef>
              <c:f>categories</c:f>
              <c:strCache>
                <c:ptCount val="4"/>
                <c:pt idx="0">
                  <c:v>Row 1</c:v>
                </c:pt>
                <c:pt idx="1">
                  <c:v>Row 2</c:v>
                </c:pt>
                <c:pt idx="2">
                  <c:v>Row 3</c:v>
                </c:pt>
                <c:pt idx="3">
                  <c:v>Row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axId val="12772"/>
        <c:axId val="6666"/>
      </c:barChart>
      <c:catAx>
        <c:axId val="12772"/>
        <c:scaling>
          <c:orientation val="minMax"/>
        </c:scaling>
        <c:axPos val="b"/>
        <c:majorTickMark val="out"/>
        <c:minorTickMark val="none"/>
        <c:tickLblPos val="nextTo"/>
        <c:crossAx val="6666"/>
        <c:crossesAt val="0"/>
        <c:lblAlgn val="ctr"/>
        <c:auto val="1"/>
        <c:lblOffset val="100"/>
        <c:spPr>
          <a:ln w="9360">
            <a:solidFill>
              <a:srgbClr val="b3b3b3"/>
            </a:solidFill>
            <a:round/>
          </a:ln>
        </c:spPr>
      </c:catAx>
      <c:valAx>
        <c:axId val="6666"/>
        <c:scaling>
          <c:orientation val="minMax"/>
        </c:scaling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majorTickMark val="out"/>
        <c:minorTickMark val="none"/>
        <c:tickLblPos val="nextTo"/>
        <c:crossAx val="12772"/>
        <c:crossesAt val="0"/>
        <c:spPr>
          <a:ln w="9360">
            <a:solidFill>
              <a:srgbClr val="b3b3b3"/>
            </a:solidFill>
            <a:round/>
          </a:ln>
        </c:spPr>
      </c:valAx>
      <c:spPr>
        <a:solidFill>
          <a:srgbClr val="ffffff"/>
        </a:solidFill>
        <a:ln>
          <a:solidFill>
            <a:srgbClr val="b3b3b3"/>
          </a:solidFill>
        </a:ln>
      </c:spPr>
    </c:plotArea>
    <c:legend>
      <c:legendPos val="r"/>
      <c:spPr/>
    </c:legend>
    <c:plotVisOnly val="1"/>
  </c:chart>
  <c:spPr/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25146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15080" cy="4525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15080" cy="4525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146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47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5146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15080" cy="4525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25146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47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5146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514600" y="39636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514600" y="1600200"/>
            <a:ext cx="1959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47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520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520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080" cy="45252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google.com/url?sa=t&amp;rct=j&amp;q=&amp;esrc=s&amp;source=web&amp;cd=1&amp;ved=0CDAQFjAA&amp;url=http://www.awaytoteach.net/files/Independent%20Novel%20Storyboard%20Assignment2h.doc&amp;ei=Ccu-UMKCI8TXigLmm4HwBQ&amp;usg=AFQjCNFBfNTuwvw15oqden602UVogFRpwA" TargetMode="Externa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91440" y="274680"/>
            <a:ext cx="88696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1600"/>
              <a:t>Sorry, you were out. Hope all is well. Please talk with a class mate to find out what you missed. If they are not able to help you, please come see me during study hall or after school tutoring on Wednesdays.</a:t>
            </a:r>
            <a:r>
              <a:rPr lang="en-US"/>
              <a:t> 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80880" y="990720"/>
            <a:ext cx="2360160" cy="645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4400">
                <a:solidFill>
                  <a:srgbClr val="000000"/>
                </a:solidFill>
                <a:latin typeface="Calibri"/>
              </a:rPr>
              <a:t>GIIG-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Contextual Vocab 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228600" y="1981080"/>
            <a:ext cx="2512440" cy="434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churlish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circumlocution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circumnavigate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2819520" y="1905120"/>
            <a:ext cx="4036320" cy="49507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He is a valiant as the lion, VULGAR as the bear 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He had an earnest desire to tantalize a listener by INDIRECT LANGUAGE/UNNECESSARILY WORDY 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2400">
                <a:solidFill>
                  <a:srgbClr val="8b8b8b"/>
                </a:solidFill>
                <a:latin typeface="Calibri"/>
              </a:rPr>
              <a:t>No doubt the whale had thrice </a:t>
            </a:r>
            <a:r>
              <a:rPr i="1" lang="en-US" sz="2400" u="sng">
                <a:solidFill>
                  <a:srgbClr val="8b8b8b"/>
                </a:solidFill>
                <a:latin typeface="Calibri"/>
              </a:rPr>
              <a:t>PROCEED AROUND</a:t>
            </a:r>
            <a:r>
              <a:rPr lang="en-US" sz="2400">
                <a:solidFill>
                  <a:srgbClr val="8b8b8b"/>
                </a:solidFill>
                <a:latin typeface="Calibri"/>
              </a:rPr>
              <a:t> the globe </a:t>
            </a:r>
            <a:endParaRPr/>
          </a:p>
        </p:txBody>
      </p:sp>
      <p:sp>
        <p:nvSpPr>
          <p:cNvPr id="157" name="Line 4"/>
          <p:cNvSpPr/>
          <p:nvPr/>
        </p:nvSpPr>
        <p:spPr>
          <a:xfrm flipV="1">
            <a:off x="0" y="1752480"/>
            <a:ext cx="9144000" cy="1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58" name="Line 5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59" name="CustomShape 6"/>
          <p:cNvSpPr/>
          <p:nvPr/>
        </p:nvSpPr>
        <p:spPr>
          <a:xfrm>
            <a:off x="2819520" y="304920"/>
            <a:ext cx="6093720" cy="1312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Thur. 11/29 and Fri. 11/30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GIIG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Vocab Quiz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Theme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Read chap 5-7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Theme Illustrations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Homework: Finish 5-7, quote tracking  </a:t>
            </a:r>
            <a:endParaRPr/>
          </a:p>
        </p:txBody>
      </p:sp>
      <p:graphicFrame>
        <p:nvGraphicFramePr>
          <p:cNvPr id="160" name=""/>
          <p:cNvGraphicFramePr/>
          <p:nvPr/>
        </p:nvGraphicFramePr>
        <p:xfrm>
          <a:off x="-4890960" y="1519920"/>
          <a:ext cx="5757480" cy="324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1" name="CustomShape 7"/>
          <p:cNvSpPr/>
          <p:nvPr/>
        </p:nvSpPr>
        <p:spPr>
          <a:xfrm>
            <a:off x="285480" y="3942360"/>
            <a:ext cx="1920960" cy="1545840"/>
          </a:xfrm>
          <a:prstGeom prst="wedgeRoundRectCallout">
            <a:avLst>
              <a:gd fmla="val 24934" name="adj1"/>
              <a:gd fmla="val 22706" name="adj2"/>
              <a:gd fmla="val 16667" name="adj3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en-US"/>
              <a:t>Quiz 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/>
              <a:t>Chap 17 and 18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Four Corners Decision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http://www.brighthubeducation.com/high-school-english-lessons/38412-frankenstein-lesson-plan-decision-making/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Corner 1 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7500">
                <a:solidFill>
                  <a:srgbClr val="000000"/>
                </a:solidFill>
                <a:latin typeface="Calibri"/>
              </a:rPr>
              <a:t>Make the mate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Corner 2 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8000">
                <a:solidFill>
                  <a:srgbClr val="000000"/>
                </a:solidFill>
                <a:latin typeface="Calibri"/>
              </a:rPr>
              <a:t>Refuse to make the monster.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Corner 3 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8000">
                <a:solidFill>
                  <a:srgbClr val="000000"/>
                </a:solidFill>
                <a:latin typeface="Calibri"/>
              </a:rPr>
              <a:t>Agree to make the monster and not actually do it.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Corner 4 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8000">
                <a:solidFill>
                  <a:srgbClr val="000000"/>
                </a:solidFill>
                <a:latin typeface="Calibri"/>
              </a:rPr>
              <a:t>Agree to make the monster and while pretending to make it, gather up a posse to hunt him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28600" y="533520"/>
            <a:ext cx="2360160" cy="645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3200">
                <a:solidFill>
                  <a:srgbClr val="000000"/>
                </a:solidFill>
                <a:latin typeface="Calibri"/>
              </a:rPr>
              <a:t>GIIG-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Contextual Vocab 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0" y="1752480"/>
            <a:ext cx="2512440" cy="434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1. deciduous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2. deleterious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3. diffident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2819520" y="1905120"/>
            <a:ext cx="4036320" cy="49507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B. shedding foliage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C. injurious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A. lacking self confidence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5" name="Line 4"/>
          <p:cNvSpPr/>
          <p:nvPr/>
        </p:nvSpPr>
        <p:spPr>
          <a:xfrm flipV="1">
            <a:off x="0" y="1752480"/>
            <a:ext cx="9144000" cy="1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6" name="Line 5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77" name="CustomShape 6"/>
          <p:cNvSpPr/>
          <p:nvPr/>
        </p:nvSpPr>
        <p:spPr>
          <a:xfrm>
            <a:off x="2819520" y="304920"/>
            <a:ext cx="6093720" cy="1312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Wed Dec 5 and Thur Dec 6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GIIG – Vocab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Finish Mock Trial 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2000">
                <a:solidFill>
                  <a:srgbClr val="ff0000"/>
                </a:solidFill>
                <a:latin typeface="Arial Black"/>
              </a:rPr>
              <a:t>Review Chap 7-9; perform skits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Read chapter 8-10; quote tracker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Monster Post Card </a:t>
            </a:r>
            <a:endParaRPr/>
          </a:p>
        </p:txBody>
      </p:sp>
      <p:pic>
        <p:nvPicPr>
          <p:cNvPr descr="" id="178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2666880"/>
            <a:ext cx="1826640" cy="912240"/>
          </a:xfrm>
          <a:prstGeom prst="rect">
            <a:avLst/>
          </a:prstGeom>
        </p:spPr>
      </p:pic>
      <p:pic>
        <p:nvPicPr>
          <p:cNvPr descr="" id="179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267080"/>
            <a:ext cx="2055240" cy="1064520"/>
          </a:xfrm>
          <a:prstGeom prst="rect">
            <a:avLst/>
          </a:prstGeom>
        </p:spPr>
      </p:pic>
      <p:pic>
        <p:nvPicPr>
          <p:cNvPr descr="" id="180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6019920"/>
            <a:ext cx="721800" cy="5216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Exquisite MonsterAssignment 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Fold a piece of paper in three sections (hot dog style)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Draw a head that would be appropriate and advantageous for the monster’s companion. Make sure the neck continue beyond the line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Pass. Don’t look. Draw a body that would be appropriate and advantageous for the monster’s companion.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Pass. Don’t look. Draw feet/fin that would be appropriate and advantageous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dur="indefinite" id="6" nodeType="mainSeq">
                <p:childTnLst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62" st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62" st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62" st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Exquisite Monster Assignment 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274680" y="155448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Meet with your group, and select the best monster to be his companion.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Write a paragraph as a group to explain why your companion is his best option.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Staple the favorite one on top of all other ones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EXTRA CREDIT : Create the monster you just sketched from materials. 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dur="indefinite" id="24" nodeType="mainSeq">
                <p:childTnLst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70" st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70" st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70" st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267080" y="20574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6" name="CustomShape 2"/>
          <p:cNvSpPr/>
          <p:nvPr/>
        </p:nvSpPr>
        <p:spPr>
          <a:xfrm>
            <a:off x="4343400" y="41148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7" name="CustomShape 3"/>
          <p:cNvSpPr/>
          <p:nvPr/>
        </p:nvSpPr>
        <p:spPr>
          <a:xfrm>
            <a:off x="304920" y="0"/>
            <a:ext cx="2133000" cy="1599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2400">
                <a:solidFill>
                  <a:srgbClr val="000000"/>
                </a:solidFill>
                <a:latin typeface="Giddyup Std"/>
              </a:rPr>
              <a:t>Quick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Giddyup Std"/>
              </a:rPr>
              <a:t>Write </a:t>
            </a:r>
            <a:endParaRPr/>
          </a:p>
        </p:txBody>
      </p:sp>
      <p:sp>
        <p:nvSpPr>
          <p:cNvPr id="188" name="CustomShape 4"/>
          <p:cNvSpPr/>
          <p:nvPr/>
        </p:nvSpPr>
        <p:spPr>
          <a:xfrm>
            <a:off x="274320" y="1666800"/>
            <a:ext cx="2239560" cy="5190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Please focus on reading for the next 15 minutes.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Quiz on chapters 17 and 18 coming up next. 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189" name="CustomShape 5"/>
          <p:cNvSpPr/>
          <p:nvPr/>
        </p:nvSpPr>
        <p:spPr>
          <a:xfrm>
            <a:off x="2590920" y="1600200"/>
            <a:ext cx="6171480" cy="4571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90" name="Line 6"/>
          <p:cNvSpPr/>
          <p:nvPr/>
        </p:nvSpPr>
        <p:spPr>
          <a:xfrm>
            <a:off x="0" y="1600200"/>
            <a:ext cx="9144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91" name="Line 7"/>
          <p:cNvSpPr/>
          <p:nvPr/>
        </p:nvSpPr>
        <p:spPr>
          <a:xfrm>
            <a:off x="251460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92" name="CustomShape 8"/>
          <p:cNvSpPr/>
          <p:nvPr/>
        </p:nvSpPr>
        <p:spPr>
          <a:xfrm>
            <a:off x="5029200" y="3886200"/>
            <a:ext cx="608760" cy="532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3" name="CustomShape 9"/>
          <p:cNvSpPr/>
          <p:nvPr/>
        </p:nvSpPr>
        <p:spPr>
          <a:xfrm>
            <a:off x="2514600" y="131760"/>
            <a:ext cx="6628680" cy="1447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Thur 12/ 13 and Fri 12/14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Review chapters 16-18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Vocab Quiz (A-C) words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Read chapters 19-21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Quote Group Discussions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Thesis Statement Activity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Arial Black"/>
              </a:rPr>
              <a:t>Submit official thesis statement </a:t>
            </a:r>
            <a:endParaRPr/>
          </a:p>
        </p:txBody>
      </p:sp>
      <p:sp>
        <p:nvSpPr>
          <p:cNvPr id="194" name="CustomShape 10"/>
          <p:cNvSpPr/>
          <p:nvPr/>
        </p:nvSpPr>
        <p:spPr>
          <a:xfrm>
            <a:off x="4483800" y="5638680"/>
            <a:ext cx="3155400" cy="9144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5e447c"/>
                </a:solidFill>
                <a:latin typeface="Calibri"/>
              </a:rPr>
              <a:t>30 words</a:t>
            </a:r>
            <a:endParaRPr/>
          </a:p>
        </p:txBody>
      </p:sp>
      <p:pic>
        <p:nvPicPr>
          <p:cNvPr descr="" id="1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03760" y="2697840"/>
            <a:ext cx="3835440" cy="2940840"/>
          </a:xfrm>
          <a:prstGeom prst="rect">
            <a:avLst/>
          </a:prstGeom>
        </p:spPr>
      </p:pic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267080" y="20574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6" name="CustomShape 2"/>
          <p:cNvSpPr/>
          <p:nvPr/>
        </p:nvSpPr>
        <p:spPr>
          <a:xfrm>
            <a:off x="4343400" y="41148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7" name="CustomShape 3"/>
          <p:cNvSpPr/>
          <p:nvPr/>
        </p:nvSpPr>
        <p:spPr>
          <a:xfrm>
            <a:off x="304920" y="0"/>
            <a:ext cx="2133000" cy="1599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2400">
                <a:solidFill>
                  <a:srgbClr val="000000"/>
                </a:solidFill>
                <a:latin typeface="Giddyup Std"/>
              </a:rPr>
              <a:t>Quick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Giddyup Std"/>
              </a:rPr>
              <a:t>Write </a:t>
            </a:r>
            <a:endParaRPr/>
          </a:p>
        </p:txBody>
      </p:sp>
      <p:sp>
        <p:nvSpPr>
          <p:cNvPr id="108" name="CustomShape 4"/>
          <p:cNvSpPr/>
          <p:nvPr/>
        </p:nvSpPr>
        <p:spPr>
          <a:xfrm>
            <a:off x="-228600" y="1666800"/>
            <a:ext cx="2742480" cy="5190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4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>
                <a:solidFill>
                  <a:srgbClr val="000000"/>
                </a:solidFill>
                <a:latin typeface="Calibri"/>
              </a:rPr>
              <a:t>What are reasons people get rejected by others? Society? Their peers? When is a time you felt rejected? </a:t>
            </a:r>
            <a:endParaRPr/>
          </a:p>
        </p:txBody>
      </p:sp>
      <p:sp>
        <p:nvSpPr>
          <p:cNvPr id="109" name="CustomShape 5"/>
          <p:cNvSpPr/>
          <p:nvPr/>
        </p:nvSpPr>
        <p:spPr>
          <a:xfrm>
            <a:off x="2590920" y="1600200"/>
            <a:ext cx="6171480" cy="4571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10" name="Line 6"/>
          <p:cNvSpPr/>
          <p:nvPr/>
        </p:nvSpPr>
        <p:spPr>
          <a:xfrm>
            <a:off x="0" y="1600200"/>
            <a:ext cx="9144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11" name="Line 7"/>
          <p:cNvSpPr/>
          <p:nvPr/>
        </p:nvSpPr>
        <p:spPr>
          <a:xfrm>
            <a:off x="251460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12" name="CustomShape 8"/>
          <p:cNvSpPr/>
          <p:nvPr/>
        </p:nvSpPr>
        <p:spPr>
          <a:xfrm>
            <a:off x="5029200" y="3886200"/>
            <a:ext cx="608760" cy="532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3" name="CustomShape 9"/>
          <p:cNvSpPr/>
          <p:nvPr/>
        </p:nvSpPr>
        <p:spPr>
          <a:xfrm>
            <a:off x="2514600" y="131760"/>
            <a:ext cx="6628680" cy="1447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Friday, 12/7 and Monday, 12/4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Review chapters 10-12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Price of Beauty Video clip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Beauty Artifacts Discussion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Graphic Novel Assignment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Read chapters 13-15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Four Corners Debate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Describe “Exquiste Monster” </a:t>
            </a:r>
            <a:endParaRPr/>
          </a:p>
        </p:txBody>
      </p:sp>
      <p:pic>
        <p:nvPicPr>
          <p:cNvPr descr="" id="114" name="Picture 13"/>
          <p:cNvPicPr/>
          <p:nvPr/>
        </p:nvPicPr>
        <p:blipFill>
          <a:blip r:embed="rId1"/>
          <a:stretch>
            <a:fillRect/>
          </a:stretch>
        </p:blipFill>
        <p:spPr>
          <a:xfrm>
            <a:off x="3124080" y="1600200"/>
            <a:ext cx="5409360" cy="3885480"/>
          </a:xfrm>
          <a:prstGeom prst="rect">
            <a:avLst/>
          </a:prstGeom>
        </p:spPr>
      </p:pic>
      <p:sp>
        <p:nvSpPr>
          <p:cNvPr id="115" name="CustomShape 10"/>
          <p:cNvSpPr/>
          <p:nvPr/>
        </p:nvSpPr>
        <p:spPr>
          <a:xfrm>
            <a:off x="4483800" y="5638680"/>
            <a:ext cx="3155400" cy="9144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5e447c"/>
                </a:solidFill>
                <a:latin typeface="Calibri"/>
              </a:rPr>
              <a:t>30 words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80880" y="990720"/>
            <a:ext cx="2360160" cy="645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4400">
                <a:solidFill>
                  <a:srgbClr val="000000"/>
                </a:solidFill>
                <a:latin typeface="Calibri"/>
              </a:rPr>
              <a:t>GIIG-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Contextual Vocab 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228600" y="1981080"/>
            <a:ext cx="2512440" cy="434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churlish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circumlocution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circumnavigate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2819520" y="1905120"/>
            <a:ext cx="4036320" cy="49507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He is a valiant as the lion, VULGAR as the bear 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He had an earnest desire to tantalize a listener by INDIRECT LANGUAGE/UNNECESSARILY WORDY </a:t>
            </a:r>
            <a:endParaRPr/>
          </a:p>
          <a:p>
            <a:pPr>
              <a:lnSpc>
                <a:spcPct val="80000"/>
              </a:lnSpc>
              <a:buFont typeface="StarSymbol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No doubt the whale had thrice </a:t>
            </a:r>
            <a:r>
              <a:rPr i="1" lang="en-US" sz="2400" u="sng">
                <a:solidFill>
                  <a:srgbClr val="000000"/>
                </a:solidFill>
                <a:latin typeface="Calibri"/>
              </a:rPr>
              <a:t>PROCEED AROUND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the globe</a:t>
            </a:r>
            <a:r>
              <a:rPr lang="en-US" sz="2400">
                <a:solidFill>
                  <a:srgbClr val="8b8b8b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99" name="Line 4"/>
          <p:cNvSpPr/>
          <p:nvPr/>
        </p:nvSpPr>
        <p:spPr>
          <a:xfrm flipV="1">
            <a:off x="0" y="1752480"/>
            <a:ext cx="9144000" cy="1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00" name="Line 5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01" name="CustomShape 6"/>
          <p:cNvSpPr/>
          <p:nvPr/>
        </p:nvSpPr>
        <p:spPr>
          <a:xfrm>
            <a:off x="2819520" y="304920"/>
            <a:ext cx="6093720" cy="1312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Thur. 11/29 and Fri. 11/30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GIIG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Vocab Quiz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Theme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Read chap 5-7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Theme Illustrations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Homework: Finish 5-7, quote tracking  </a:t>
            </a:r>
            <a:endParaRPr/>
          </a:p>
        </p:txBody>
      </p:sp>
      <p:graphicFrame>
        <p:nvGraphicFramePr>
          <p:cNvPr id="202" name=""/>
          <p:cNvGraphicFramePr/>
          <p:nvPr/>
        </p:nvGraphicFramePr>
        <p:xfrm>
          <a:off x="-4890960" y="1519920"/>
          <a:ext cx="5757480" cy="324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3" name="CustomShape 7"/>
          <p:cNvSpPr/>
          <p:nvPr/>
        </p:nvSpPr>
        <p:spPr>
          <a:xfrm>
            <a:off x="285480" y="3942360"/>
            <a:ext cx="1920960" cy="1545840"/>
          </a:xfrm>
          <a:prstGeom prst="wedgeRoundRectCallout">
            <a:avLst>
              <a:gd fmla="val 24934" name="adj1"/>
              <a:gd fmla="val 22706" name="adj2"/>
              <a:gd fmla="val 16667" name="adj3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en-US"/>
              <a:t>Quiz 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/>
              <a:t>Chap 17 and 18</a:t>
            </a:r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457200" y="1600200"/>
            <a:ext cx="7406640" cy="45252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1. What argument does the monster give to make him a female companion?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2. What keeps Frankenstein from creating a second creature?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3. Extra Credit: Who is Frankenstein supposed to marry?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4. Extra Credit: Why does the creature direct revenge to Frankenstein's wedding? </a:t>
            </a:r>
            <a:endParaRPr/>
          </a:p>
        </p:txBody>
      </p:sp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15 Topics 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457200" y="1600200"/>
            <a:ext cx="8138160" cy="45252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1. Stem cell research: descriptions of artificial creation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2. protecting the environment: description of the environment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3. abortion: description of Frankenstein's creation of the monster  and his desire to kill him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4. global warming: description of the environment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5. education: description of methods of learning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6. death penalty: description of the deaths and the desires to bring them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7. test tube babies: descriptions of artificial creation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8. women's rights: description of the female characters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9. dangerous knowledge: description of the use of knowledge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10. social networking: descrption of communication and invasion of privacy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11. support for arts: desciption of Frankenstein's creation of the monster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12. bigotry: the results of bigotry in </a:t>
            </a:r>
            <a:r>
              <a:rPr i="1" lang="en-US"/>
              <a:t>Frankenstein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13. equality: the results of unequal opportunities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13.creationism/ intelligent design vs evolution: the results of Frankenstein's creation of the monster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14. family values: description of family interactions </a:t>
            </a:r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id="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Thesis Statement 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457200" y="1600200"/>
            <a:ext cx="7589520" cy="45252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Based on the _____________ in </a:t>
            </a:r>
            <a:r>
              <a:rPr i="1" lang="en-US"/>
              <a:t>Frankenstein</a:t>
            </a:r>
            <a:r>
              <a:rPr lang="en-US"/>
              <a:t>, Mary Shelley would seem to believe that (</a:t>
            </a:r>
            <a:r>
              <a:rPr lang="en-US" u="sng"/>
              <a:t>insert controversial topic here)</a:t>
            </a:r>
            <a:r>
              <a:rPr lang="en-US"/>
              <a:t> is ________ because (</a:t>
            </a:r>
            <a:r>
              <a:rPr lang="en-US" u="sng"/>
              <a:t>list your main ideas from your quotes here) </a:t>
            </a:r>
            <a:r>
              <a:rPr lang="en-US"/>
              <a:t> </a:t>
            </a:r>
            <a:endParaRPr/>
          </a:p>
        </p:txBody>
      </p:sp>
    </p:spTree>
  </p:cSld>
  <p:timing>
    <p:tnLst>
      <p:par>
        <p:cTn dur="indefinite" id="49" nodeType="tmRoot" restart="never">
          <p:childTnLst>
            <p:seq>
              <p:cTn id="5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descr="" id="117" name="Content Placeholder 6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914400"/>
            <a:ext cx="4037760" cy="45252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</p:sp>
      <p:pic>
        <p:nvPicPr>
          <p:cNvPr descr="" id="119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73520" y="1600200"/>
            <a:ext cx="6995880" cy="45252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Storyboard Assignment Requirements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u="sng">
                <a:solidFill>
                  <a:srgbClr val="0000ff"/>
                </a:solidFill>
                <a:latin typeface="Calibri"/>
                <a:hlinkClick r:id="rId1"/>
              </a:rPr>
              <a:t>http://www.google.com/url?sa=t&amp;rct=j&amp;q=&amp;esrc=s&amp;source=web&amp;cd=1&amp;ved=0CDAQFjAA&amp;url=http%3A%2F%2Fwww.awaytoteach.net%2Ffiles%2FIndependent%2520Novel%2520Storyboard%2520Assignment2h.doc&amp;ei=Ccu-UMKCI8TXigLmm4HwBQ&amp;usg=AFQjCNFBfNTuwvw15oqden602UVogFRpw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You must include: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 title picture with author name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Seven other boxes representing chapters 13-15 of the book.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Each box should include one sentence regarding the theme, tone, mood, or literary devices, and a MLA parenthetical page citation and a picture or symbol.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The picture/visual may be drawn with colored pencils or computer graphics.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On the back: A one paragraph (7-8 sentences) evaluation of the chapters 13-15.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609480"/>
            <a:ext cx="8228880" cy="551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0000"/>
                </a:solidFill>
                <a:latin typeface="Calibri"/>
              </a:rPr>
              <a:t>Include this page inside your final project (unattached)!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Name ______________________________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Independent Book Project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Date ______________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Period______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Title  __________________________________________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Cover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_____/5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Interior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_____/15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8 Plot scenes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Summaries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Quotes w/ pages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Visuals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Back Cover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_____/5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Recommendation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Professionalism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_____/5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Overall presentation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Formatting (Followed directions)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(Expected-Penalty for negligence)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_____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         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TOTAL= _______/30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267080" y="20574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4" name="CustomShape 2"/>
          <p:cNvSpPr/>
          <p:nvPr/>
        </p:nvSpPr>
        <p:spPr>
          <a:xfrm>
            <a:off x="4343400" y="41148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5" name="CustomShape 3"/>
          <p:cNvSpPr/>
          <p:nvPr/>
        </p:nvSpPr>
        <p:spPr>
          <a:xfrm>
            <a:off x="304920" y="0"/>
            <a:ext cx="2133000" cy="1599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2400">
                <a:solidFill>
                  <a:srgbClr val="000000"/>
                </a:solidFill>
                <a:latin typeface="Giddyup Std"/>
              </a:rPr>
              <a:t>Quick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Giddyup Std"/>
              </a:rPr>
              <a:t>Write 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274320" y="1666800"/>
            <a:ext cx="2239560" cy="5190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Why is love and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companionship an important part of the human experience? What has Mary Shelley suggested about love?</a:t>
            </a:r>
            <a:r>
              <a:rPr lang="en-US" sz="4800">
                <a:solidFill>
                  <a:srgbClr val="000000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2590920" y="1600200"/>
            <a:ext cx="6171480" cy="4571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28" name="Line 6"/>
          <p:cNvSpPr/>
          <p:nvPr/>
        </p:nvSpPr>
        <p:spPr>
          <a:xfrm>
            <a:off x="0" y="1600200"/>
            <a:ext cx="9144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29" name="Line 7"/>
          <p:cNvSpPr/>
          <p:nvPr/>
        </p:nvSpPr>
        <p:spPr>
          <a:xfrm>
            <a:off x="251460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0" name="CustomShape 8"/>
          <p:cNvSpPr/>
          <p:nvPr/>
        </p:nvSpPr>
        <p:spPr>
          <a:xfrm>
            <a:off x="5029200" y="3886200"/>
            <a:ext cx="608760" cy="532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1" name="CustomShape 9"/>
          <p:cNvSpPr/>
          <p:nvPr/>
        </p:nvSpPr>
        <p:spPr>
          <a:xfrm>
            <a:off x="2514600" y="131760"/>
            <a:ext cx="6628680" cy="1447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Tue 12/11 and Wed. 12/12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Review chapters 13-15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Read Chapter 16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Four Corners Activity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“</a:t>
            </a:r>
            <a:r>
              <a:rPr lang="en-US" sz="2000">
                <a:solidFill>
                  <a:srgbClr val="7030a0"/>
                </a:solidFill>
                <a:latin typeface="Arial Black"/>
              </a:rPr>
              <a:t>Design a Monster”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Read chapters 17 &amp; 18 </a:t>
            </a:r>
            <a:endParaRPr/>
          </a:p>
        </p:txBody>
      </p:sp>
      <p:sp>
        <p:nvSpPr>
          <p:cNvPr id="132" name="CustomShape 10"/>
          <p:cNvSpPr/>
          <p:nvPr/>
        </p:nvSpPr>
        <p:spPr>
          <a:xfrm>
            <a:off x="4483800" y="5638680"/>
            <a:ext cx="3155400" cy="9144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5e447c"/>
                </a:solidFill>
                <a:latin typeface="Calibri"/>
              </a:rPr>
              <a:t>30 words</a:t>
            </a:r>
            <a:endParaRPr/>
          </a:p>
        </p:txBody>
      </p:sp>
      <p:pic>
        <p:nvPicPr>
          <p:cNvPr descr="" id="133" name="Picture 15"/>
          <p:cNvPicPr/>
          <p:nvPr/>
        </p:nvPicPr>
        <p:blipFill>
          <a:blip r:embed="rId1"/>
          <a:stretch>
            <a:fillRect/>
          </a:stretch>
        </p:blipFill>
        <p:spPr>
          <a:xfrm>
            <a:off x="2762280" y="2000160"/>
            <a:ext cx="5618880" cy="28569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267080" y="20574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5" name="CustomShape 2"/>
          <p:cNvSpPr/>
          <p:nvPr/>
        </p:nvSpPr>
        <p:spPr>
          <a:xfrm>
            <a:off x="4343400" y="4114800"/>
            <a:ext cx="4494960" cy="13708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6" name="CustomShape 3"/>
          <p:cNvSpPr/>
          <p:nvPr/>
        </p:nvSpPr>
        <p:spPr>
          <a:xfrm>
            <a:off x="304920" y="0"/>
            <a:ext cx="2133000" cy="1599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2400">
                <a:solidFill>
                  <a:srgbClr val="000000"/>
                </a:solidFill>
                <a:latin typeface="Giddyup Std"/>
              </a:rPr>
              <a:t>Quick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Giddyup Std"/>
              </a:rPr>
              <a:t>Write 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>
            <a:off x="274320" y="1666800"/>
            <a:ext cx="2239560" cy="5190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Why is love and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companionship an important part of the human experience? What has Mary Shelley suggested about love?</a:t>
            </a:r>
            <a:r>
              <a:rPr lang="en-US" sz="4800">
                <a:solidFill>
                  <a:srgbClr val="000000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138" name="CustomShape 5"/>
          <p:cNvSpPr/>
          <p:nvPr/>
        </p:nvSpPr>
        <p:spPr>
          <a:xfrm>
            <a:off x="2590920" y="1600200"/>
            <a:ext cx="6171480" cy="4571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39" name="Line 6"/>
          <p:cNvSpPr/>
          <p:nvPr/>
        </p:nvSpPr>
        <p:spPr>
          <a:xfrm>
            <a:off x="0" y="1600200"/>
            <a:ext cx="91440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40" name="Line 7"/>
          <p:cNvSpPr/>
          <p:nvPr/>
        </p:nvSpPr>
        <p:spPr>
          <a:xfrm>
            <a:off x="251460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41" name="CustomShape 8"/>
          <p:cNvSpPr/>
          <p:nvPr/>
        </p:nvSpPr>
        <p:spPr>
          <a:xfrm>
            <a:off x="5029200" y="3886200"/>
            <a:ext cx="608760" cy="532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2" name="CustomShape 9"/>
          <p:cNvSpPr/>
          <p:nvPr/>
        </p:nvSpPr>
        <p:spPr>
          <a:xfrm>
            <a:off x="2514600" y="131760"/>
            <a:ext cx="6628680" cy="1447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Tue 12/11 and Wed. 12/12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Review chapters 13-15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Read Chapter 16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Four Corners Activity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“</a:t>
            </a:r>
            <a:r>
              <a:rPr lang="en-US" sz="2000">
                <a:solidFill>
                  <a:srgbClr val="7030a0"/>
                </a:solidFill>
                <a:latin typeface="Arial Black"/>
              </a:rPr>
              <a:t>Design a Monster”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7030a0"/>
                </a:solidFill>
                <a:latin typeface="Arial Black"/>
              </a:rPr>
              <a:t>Read chapters 17 &amp; 18 </a:t>
            </a:r>
            <a:endParaRPr/>
          </a:p>
        </p:txBody>
      </p:sp>
      <p:sp>
        <p:nvSpPr>
          <p:cNvPr id="143" name="CustomShape 10"/>
          <p:cNvSpPr/>
          <p:nvPr/>
        </p:nvSpPr>
        <p:spPr>
          <a:xfrm>
            <a:off x="4483800" y="5638680"/>
            <a:ext cx="3155400" cy="9144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en-US" sz="5400">
                <a:solidFill>
                  <a:srgbClr val="5e447c"/>
                </a:solidFill>
                <a:latin typeface="Calibri"/>
              </a:rPr>
              <a:t>30 words</a:t>
            </a:r>
            <a:endParaRPr/>
          </a:p>
        </p:txBody>
      </p:sp>
      <p:pic>
        <p:nvPicPr>
          <p:cNvPr descr="" id="144" name="Picture 15"/>
          <p:cNvPicPr/>
          <p:nvPr/>
        </p:nvPicPr>
        <p:blipFill>
          <a:blip r:embed="rId1"/>
          <a:stretch>
            <a:fillRect/>
          </a:stretch>
        </p:blipFill>
        <p:spPr>
          <a:xfrm>
            <a:off x="2762280" y="2000160"/>
            <a:ext cx="5618880" cy="28569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28600" y="533520"/>
            <a:ext cx="2360160" cy="64548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3200">
                <a:solidFill>
                  <a:srgbClr val="000000"/>
                </a:solidFill>
                <a:latin typeface="Calibri"/>
              </a:rPr>
              <a:t>GIIG-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Contextual Vocab 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0" y="1752480"/>
            <a:ext cx="2512440" cy="434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1. deciduous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2. deleterious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3. diffident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2819520" y="1905120"/>
            <a:ext cx="4036320" cy="49507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8b8b8b"/>
                </a:solidFill>
                <a:latin typeface="Calibri"/>
              </a:rPr>
              <a:t>B. shedding foliage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8b8b8b"/>
                </a:solidFill>
                <a:latin typeface="Calibri"/>
              </a:rPr>
              <a:t>C. injurious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800">
                <a:solidFill>
                  <a:srgbClr val="8b8b8b"/>
                </a:solidFill>
                <a:latin typeface="Calibri"/>
              </a:rPr>
              <a:t>A. lacking self confidence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8" name="Line 4"/>
          <p:cNvSpPr/>
          <p:nvPr/>
        </p:nvSpPr>
        <p:spPr>
          <a:xfrm flipV="1">
            <a:off x="0" y="1752480"/>
            <a:ext cx="9144000" cy="12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49" name="Line 5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50" name="CustomShape 6"/>
          <p:cNvSpPr/>
          <p:nvPr/>
        </p:nvSpPr>
        <p:spPr>
          <a:xfrm>
            <a:off x="2819520" y="304920"/>
            <a:ext cx="6093720" cy="1312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Wed Dec 5 and Thur Dec 6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GIIG – Vocab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Finish Mock Trial  </a:t>
            </a:r>
            <a:endParaRPr/>
          </a:p>
          <a:p>
            <a:pPr>
              <a:lnSpc>
                <a:spcPct val="100000"/>
              </a:lnSpc>
            </a:pPr>
            <a:r>
              <a:rPr i="1" lang="en-US" sz="2000">
                <a:solidFill>
                  <a:srgbClr val="ff0000"/>
                </a:solidFill>
                <a:latin typeface="Arial Black"/>
              </a:rPr>
              <a:t>Review Chap 7-9; perform skits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Read chapter 8-10; quote tracker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 Black"/>
              </a:rPr>
              <a:t>Monster Post Card </a:t>
            </a:r>
            <a:endParaRPr/>
          </a:p>
        </p:txBody>
      </p:sp>
      <p:pic>
        <p:nvPicPr>
          <p:cNvPr descr="" id="151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2666880"/>
            <a:ext cx="1826640" cy="912240"/>
          </a:xfrm>
          <a:prstGeom prst="rect">
            <a:avLst/>
          </a:prstGeom>
        </p:spPr>
      </p:pic>
      <p:pic>
        <p:nvPicPr>
          <p:cNvPr descr="" id="152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267080"/>
            <a:ext cx="2055240" cy="1064520"/>
          </a:xfrm>
          <a:prstGeom prst="rect">
            <a:avLst/>
          </a:prstGeom>
        </p:spPr>
      </p:pic>
      <p:pic>
        <p:nvPicPr>
          <p:cNvPr descr="" id="153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6019920"/>
            <a:ext cx="721800" cy="5216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