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jpeg" ContentType="image/jpeg"/>
  <Override PartName="/ppt/media/image3.jpeg" ContentType="image/jpeg"/>
  <Override PartName="/ppt/media/image2.png" ContentType="image/png"/>
  <Override PartName="/ppt/slideLayouts/slideLayout33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8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.xml.rels" ContentType="application/vnd.openxmlformats-package.relationships+xml"/>
  <Override PartName="/ppt/slideLayouts/slideLayout7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7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6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3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520" cy="53071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4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5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6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3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960480" cy="45248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466280" y="1600200"/>
            <a:ext cx="960480" cy="45248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960480" cy="4524840"/>
          </a:xfrm>
          <a:prstGeom prst="rect">
            <a:avLst/>
          </a:prstGeom>
        </p:spPr>
        <p:txBody>
          <a:bodyPr anchor="ctr"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1466280" y="1600200"/>
            <a:ext cx="960480" cy="4524840"/>
          </a:xfrm>
          <a:prstGeom prst="rect">
            <a:avLst/>
          </a:prstGeom>
        </p:spPr>
        <p:txBody>
          <a:bodyPr anchor="ctr"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Click to edit the title text format</a:t>
            </a:r>
            <a:endParaRPr/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Sorry, you were out. Hope all is well. Please talk with a class mate to find out details </a:t>
            </a:r>
            <a:endParaRPr/>
          </a:p>
          <a:p>
            <a:r>
              <a:rPr lang="en-US"/>
              <a:t>about what you missed. If they are not able to explain things well, see </a:t>
            </a:r>
            <a:endParaRPr/>
          </a:p>
          <a:p>
            <a:r>
              <a:rPr lang="en-US"/>
              <a:t>me during study hall or at after school tutoring on Wednesdays </a:t>
            </a:r>
            <a:endParaRPr/>
          </a:p>
        </p:txBody>
      </p:sp>
      <p:sp>
        <p:nvSpPr>
          <p:cNvPr id="241" name="CustomShape 2"/>
          <p:cNvSpPr/>
          <p:nvPr/>
        </p:nvSpPr>
        <p:spPr>
          <a:xfrm>
            <a:off x="457200" y="1600200"/>
            <a:ext cx="4037040" cy="4524480"/>
          </a:xfrm>
          <a:prstGeom prst="rect">
            <a:avLst/>
          </a:prstGeom>
        </p:spPr>
      </p:sp>
      <p:pic>
        <p:nvPicPr>
          <p:cNvPr descr="" id="242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05840" y="1797480"/>
            <a:ext cx="7405560" cy="405360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4267080" y="2057400"/>
            <a:ext cx="4494240" cy="13701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44" name="CustomShape 2"/>
          <p:cNvSpPr/>
          <p:nvPr/>
        </p:nvSpPr>
        <p:spPr>
          <a:xfrm>
            <a:off x="4343400" y="4114800"/>
            <a:ext cx="4494240" cy="13701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45" name="CustomShape 3"/>
          <p:cNvSpPr/>
          <p:nvPr/>
        </p:nvSpPr>
        <p:spPr>
          <a:xfrm>
            <a:off x="304920" y="0"/>
            <a:ext cx="2132280" cy="159876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en-US" sz="2400">
                <a:solidFill>
                  <a:srgbClr val="000000"/>
                </a:solidFill>
                <a:latin typeface="Giddyup Std"/>
              </a:rPr>
              <a:t>Quick 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Giddyup Std"/>
              </a:rPr>
              <a:t>Write </a:t>
            </a:r>
            <a:endParaRPr/>
          </a:p>
        </p:txBody>
      </p:sp>
      <p:sp>
        <p:nvSpPr>
          <p:cNvPr id="246" name="CustomShape 4"/>
          <p:cNvSpPr/>
          <p:nvPr/>
        </p:nvSpPr>
        <p:spPr>
          <a:xfrm>
            <a:off x="-228600" y="1666800"/>
            <a:ext cx="2741760" cy="51897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	</a:t>
            </a:r>
            <a:r>
              <a:rPr lang="en-US" sz="2200">
                <a:solidFill>
                  <a:srgbClr val="000000"/>
                </a:solidFill>
                <a:latin typeface="Calibri"/>
              </a:rPr>
              <a:t>Describe the conflict in chapters 20-21. Is it external or internal conflict? How does Victor respond?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47" name="CustomShape 5"/>
          <p:cNvSpPr/>
          <p:nvPr/>
        </p:nvSpPr>
        <p:spPr>
          <a:xfrm>
            <a:off x="2590920" y="1600200"/>
            <a:ext cx="6170760" cy="45705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sp>
        <p:nvSpPr>
          <p:cNvPr id="248" name="Line 6"/>
          <p:cNvSpPr/>
          <p:nvPr/>
        </p:nvSpPr>
        <p:spPr>
          <a:xfrm>
            <a:off x="0" y="160020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249" name="Line 7"/>
          <p:cNvSpPr/>
          <p:nvPr/>
        </p:nvSpPr>
        <p:spPr>
          <a:xfrm>
            <a:off x="251460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250" name="CustomShape 8"/>
          <p:cNvSpPr/>
          <p:nvPr/>
        </p:nvSpPr>
        <p:spPr>
          <a:xfrm>
            <a:off x="5029200" y="3886200"/>
            <a:ext cx="608040" cy="5320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51" name="CustomShape 9"/>
          <p:cNvSpPr/>
          <p:nvPr/>
        </p:nvSpPr>
        <p:spPr>
          <a:xfrm>
            <a:off x="2514600" y="131760"/>
            <a:ext cx="6627960" cy="144648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Monday, 12/17 and Tues, 12/ 18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Review Chap 19-21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Duality/Doppleganger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Read chap 22-24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52" name="CustomShape 10"/>
          <p:cNvSpPr/>
          <p:nvPr/>
        </p:nvSpPr>
        <p:spPr>
          <a:xfrm>
            <a:off x="4483800" y="5638680"/>
            <a:ext cx="3154680" cy="913680"/>
          </a:xfrm>
          <a:prstGeom prst="rect">
            <a:avLst/>
          </a:prstGeom>
        </p:spPr>
        <p:txBody>
          <a:bodyPr bIns="45000" lIns="90000" rIns="90000" tIns="45000" wrap="none"/>
          <a:p>
            <a:pPr algn="ctr">
              <a:lnSpc>
                <a:spcPct val="100000"/>
              </a:lnSpc>
            </a:pPr>
            <a:r>
              <a:rPr b="1" lang="en-US" sz="5400">
                <a:solidFill>
                  <a:srgbClr val="5e447c"/>
                </a:solidFill>
                <a:latin typeface="Calibri"/>
              </a:rPr>
              <a:t>30 words</a:t>
            </a:r>
            <a:endParaRPr/>
          </a:p>
        </p:txBody>
      </p:sp>
      <p:pic>
        <p:nvPicPr>
          <p:cNvPr descr="" id="253" name="Picture 15"/>
          <p:cNvPicPr/>
          <p:nvPr/>
        </p:nvPicPr>
        <p:blipFill>
          <a:blip r:embed="rId1"/>
          <a:stretch>
            <a:fillRect/>
          </a:stretch>
        </p:blipFill>
        <p:spPr>
          <a:xfrm>
            <a:off x="3581280" y="2133720"/>
            <a:ext cx="4875480" cy="3503880"/>
          </a:xfrm>
          <a:prstGeom prst="rect">
            <a:avLst/>
          </a:prstGeom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First link</a:t>
            </a:r>
            <a:endParaRPr/>
          </a:p>
        </p:txBody>
      </p:sp>
      <p:sp>
        <p:nvSpPr>
          <p:cNvPr id="255" name="CustomShape 2"/>
          <p:cNvSpPr/>
          <p:nvPr/>
        </p:nvSpPr>
        <p:spPr>
          <a:xfrm>
            <a:off x="457200" y="1600200"/>
            <a:ext cx="4037040" cy="4524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http://www.google.com/#hl=en&amp;tbo=d&amp;sclient=psy-ab&amp;q=conflict+handout&amp;oq=conflict+handout&amp;gs_l=hp.3..0j0i5i30l3.2373.6827.0.6925.16.13.0.3.3.0.273.1283.8j3j1.12.0.les%3B..0.0...1c.1.-MbFUnppNwI&amp;pbx=1&amp;bav=on.2,or.r_gc.r_pw.r_qf.&amp;bvm=bv.1355325884,d.cGE&amp;fp=df780ed0043388ab&amp;bpcl=39967673&amp;biw=1024&amp;bih=634</a:t>
            </a:r>
            <a:endParaRPr/>
          </a:p>
        </p:txBody>
      </p:sp>
      <p:sp>
        <p:nvSpPr>
          <p:cNvPr id="256" name="CustomShape 3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http://www.google.com/#hl=en&amp;tbo=d&amp;sclient=psy-ab&amp;q=conflict+assignment&amp;oq=conflict+assignment&amp;gs_l=hp.3..0j0i5i30l3.60629.63406.1.63641.17.14.0.0.0.2.203.1389.10j3j1.14.0.les%3B..0.0...1c.1.FkX1YwkM-SQ&amp;pbx=1&amp;bav=on.2,or.r_gc.r_pw.r_qf.&amp;bvm=bv.1355325884,d.cGE&amp;fp=df780ed0043388ab&amp;bpcl=39967673&amp;biw=1024&amp;bih=634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http://www.youtube.com/watch?v=9CGIG6Zy_QA</a:t>
            </a:r>
            <a:endParaRPr/>
          </a:p>
        </p:txBody>
      </p:sp>
      <p:sp>
        <p:nvSpPr>
          <p:cNvPr id="258" name="CustomShape 2"/>
          <p:cNvSpPr/>
          <p:nvPr/>
        </p:nvSpPr>
        <p:spPr>
          <a:xfrm>
            <a:off x="457200" y="1600200"/>
            <a:ext cx="4037040" cy="4524480"/>
          </a:xfrm>
          <a:prstGeom prst="rect">
            <a:avLst/>
          </a:prstGeom>
        </p:spPr>
      </p:sp>
      <p:sp>
        <p:nvSpPr>
          <p:cNvPr id="259" name="CustomShape 3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</p:spPr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</p:sp>
      <p:pic>
        <p:nvPicPr>
          <p:cNvPr descr="" id="261" name="Content Placeholder 6"/>
          <p:cNvPicPr/>
          <p:nvPr/>
        </p:nvPicPr>
        <p:blipFill>
          <a:blip r:embed="rId1"/>
          <a:stretch>
            <a:fillRect/>
          </a:stretch>
        </p:blipFill>
        <p:spPr>
          <a:xfrm>
            <a:off x="838080" y="232920"/>
            <a:ext cx="8075880" cy="6018480"/>
          </a:xfrm>
          <a:prstGeom prst="rect">
            <a:avLst/>
          </a:prstGeom>
        </p:spPr>
      </p:pic>
      <p:sp>
        <p:nvSpPr>
          <p:cNvPr id="262" name="CustomShape 2"/>
          <p:cNvSpPr/>
          <p:nvPr/>
        </p:nvSpPr>
        <p:spPr>
          <a:xfrm>
            <a:off x="4876920" y="304920"/>
            <a:ext cx="3961080" cy="684360"/>
          </a:xfrm>
          <a:prstGeom prst="rect">
            <a:avLst/>
          </a:prstGeom>
          <a:solidFill>
            <a:srgbClr val="ffffff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FRANKENSTEIN</a:t>
            </a:r>
            <a:r>
              <a:rPr lang="en-US" sz="3200">
                <a:solidFill>
                  <a:srgbClr val="ffffff"/>
                </a:solidFill>
                <a:latin typeface="Calibri"/>
              </a:rPr>
              <a:t> 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Alternative Essay Assignment – For a B </a:t>
            </a:r>
            <a:endParaRPr/>
          </a:p>
        </p:txBody>
      </p:sp>
      <p:sp>
        <p:nvSpPr>
          <p:cNvPr id="264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00000"/>
              </a:lnSpc>
            </a:pPr>
            <a:r>
              <a:rPr lang="en-US" sz="2800"/>
              <a:t>What type of conflict does Dr Frankenstein (or the 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800"/>
              <a:t>monster) struggle with the most? (is it self, other, 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800"/>
              <a:t>nature or society?)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800"/>
              <a:t> </a:t>
            </a:r>
            <a:r>
              <a:rPr lang="en-US" sz="2800"/>
              <a:t>How does the conflict motivate Dr. Frankenstein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800"/>
              <a:t> </a:t>
            </a:r>
            <a:r>
              <a:rPr lang="en-US" sz="2800"/>
              <a:t>(or the monster?) 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US"/>
              <a:t>Study Hall</a:t>
            </a:r>
            <a:endParaRPr/>
          </a:p>
        </p:txBody>
      </p:sp>
      <p:sp>
        <p:nvSpPr>
          <p:cNvPr id="266" name="CustomShape 2"/>
          <p:cNvSpPr/>
          <p:nvPr/>
        </p:nvSpPr>
        <p:spPr>
          <a:xfrm>
            <a:off x="1189800" y="1371600"/>
            <a:ext cx="8228160" cy="452448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</a:pPr>
            <a:r>
              <a:rPr lang="en-US"/>
              <a:t>* Your novel needs to be done for your test next class.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* The novel test is on Wed and Thur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* Hopefully you have your quotes/thesis statement turned in. Otherwise, your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essay score is going to be sad.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* Grades have been updated; there were no name assignments.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* Check the computer to see your grade. One person at a time;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two people in the room at a time.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* Your test for Frankenstein is today.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YOU WILL BE TELLING ME THE SCORE YOU DESERVE FOR STUDY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HALL TODAY AT THE END OF THE CLASS. I WILL BE WATCHING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TO SEE IF I AGREE WITH YOU.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THANK YOU TO uhmmmm.... hmmm... nobody apparently. NO one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Seems to be on task at all. Hmmm... guess no one is getting an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/>
              <a:t>A on their study hall grade this week. That's quite a bummer! 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4267080" y="2057400"/>
            <a:ext cx="4494600" cy="13705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68" name="CustomShape 2"/>
          <p:cNvSpPr/>
          <p:nvPr/>
        </p:nvSpPr>
        <p:spPr>
          <a:xfrm>
            <a:off x="4343400" y="4114800"/>
            <a:ext cx="4494600" cy="13705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69" name="CustomShape 3"/>
          <p:cNvSpPr/>
          <p:nvPr/>
        </p:nvSpPr>
        <p:spPr>
          <a:xfrm>
            <a:off x="304920" y="0"/>
            <a:ext cx="2132640" cy="159912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Giddyup Std"/>
              </a:rPr>
              <a:t>Test Review  </a:t>
            </a:r>
            <a:endParaRPr/>
          </a:p>
        </p:txBody>
      </p:sp>
      <p:sp>
        <p:nvSpPr>
          <p:cNvPr id="270" name="CustomShape 4"/>
          <p:cNvSpPr/>
          <p:nvPr/>
        </p:nvSpPr>
        <p:spPr>
          <a:xfrm>
            <a:off x="182880" y="1594800"/>
            <a:ext cx="2330640" cy="51901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You have 10 minutes on the clock to review Frankenstein. 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Create 3 Costa Questions for test review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71" name="CustomShape 5"/>
          <p:cNvSpPr/>
          <p:nvPr/>
        </p:nvSpPr>
        <p:spPr>
          <a:xfrm>
            <a:off x="2590920" y="1600200"/>
            <a:ext cx="6171120" cy="45709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  <p:sp>
        <p:nvSpPr>
          <p:cNvPr id="272" name="Line 6"/>
          <p:cNvSpPr/>
          <p:nvPr/>
        </p:nvSpPr>
        <p:spPr>
          <a:xfrm>
            <a:off x="0" y="160020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273" name="Line 7"/>
          <p:cNvSpPr/>
          <p:nvPr/>
        </p:nvSpPr>
        <p:spPr>
          <a:xfrm>
            <a:off x="251460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274" name="CustomShape 8"/>
          <p:cNvSpPr/>
          <p:nvPr/>
        </p:nvSpPr>
        <p:spPr>
          <a:xfrm>
            <a:off x="5029200" y="3886200"/>
            <a:ext cx="608400" cy="5324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75" name="CustomShape 9"/>
          <p:cNvSpPr/>
          <p:nvPr/>
        </p:nvSpPr>
        <p:spPr>
          <a:xfrm>
            <a:off x="2743200" y="91440"/>
            <a:ext cx="5668920" cy="224820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Wed 12/19 and thur 12/20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Review Time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Spark Notes Video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Class Discussion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Test Time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7030a0"/>
                </a:solidFill>
                <a:latin typeface="Arial Black"/>
              </a:rPr>
              <a:t>Essay Outline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277" name="CustomShape 2"/>
          <p:cNvSpPr/>
          <p:nvPr/>
        </p:nvSpPr>
        <p:spPr>
          <a:xfrm>
            <a:off x="457200" y="1600200"/>
            <a:ext cx="1969560" cy="4524840"/>
          </a:xfrm>
          <a:prstGeom prst="rect">
            <a:avLst/>
          </a:prstGeom>
        </p:spPr>
      </p:sp>
      <p:sp>
        <p:nvSpPr>
          <p:cNvPr id="278" name="CustomShape 3"/>
          <p:cNvSpPr/>
          <p:nvPr/>
        </p:nvSpPr>
        <p:spPr>
          <a:xfrm>
            <a:off x="2526120" y="1600200"/>
            <a:ext cx="1969560" cy="4524840"/>
          </a:xfrm>
          <a:prstGeom prst="rect">
            <a:avLst/>
          </a:prstGeom>
        </p:spPr>
      </p:sp>
      <p:sp>
        <p:nvSpPr>
          <p:cNvPr id="279" name="CustomShape 4"/>
          <p:cNvSpPr/>
          <p:nvPr/>
        </p:nvSpPr>
        <p:spPr>
          <a:xfrm>
            <a:off x="91440" y="43560"/>
            <a:ext cx="8960760" cy="686052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b="1" lang="en-US" sz="2200"/>
              <a:t>	</a:t>
            </a:r>
            <a:r>
              <a:rPr b="1" lang="en-US" sz="2200"/>
              <a:t>	</a:t>
            </a:r>
            <a:r>
              <a:rPr b="1" lang="en-US" sz="2200"/>
              <a:t>Intro:</a:t>
            </a:r>
            <a:r>
              <a:rPr lang="en-US" sz="2200"/>
              <a:t> (roughly five sentences)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Hook</a:t>
            </a:r>
            <a:endParaRPr/>
          </a:p>
          <a:p>
            <a:r>
              <a:rPr i="1" lang="en-US" sz="2200"/>
              <a:t>	</a:t>
            </a:r>
            <a:r>
              <a:rPr i="1" lang="en-US" sz="2200"/>
              <a:t>	</a:t>
            </a:r>
            <a:r>
              <a:rPr i="1" lang="en-US" sz="2200"/>
              <a:t>	</a:t>
            </a:r>
            <a:r>
              <a:rPr i="1" lang="en-US" sz="2200"/>
              <a:t>Transition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Thesis Statement:</a:t>
            </a:r>
            <a:r>
              <a:rPr lang="en-US" sz="2200"/>
              <a:t> (Answer “What would Mary Shelley say about your 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Controversial topic based on the references to it in Frankenstein? 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What are three reasons why? In a complete sentence)</a:t>
            </a:r>
            <a:endParaRPr/>
          </a:p>
          <a:p>
            <a:endParaRPr/>
          </a:p>
          <a:p>
            <a:r>
              <a:rPr b="1" lang="en-US" sz="2200"/>
              <a:t>	</a:t>
            </a:r>
            <a:r>
              <a:rPr b="1" lang="en-US" sz="2200"/>
              <a:t>	</a:t>
            </a:r>
            <a:r>
              <a:rPr b="1" lang="en-US" sz="2200"/>
              <a:t>1st Body Paragraph:</a:t>
            </a:r>
            <a:r>
              <a:rPr lang="en-US" sz="2200"/>
              <a:t> (repeat three times) </a:t>
            </a:r>
            <a:endParaRPr/>
          </a:p>
          <a:p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Topic Sentence:</a:t>
            </a:r>
            <a:r>
              <a:rPr lang="en-US" sz="2200"/>
              <a:t> Mary Shelley would believe that _________ is _________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 </a:t>
            </a:r>
            <a:r>
              <a:rPr lang="en-US" sz="2200"/>
              <a:t>	</a:t>
            </a:r>
            <a:r>
              <a:rPr lang="en-US" sz="2200"/>
              <a:t>because ________________</a:t>
            </a:r>
            <a:endParaRPr/>
          </a:p>
          <a:p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1st Concrete Detail: </a:t>
            </a:r>
            <a:r>
              <a:rPr lang="en-US" sz="2200"/>
              <a:t>For instance, in the novel, “ ________________________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___________” (#). 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2-4 Commentaries</a:t>
            </a:r>
            <a:r>
              <a:rPr lang="en-US" sz="2200"/>
              <a:t>: This shows that ______________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i="1" lang="en-US" sz="2200"/>
              <a:t>2Nd Concrete Detail: </a:t>
            </a:r>
            <a:r>
              <a:rPr lang="en-US" sz="2200"/>
              <a:t>The research indicates that ______________</a:t>
            </a:r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2-4 Commentaries: This shows that Mary Shelley would be __________</a:t>
            </a:r>
            <a:endParaRPr/>
          </a:p>
          <a:p>
            <a:endParaRPr/>
          </a:p>
          <a:p>
            <a:r>
              <a:rPr lang="en-US" sz="2200"/>
              <a:t>	</a:t>
            </a:r>
            <a:r>
              <a:rPr lang="en-US" sz="2200"/>
              <a:t>	</a:t>
            </a:r>
            <a:r>
              <a:rPr lang="en-US" sz="2200"/>
              <a:t>Closing Sentencence: In concolusion, _____________________________</a:t>
            </a:r>
            <a:endParaRPr/>
          </a:p>
          <a:p>
            <a:endParaRPr/>
          </a:p>
          <a:p>
            <a:r>
              <a:rPr lang="en-US" sz="2200"/>
              <a:t> </a:t>
            </a: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