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78"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6" r:id="rId68"/>
    <p:sldId id="379"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70" r:id="rId103"/>
    <p:sldId id="371" r:id="rId104"/>
    <p:sldId id="372" r:id="rId105"/>
    <p:sldId id="373" r:id="rId106"/>
    <p:sldId id="374" r:id="rId107"/>
    <p:sldId id="375" r:id="rId108"/>
    <p:sldId id="376" r:id="rId109"/>
    <p:sldId id="377"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70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67CF3-0B70-4262-AF0D-C836FC0C22F4}" type="datetimeFigureOut">
              <a:rPr lang="en-US" smtClean="0"/>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52750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7CF3-0B70-4262-AF0D-C836FC0C22F4}" type="datetimeFigureOut">
              <a:rPr lang="en-US" smtClean="0"/>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109212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7CF3-0B70-4262-AF0D-C836FC0C22F4}" type="datetimeFigureOut">
              <a:rPr lang="en-US" smtClean="0"/>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3815408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7F8CA6C-B575-462D-A461-F22E7EC6A446}" type="slidenum">
              <a:rPr lang="en-US"/>
              <a:pPr/>
              <a:t>‹#›</a:t>
            </a:fld>
            <a:endParaRPr lang="en-US"/>
          </a:p>
        </p:txBody>
      </p:sp>
    </p:spTree>
    <p:extLst>
      <p:ext uri="{BB962C8B-B14F-4D97-AF65-F5344CB8AC3E}">
        <p14:creationId xmlns:p14="http://schemas.microsoft.com/office/powerpoint/2010/main" val="208792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67CF3-0B70-4262-AF0D-C836FC0C22F4}" type="datetimeFigureOut">
              <a:rPr lang="en-US" smtClean="0"/>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354023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67CF3-0B70-4262-AF0D-C836FC0C22F4}" type="datetimeFigureOut">
              <a:rPr lang="en-US" smtClean="0"/>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42923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67CF3-0B70-4262-AF0D-C836FC0C22F4}" type="datetimeFigureOut">
              <a:rPr lang="en-US" smtClean="0"/>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146011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67CF3-0B70-4262-AF0D-C836FC0C22F4}" type="datetimeFigureOut">
              <a:rPr lang="en-US" smtClean="0"/>
              <a:t>5/10/2012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223093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67CF3-0B70-4262-AF0D-C836FC0C22F4}" type="datetimeFigureOut">
              <a:rPr lang="en-US" smtClean="0"/>
              <a:t>5/10/2012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14337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67CF3-0B70-4262-AF0D-C836FC0C22F4}" type="datetimeFigureOut">
              <a:rPr lang="en-US" smtClean="0"/>
              <a:t>5/10/2012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22122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67CF3-0B70-4262-AF0D-C836FC0C22F4}" type="datetimeFigureOut">
              <a:rPr lang="en-US" smtClean="0"/>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4000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67CF3-0B70-4262-AF0D-C836FC0C22F4}" type="datetimeFigureOut">
              <a:rPr lang="en-US" smtClean="0"/>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D401A-C2BE-498C-BE65-5954571D8724}" type="slidenum">
              <a:rPr lang="en-US" smtClean="0"/>
              <a:t>‹#›</a:t>
            </a:fld>
            <a:endParaRPr lang="en-US"/>
          </a:p>
        </p:txBody>
      </p:sp>
    </p:spTree>
    <p:extLst>
      <p:ext uri="{BB962C8B-B14F-4D97-AF65-F5344CB8AC3E}">
        <p14:creationId xmlns:p14="http://schemas.microsoft.com/office/powerpoint/2010/main" val="3077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67CF3-0B70-4262-AF0D-C836FC0C22F4}" type="datetimeFigureOut">
              <a:rPr lang="en-US" smtClean="0"/>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D401A-C2BE-498C-BE65-5954571D8724}" type="slidenum">
              <a:rPr lang="en-US" smtClean="0"/>
              <a:t>‹#›</a:t>
            </a:fld>
            <a:endParaRPr lang="en-US"/>
          </a:p>
        </p:txBody>
      </p:sp>
    </p:spTree>
    <p:extLst>
      <p:ext uri="{BB962C8B-B14F-4D97-AF65-F5344CB8AC3E}">
        <p14:creationId xmlns:p14="http://schemas.microsoft.com/office/powerpoint/2010/main" val="2490807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www.ssww.com/affiliate/idevaffiliate.php?id=100&amp;url=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education-world.com/a_lesson/lesson/lesson304b.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8659" name="Picture 3" descr="brain-7639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686550"/>
          </a:xfrm>
          <a:prstGeom prst="rect">
            <a:avLst/>
          </a:prstGeom>
          <a:noFill/>
          <a:extLst>
            <a:ext uri="{909E8E84-426E-40DD-AFC4-6F175D3DCCD1}">
              <a14:hiddenFill xmlns:a14="http://schemas.microsoft.com/office/drawing/2010/main">
                <a:solidFill>
                  <a:srgbClr val="FFFFFF"/>
                </a:solidFill>
              </a14:hiddenFill>
            </a:ext>
          </a:extLst>
        </p:spPr>
      </p:pic>
      <p:sp>
        <p:nvSpPr>
          <p:cNvPr id="198660" name="WordArt 4"/>
          <p:cNvSpPr>
            <a:spLocks noChangeArrowheads="1" noChangeShapeType="1" noTextEdit="1"/>
          </p:cNvSpPr>
          <p:nvPr/>
        </p:nvSpPr>
        <p:spPr bwMode="auto">
          <a:xfrm>
            <a:off x="3124200" y="2209800"/>
            <a:ext cx="2971800" cy="3048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657626"/>
              </a:avLst>
            </a:prstTxWarp>
          </a:bodyPr>
          <a:lstStyle/>
          <a:p>
            <a:pPr algn="ctr"/>
            <a:r>
              <a:rPr lang="en-US" sz="2800" kern="10">
                <a:ln w="50800">
                  <a:solidFill>
                    <a:srgbClr val="FF0000"/>
                  </a:solidFill>
                  <a:round/>
                  <a:headEnd/>
                  <a:tailEnd/>
                </a:ln>
                <a:solidFill>
                  <a:schemeClr val="bg1"/>
                </a:solidFill>
                <a:latin typeface="Britannic Bold"/>
              </a:rPr>
              <a:t>Debate</a:t>
            </a:r>
          </a:p>
          <a:p>
            <a:pPr algn="ctr"/>
            <a:r>
              <a:rPr lang="en-US" sz="2800" kern="10">
                <a:ln w="50800">
                  <a:solidFill>
                    <a:srgbClr val="FF0000"/>
                  </a:solidFill>
                  <a:round/>
                  <a:headEnd/>
                  <a:tailEnd/>
                </a:ln>
                <a:solidFill>
                  <a:schemeClr val="bg1"/>
                </a:solidFill>
                <a:latin typeface="Britannic Bold"/>
              </a:rPr>
              <a:t> </a:t>
            </a:r>
          </a:p>
        </p:txBody>
      </p:sp>
      <p:sp>
        <p:nvSpPr>
          <p:cNvPr id="198661" name="WordArt 5"/>
          <p:cNvSpPr>
            <a:spLocks noChangeArrowheads="1" noChangeShapeType="1" noTextEdit="1"/>
          </p:cNvSpPr>
          <p:nvPr/>
        </p:nvSpPr>
        <p:spPr bwMode="auto">
          <a:xfrm rot="10800000">
            <a:off x="2590800" y="2133600"/>
            <a:ext cx="3962400" cy="3276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685188"/>
              </a:avLst>
            </a:prstTxWarp>
          </a:bodyPr>
          <a:lstStyle/>
          <a:p>
            <a:pPr algn="ctr"/>
            <a:r>
              <a:rPr lang="en-US" sz="2800" kern="10">
                <a:ln w="9525">
                  <a:solidFill>
                    <a:srgbClr val="FF0000"/>
                  </a:solidFill>
                  <a:round/>
                  <a:headEnd/>
                  <a:tailEnd/>
                </a:ln>
                <a:solidFill>
                  <a:schemeClr val="bg1"/>
                </a:solidFill>
                <a:latin typeface="Britannic Bold"/>
              </a:rPr>
              <a:t>Auditions</a:t>
            </a:r>
          </a:p>
        </p:txBody>
      </p:sp>
    </p:spTree>
    <p:extLst>
      <p:ext uri="{BB962C8B-B14F-4D97-AF65-F5344CB8AC3E}">
        <p14:creationId xmlns:p14="http://schemas.microsoft.com/office/powerpoint/2010/main" val="95176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5000" fill="hold"/>
                                        <p:tgtEl>
                                          <p:spTgt spid="198660"/>
                                        </p:tgtEl>
                                      </p:cBhvr>
                                      <p:by x="150000" y="150000"/>
                                    </p:animScale>
                                  </p:childTnLst>
                                </p:cTn>
                              </p:par>
                              <p:par>
                                <p:cTn id="7" presetID="6" presetClass="emph" presetSubtype="0" fill="hold" grpId="0" nodeType="withEffect">
                                  <p:stCondLst>
                                    <p:cond delay="0"/>
                                  </p:stCondLst>
                                  <p:childTnLst>
                                    <p:animScale>
                                      <p:cBhvr>
                                        <p:cTn id="8" dur="2000" fill="hold"/>
                                        <p:tgtEl>
                                          <p:spTgt spid="1986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P spid="1986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2000"/>
              <a:t>After you read the article and show what your brain does with it, please do the following:</a:t>
            </a:r>
          </a:p>
        </p:txBody>
      </p:sp>
      <p:sp>
        <p:nvSpPr>
          <p:cNvPr id="207875" name="Rectangle 3"/>
          <p:cNvSpPr>
            <a:spLocks noGrp="1" noChangeArrowheads="1"/>
          </p:cNvSpPr>
          <p:nvPr>
            <p:ph type="body" idx="1"/>
          </p:nvPr>
        </p:nvSpPr>
        <p:spPr>
          <a:xfrm>
            <a:off x="457200" y="1295400"/>
            <a:ext cx="8229600" cy="5562600"/>
          </a:xfrm>
        </p:spPr>
        <p:txBody>
          <a:bodyPr/>
          <a:lstStyle/>
          <a:p>
            <a:pPr marL="609600" indent="-609600">
              <a:lnSpc>
                <a:spcPct val="80000"/>
              </a:lnSpc>
              <a:buFontTx/>
              <a:buNone/>
            </a:pPr>
            <a:r>
              <a:rPr lang="en-US" sz="2400"/>
              <a:t>1. In one paragraph, share with me your viewpoint on if you believe acts of hate should be criminalized. Support your viewpoint with evidence from the text.</a:t>
            </a:r>
          </a:p>
          <a:p>
            <a:pPr marL="609600" indent="-609600">
              <a:lnSpc>
                <a:spcPct val="80000"/>
              </a:lnSpc>
              <a:buFontTx/>
              <a:buNone/>
            </a:pPr>
            <a:r>
              <a:rPr lang="en-US" sz="2400"/>
              <a:t>2.  Create three survey questions which can get either a yes or no answer if you were to ask them to the general public. These questions should lead your public to your viewpoint about Hate Crimes.</a:t>
            </a:r>
          </a:p>
          <a:p>
            <a:pPr marL="990600" lvl="1" indent="-533400">
              <a:lnSpc>
                <a:spcPct val="80000"/>
              </a:lnSpc>
              <a:buFontTx/>
              <a:buAutoNum type="arabicPeriod"/>
            </a:pPr>
            <a:r>
              <a:rPr lang="en-US" sz="2000"/>
              <a:t>Example: Do you know the definition of a Hate Crime?</a:t>
            </a:r>
          </a:p>
          <a:p>
            <a:pPr marL="609600" indent="-609600">
              <a:lnSpc>
                <a:spcPct val="80000"/>
              </a:lnSpc>
            </a:pPr>
            <a:r>
              <a:rPr lang="en-US" sz="2000"/>
              <a:t>3. Become familiar with 6 debate terms. You will be given a matching term/definition quiz tomorrow on these terms.</a:t>
            </a:r>
          </a:p>
          <a:p>
            <a:pPr marL="609600" indent="-609600">
              <a:lnSpc>
                <a:spcPct val="80000"/>
              </a:lnSpc>
              <a:buFontTx/>
              <a:buNone/>
            </a:pPr>
            <a:endParaRPr lang="en-US" sz="2000"/>
          </a:p>
          <a:p>
            <a:pPr marL="1371600" lvl="2" indent="-457200">
              <a:lnSpc>
                <a:spcPct val="80000"/>
              </a:lnSpc>
            </a:pPr>
            <a:r>
              <a:rPr lang="en-US" sz="2000"/>
              <a:t>Affirmative Team</a:t>
            </a:r>
          </a:p>
          <a:p>
            <a:pPr marL="1371600" lvl="2" indent="-457200">
              <a:lnSpc>
                <a:spcPct val="80000"/>
              </a:lnSpc>
            </a:pPr>
            <a:r>
              <a:rPr lang="en-US" sz="2000"/>
              <a:t>Negative Team</a:t>
            </a:r>
          </a:p>
          <a:p>
            <a:pPr marL="1371600" lvl="2" indent="-457200">
              <a:lnSpc>
                <a:spcPct val="80000"/>
              </a:lnSpc>
            </a:pPr>
            <a:r>
              <a:rPr lang="en-US" sz="2000"/>
              <a:t>Resolution</a:t>
            </a:r>
          </a:p>
          <a:p>
            <a:pPr marL="1371600" lvl="2" indent="-457200">
              <a:lnSpc>
                <a:spcPct val="80000"/>
              </a:lnSpc>
            </a:pPr>
            <a:r>
              <a:rPr lang="en-US" sz="2000"/>
              <a:t>Cross Examination</a:t>
            </a:r>
          </a:p>
          <a:p>
            <a:pPr marL="1371600" lvl="2" indent="-457200">
              <a:lnSpc>
                <a:spcPct val="80000"/>
              </a:lnSpc>
            </a:pPr>
            <a:r>
              <a:rPr lang="en-US" sz="2000"/>
              <a:t>Rebuttal</a:t>
            </a:r>
          </a:p>
          <a:p>
            <a:pPr marL="1371600" lvl="2" indent="-457200">
              <a:lnSpc>
                <a:spcPct val="80000"/>
              </a:lnSpc>
            </a:pPr>
            <a:r>
              <a:rPr lang="en-US" sz="2000"/>
              <a:t>Heckling</a:t>
            </a:r>
          </a:p>
          <a:p>
            <a:pPr marL="990600" lvl="1" indent="-533400">
              <a:lnSpc>
                <a:spcPct val="80000"/>
              </a:lnSpc>
              <a:buFontTx/>
              <a:buAutoNum type="arabicPeriod"/>
            </a:pPr>
            <a:endParaRPr lang="en-US" sz="2000"/>
          </a:p>
          <a:p>
            <a:pPr marL="609600" indent="-609600">
              <a:lnSpc>
                <a:spcPct val="80000"/>
              </a:lnSpc>
            </a:pPr>
            <a:endParaRPr lang="en-US" sz="2400"/>
          </a:p>
        </p:txBody>
      </p:sp>
    </p:spTree>
    <p:extLst>
      <p:ext uri="{BB962C8B-B14F-4D97-AF65-F5344CB8AC3E}">
        <p14:creationId xmlns:p14="http://schemas.microsoft.com/office/powerpoint/2010/main" val="38179111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endParaRPr lang="en-US"/>
          </a:p>
        </p:txBody>
      </p:sp>
      <p:sp>
        <p:nvSpPr>
          <p:cNvPr id="221187" name="Rectangle 3"/>
          <p:cNvSpPr>
            <a:spLocks noGrp="1" noChangeArrowheads="1"/>
          </p:cNvSpPr>
          <p:nvPr>
            <p:ph type="body" idx="1"/>
          </p:nvPr>
        </p:nvSpPr>
        <p:spPr/>
        <p:txBody>
          <a:bodyPr/>
          <a:lstStyle/>
          <a:p>
            <a:r>
              <a:rPr lang="en-US" sz="2800"/>
              <a:t>Ann, this day needs time to process the assessment sheets and checked names on list for draft deadline. While the kids are doing the debate task (see slides 10,11) you are processing the sandwiches. You then give them back at the end of class. Tell kids who didn’t turn them in that they will have lunch detention starting Monday for every day they are late. If they return it on Mon b4 school starts, I will tear up the detention slip.</a:t>
            </a:r>
          </a:p>
        </p:txBody>
      </p:sp>
    </p:spTree>
    <p:extLst>
      <p:ext uri="{BB962C8B-B14F-4D97-AF65-F5344CB8AC3E}">
        <p14:creationId xmlns:p14="http://schemas.microsoft.com/office/powerpoint/2010/main" val="3041124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274638"/>
            <a:ext cx="8229600" cy="639762"/>
          </a:xfrm>
        </p:spPr>
        <p:txBody>
          <a:bodyPr>
            <a:normAutofit fontScale="90000"/>
          </a:bodyPr>
          <a:lstStyle/>
          <a:p>
            <a:r>
              <a:rPr lang="en-US" sz="4000"/>
              <a:t>Period 1</a:t>
            </a:r>
          </a:p>
        </p:txBody>
      </p:sp>
      <p:graphicFrame>
        <p:nvGraphicFramePr>
          <p:cNvPr id="302083" name="Group 3"/>
          <p:cNvGraphicFramePr>
            <a:graphicFrameLocks noGrp="1"/>
          </p:cNvGraphicFramePr>
          <p:nvPr>
            <p:ph idx="1"/>
          </p:nvPr>
        </p:nvGraphicFramePr>
        <p:xfrm>
          <a:off x="457200" y="838200"/>
          <a:ext cx="8001000" cy="5932489"/>
        </p:xfrm>
        <a:graphic>
          <a:graphicData uri="http://schemas.openxmlformats.org/drawingml/2006/table">
            <a:tbl>
              <a:tblPr/>
              <a:tblGrid>
                <a:gridCol w="2667000"/>
                <a:gridCol w="2667000"/>
                <a:gridCol w="2667000"/>
              </a:tblGrid>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Elephant" pitchFamily="18" charset="0"/>
                        </a:rPr>
                        <a:t>Resolution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Affirmative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Negative Team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Legalization of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Brett, Paulina, Brittaney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Holly, Noelle,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Stephanie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Animal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Abigail, Shelby,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Kassidy, Chanel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Sarah B, Abbey 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Private Schools vs Public Schools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Chandler, Ashton, Nathan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Sydney, Eire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Parental Responsibility: Morally &amp; legally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Mona, Catherine, Marcus, Cody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Joey, Andrew,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Shane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Global Warming: Environmental or Natural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Matt, Valente, John,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Brandon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Haley, Amanda,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Lauren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Voting Age changed from 18 to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Alexis, Sarah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June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Luis, Jessica 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Marie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Greater Restrictions on video games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Mariah B, Cerrina,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Darcel 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Nancy C, Trystan 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Caila, Kim, Leela, Najah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2125" name="WordArt 45"/>
          <p:cNvSpPr>
            <a:spLocks noChangeArrowheads="1" noChangeShapeType="1" noTextEdit="1"/>
          </p:cNvSpPr>
          <p:nvPr/>
        </p:nvSpPr>
        <p:spPr bwMode="auto">
          <a:xfrm>
            <a:off x="5410200" y="1524000"/>
            <a:ext cx="276225" cy="502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6600"/>
                </a:solidFill>
                <a:latin typeface="Arial Black"/>
              </a:rPr>
              <a:t>1</a:t>
            </a:r>
          </a:p>
          <a:p>
            <a:pPr algn="ctr"/>
            <a:r>
              <a:rPr lang="en-US" sz="3200" kern="10">
                <a:ln w="9525">
                  <a:solidFill>
                    <a:srgbClr val="000000"/>
                  </a:solidFill>
                  <a:round/>
                  <a:headEnd/>
                  <a:tailEnd/>
                </a:ln>
                <a:solidFill>
                  <a:srgbClr val="FF6600"/>
                </a:solidFill>
                <a:latin typeface="Arial Black"/>
              </a:rPr>
              <a:t>2</a:t>
            </a:r>
          </a:p>
          <a:p>
            <a:pPr algn="ctr"/>
            <a:r>
              <a:rPr lang="en-US" sz="3200" kern="10">
                <a:ln w="9525">
                  <a:solidFill>
                    <a:srgbClr val="000000"/>
                  </a:solidFill>
                  <a:round/>
                  <a:headEnd/>
                  <a:tailEnd/>
                </a:ln>
                <a:solidFill>
                  <a:srgbClr val="FF6600"/>
                </a:solidFill>
                <a:latin typeface="Arial Black"/>
              </a:rPr>
              <a:t>3</a:t>
            </a:r>
          </a:p>
          <a:p>
            <a:pPr algn="ctr"/>
            <a:r>
              <a:rPr lang="en-US" sz="3200" kern="10">
                <a:ln w="9525">
                  <a:solidFill>
                    <a:srgbClr val="000000"/>
                  </a:solidFill>
                  <a:round/>
                  <a:headEnd/>
                  <a:tailEnd/>
                </a:ln>
                <a:solidFill>
                  <a:srgbClr val="FF6600"/>
                </a:solidFill>
                <a:latin typeface="Arial Black"/>
              </a:rPr>
              <a:t>4</a:t>
            </a:r>
          </a:p>
          <a:p>
            <a:pPr algn="ctr"/>
            <a:r>
              <a:rPr lang="en-US" sz="3200" kern="10">
                <a:ln w="9525">
                  <a:solidFill>
                    <a:srgbClr val="000000"/>
                  </a:solidFill>
                  <a:round/>
                  <a:headEnd/>
                  <a:tailEnd/>
                </a:ln>
                <a:solidFill>
                  <a:srgbClr val="FF6600"/>
                </a:solidFill>
                <a:latin typeface="Arial Black"/>
              </a:rPr>
              <a:t>5</a:t>
            </a:r>
          </a:p>
          <a:p>
            <a:pPr algn="ctr"/>
            <a:r>
              <a:rPr lang="en-US" sz="3200" kern="10">
                <a:ln w="9525">
                  <a:solidFill>
                    <a:srgbClr val="000000"/>
                  </a:solidFill>
                  <a:round/>
                  <a:headEnd/>
                  <a:tailEnd/>
                </a:ln>
                <a:solidFill>
                  <a:srgbClr val="FF6600"/>
                </a:solidFill>
                <a:latin typeface="Arial Black"/>
              </a:rPr>
              <a:t>6</a:t>
            </a:r>
          </a:p>
          <a:p>
            <a:pPr algn="ctr"/>
            <a:r>
              <a:rPr lang="en-US" sz="3200" kern="10">
                <a:ln w="9525">
                  <a:solidFill>
                    <a:srgbClr val="000000"/>
                  </a:solidFill>
                  <a:round/>
                  <a:headEnd/>
                  <a:tailEnd/>
                </a:ln>
                <a:solidFill>
                  <a:srgbClr val="FF6600"/>
                </a:solidFill>
                <a:latin typeface="Arial Black"/>
              </a:rPr>
              <a:t>7</a:t>
            </a:r>
          </a:p>
          <a:p>
            <a:pPr algn="ctr"/>
            <a:r>
              <a:rPr lang="en-US" sz="3200" kern="10">
                <a:ln w="9525">
                  <a:solidFill>
                    <a:srgbClr val="000000"/>
                  </a:solidFill>
                  <a:round/>
                  <a:headEnd/>
                  <a:tailEnd/>
                </a:ln>
                <a:solidFill>
                  <a:srgbClr val="FF6600"/>
                </a:solidFill>
                <a:latin typeface="Arial Black"/>
              </a:rPr>
              <a:t>8</a:t>
            </a:r>
          </a:p>
        </p:txBody>
      </p:sp>
      <p:sp>
        <p:nvSpPr>
          <p:cNvPr id="302126" name="WordArt 46"/>
          <p:cNvSpPr>
            <a:spLocks noChangeArrowheads="1" noChangeShapeType="1" noTextEdit="1"/>
          </p:cNvSpPr>
          <p:nvPr/>
        </p:nvSpPr>
        <p:spPr bwMode="auto">
          <a:xfrm>
            <a:off x="7924800" y="1524000"/>
            <a:ext cx="304800" cy="502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9</a:t>
            </a:r>
          </a:p>
          <a:p>
            <a:pPr algn="ctr"/>
            <a:r>
              <a:rPr lang="en-US" sz="3600" kern="10">
                <a:ln w="9525">
                  <a:solidFill>
                    <a:srgbClr val="000000"/>
                  </a:solidFill>
                  <a:round/>
                  <a:headEnd/>
                  <a:tailEnd/>
                </a:ln>
                <a:solidFill>
                  <a:srgbClr val="00FF00"/>
                </a:solidFill>
                <a:latin typeface="Arial Black"/>
              </a:rPr>
              <a:t>10</a:t>
            </a:r>
          </a:p>
          <a:p>
            <a:pPr algn="ctr"/>
            <a:r>
              <a:rPr lang="en-US" sz="3600" kern="10">
                <a:ln w="9525">
                  <a:solidFill>
                    <a:srgbClr val="000000"/>
                  </a:solidFill>
                  <a:round/>
                  <a:headEnd/>
                  <a:tailEnd/>
                </a:ln>
                <a:solidFill>
                  <a:srgbClr val="00FF00"/>
                </a:solidFill>
                <a:latin typeface="Arial Black"/>
              </a:rPr>
              <a:t>11</a:t>
            </a:r>
          </a:p>
          <a:p>
            <a:pPr algn="ctr"/>
            <a:r>
              <a:rPr lang="en-US" sz="3600" kern="10">
                <a:ln w="9525">
                  <a:solidFill>
                    <a:srgbClr val="000000"/>
                  </a:solidFill>
                  <a:round/>
                  <a:headEnd/>
                  <a:tailEnd/>
                </a:ln>
                <a:solidFill>
                  <a:srgbClr val="00FF00"/>
                </a:solidFill>
                <a:latin typeface="Arial Black"/>
              </a:rPr>
              <a:t>12</a:t>
            </a:r>
          </a:p>
          <a:p>
            <a:pPr algn="ctr"/>
            <a:r>
              <a:rPr lang="en-US" sz="3600" kern="10">
                <a:ln w="9525">
                  <a:solidFill>
                    <a:srgbClr val="000000"/>
                  </a:solidFill>
                  <a:round/>
                  <a:headEnd/>
                  <a:tailEnd/>
                </a:ln>
                <a:solidFill>
                  <a:srgbClr val="00FF00"/>
                </a:solidFill>
                <a:latin typeface="Arial Black"/>
              </a:rPr>
              <a:t>13</a:t>
            </a:r>
          </a:p>
          <a:p>
            <a:pPr algn="ctr"/>
            <a:r>
              <a:rPr lang="en-US" sz="3600" kern="10">
                <a:ln w="9525">
                  <a:solidFill>
                    <a:srgbClr val="000000"/>
                  </a:solidFill>
                  <a:round/>
                  <a:headEnd/>
                  <a:tailEnd/>
                </a:ln>
                <a:solidFill>
                  <a:srgbClr val="00FF00"/>
                </a:solidFill>
                <a:latin typeface="Arial Black"/>
              </a:rPr>
              <a:t>14</a:t>
            </a:r>
          </a:p>
          <a:p>
            <a:pPr algn="ctr"/>
            <a:r>
              <a:rPr lang="en-US" sz="3600" kern="10">
                <a:ln w="9525">
                  <a:solidFill>
                    <a:srgbClr val="000000"/>
                  </a:solidFill>
                  <a:round/>
                  <a:headEnd/>
                  <a:tailEnd/>
                </a:ln>
                <a:solidFill>
                  <a:srgbClr val="00FF00"/>
                </a:solidFill>
                <a:latin typeface="Arial Black"/>
              </a:rPr>
              <a:t>15</a:t>
            </a:r>
          </a:p>
          <a:p>
            <a:pPr algn="ctr"/>
            <a:r>
              <a:rPr lang="en-US" sz="3600" kern="10">
                <a:ln w="9525">
                  <a:solidFill>
                    <a:srgbClr val="000000"/>
                  </a:solidFill>
                  <a:round/>
                  <a:headEnd/>
                  <a:tailEnd/>
                </a:ln>
                <a:solidFill>
                  <a:srgbClr val="00FF00"/>
                </a:solidFill>
                <a:latin typeface="Arial Black"/>
              </a:rPr>
              <a:t>16</a:t>
            </a:r>
          </a:p>
        </p:txBody>
      </p:sp>
    </p:spTree>
    <p:extLst>
      <p:ext uri="{BB962C8B-B14F-4D97-AF65-F5344CB8AC3E}">
        <p14:creationId xmlns:p14="http://schemas.microsoft.com/office/powerpoint/2010/main" val="38682918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43" name="Picture 7" descr="Devil-And-Angel-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6934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95938" name="Rectangle 2"/>
          <p:cNvSpPr>
            <a:spLocks noGrp="1" noChangeArrowheads="1"/>
          </p:cNvSpPr>
          <p:nvPr>
            <p:ph type="title"/>
          </p:nvPr>
        </p:nvSpPr>
        <p:spPr>
          <a:xfrm>
            <a:off x="609600" y="4038600"/>
            <a:ext cx="8305800" cy="2362200"/>
          </a:xfrm>
        </p:spPr>
        <p:txBody>
          <a:bodyPr/>
          <a:lstStyle/>
          <a:p>
            <a:r>
              <a:rPr lang="en-US">
                <a:latin typeface="Britannic Bold" pitchFamily="34" charset="0"/>
              </a:rPr>
              <a:t>Today you will learn the </a:t>
            </a:r>
            <a:br>
              <a:rPr lang="en-US">
                <a:latin typeface="Britannic Bold" pitchFamily="34" charset="0"/>
              </a:rPr>
            </a:br>
            <a:r>
              <a:rPr lang="en-US">
                <a:latin typeface="Britannic Bold" pitchFamily="34" charset="0"/>
              </a:rPr>
              <a:t>advantages of</a:t>
            </a:r>
            <a:br>
              <a:rPr lang="en-US">
                <a:latin typeface="Britannic Bold" pitchFamily="34" charset="0"/>
              </a:rPr>
            </a:br>
            <a:r>
              <a:rPr lang="en-US">
                <a:latin typeface="Britannic Bold" pitchFamily="34" charset="0"/>
              </a:rPr>
              <a:t>thinking like the enemy…</a:t>
            </a:r>
          </a:p>
        </p:txBody>
      </p:sp>
    </p:spTree>
    <p:extLst>
      <p:ext uri="{BB962C8B-B14F-4D97-AF65-F5344CB8AC3E}">
        <p14:creationId xmlns:p14="http://schemas.microsoft.com/office/powerpoint/2010/main" val="32371537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descr="Devil-And-Angel-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934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a:xfrm>
            <a:off x="609600" y="4343400"/>
            <a:ext cx="8305800" cy="1828800"/>
          </a:xfrm>
        </p:spPr>
        <p:txBody>
          <a:bodyPr/>
          <a:lstStyle/>
          <a:p>
            <a:r>
              <a:rPr lang="en-US" sz="3200">
                <a:latin typeface="Britannic Bold" pitchFamily="34" charset="0"/>
              </a:rPr>
              <a:t>The more you know how your opposition thinks, the better chance you</a:t>
            </a:r>
            <a:br>
              <a:rPr lang="en-US" sz="3200">
                <a:latin typeface="Britannic Bold" pitchFamily="34" charset="0"/>
              </a:rPr>
            </a:br>
            <a:r>
              <a:rPr lang="en-US" sz="3200">
                <a:latin typeface="Britannic Bold" pitchFamily="34" charset="0"/>
              </a:rPr>
              <a:t>have at manipulating the win.</a:t>
            </a:r>
          </a:p>
        </p:txBody>
      </p:sp>
      <p:sp>
        <p:nvSpPr>
          <p:cNvPr id="296964" name="AutoShape 4"/>
          <p:cNvSpPr>
            <a:spLocks noChangeArrowheads="1"/>
          </p:cNvSpPr>
          <p:nvPr/>
        </p:nvSpPr>
        <p:spPr bwMode="auto">
          <a:xfrm>
            <a:off x="4267200" y="914400"/>
            <a:ext cx="4114800" cy="1066800"/>
          </a:xfrm>
          <a:prstGeom prst="wedgeEllipseCallout">
            <a:avLst>
              <a:gd name="adj1" fmla="val 9222"/>
              <a:gd name="adj2" fmla="val 103273"/>
            </a:avLst>
          </a:prstGeom>
          <a:solidFill>
            <a:srgbClr val="FF3300">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t>Oh yeah, wait until you hear my logic on your viewpoint.</a:t>
            </a:r>
          </a:p>
        </p:txBody>
      </p:sp>
      <p:sp>
        <p:nvSpPr>
          <p:cNvPr id="296965" name="AutoShape 5"/>
          <p:cNvSpPr>
            <a:spLocks noChangeArrowheads="1"/>
          </p:cNvSpPr>
          <p:nvPr/>
        </p:nvSpPr>
        <p:spPr bwMode="auto">
          <a:xfrm>
            <a:off x="533400" y="838200"/>
            <a:ext cx="3810000" cy="1600200"/>
          </a:xfrm>
          <a:prstGeom prst="wedgeEllipseCallout">
            <a:avLst>
              <a:gd name="adj1" fmla="val 17000"/>
              <a:gd name="adj2" fmla="val 76685"/>
            </a:avLst>
          </a:prstGeom>
          <a:solidFill>
            <a:srgbClr val="BBE0E3">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t>I see why you think that way, but I can prove your logic wrong!</a:t>
            </a:r>
          </a:p>
        </p:txBody>
      </p:sp>
    </p:spTree>
    <p:extLst>
      <p:ext uri="{BB962C8B-B14F-4D97-AF65-F5344CB8AC3E}">
        <p14:creationId xmlns:p14="http://schemas.microsoft.com/office/powerpoint/2010/main" val="22439922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1143000"/>
            <a:ext cx="8229600" cy="838200"/>
          </a:xfrm>
        </p:spPr>
        <p:txBody>
          <a:bodyPr/>
          <a:lstStyle/>
          <a:p>
            <a:r>
              <a:rPr lang="en-US" sz="2000"/>
              <a:t/>
            </a:r>
            <a:br>
              <a:rPr lang="en-US" sz="2000"/>
            </a:br>
            <a:endParaRPr lang="en-US" sz="2000"/>
          </a:p>
        </p:txBody>
      </p:sp>
      <p:sp>
        <p:nvSpPr>
          <p:cNvPr id="287747" name="Line 3"/>
          <p:cNvSpPr>
            <a:spLocks noChangeShapeType="1"/>
          </p:cNvSpPr>
          <p:nvPr/>
        </p:nvSpPr>
        <p:spPr bwMode="auto">
          <a:xfrm>
            <a:off x="0" y="21336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48" name="Line 4"/>
          <p:cNvSpPr>
            <a:spLocks noChangeShapeType="1"/>
          </p:cNvSpPr>
          <p:nvPr/>
        </p:nvSpPr>
        <p:spPr bwMode="auto">
          <a:xfrm>
            <a:off x="0" y="2895600"/>
            <a:ext cx="9144000" cy="0"/>
          </a:xfrm>
          <a:prstGeom prst="line">
            <a:avLst/>
          </a:prstGeom>
          <a:noFill/>
          <a:ln w="571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49" name="Line 5"/>
          <p:cNvSpPr>
            <a:spLocks noChangeShapeType="1"/>
          </p:cNvSpPr>
          <p:nvPr/>
        </p:nvSpPr>
        <p:spPr bwMode="auto">
          <a:xfrm>
            <a:off x="4495800" y="2133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50" name="WordArt 6"/>
          <p:cNvSpPr>
            <a:spLocks noChangeArrowheads="1" noChangeShapeType="1" noTextEdit="1"/>
          </p:cNvSpPr>
          <p:nvPr/>
        </p:nvSpPr>
        <p:spPr bwMode="auto">
          <a:xfrm>
            <a:off x="685800" y="2362200"/>
            <a:ext cx="327660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15875">
                  <a:solidFill>
                    <a:srgbClr val="000000"/>
                  </a:solidFill>
                  <a:round/>
                  <a:headEnd/>
                  <a:tailEnd/>
                </a:ln>
                <a:solidFill>
                  <a:srgbClr val="FF00FF"/>
                </a:solidFill>
                <a:latin typeface="Arial Black"/>
              </a:rPr>
              <a:t>Students' Perspective</a:t>
            </a:r>
          </a:p>
        </p:txBody>
      </p:sp>
      <p:sp>
        <p:nvSpPr>
          <p:cNvPr id="287751" name="WordArt 7"/>
          <p:cNvSpPr>
            <a:spLocks noChangeArrowheads="1" noChangeShapeType="1" noTextEdit="1"/>
          </p:cNvSpPr>
          <p:nvPr/>
        </p:nvSpPr>
        <p:spPr bwMode="auto">
          <a:xfrm>
            <a:off x="5029200" y="2362200"/>
            <a:ext cx="335280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15875">
                  <a:solidFill>
                    <a:srgbClr val="000000"/>
                  </a:solidFill>
                  <a:round/>
                  <a:headEnd/>
                  <a:tailEnd/>
                </a:ln>
                <a:solidFill>
                  <a:srgbClr val="00FF00"/>
                </a:solidFill>
                <a:latin typeface="Arial Black"/>
              </a:rPr>
              <a:t>Teachers' Perspective</a:t>
            </a:r>
          </a:p>
        </p:txBody>
      </p:sp>
      <p:sp>
        <p:nvSpPr>
          <p:cNvPr id="287752" name="WordArt 8"/>
          <p:cNvSpPr>
            <a:spLocks noChangeArrowheads="1" noChangeShapeType="1" noTextEdit="1"/>
          </p:cNvSpPr>
          <p:nvPr/>
        </p:nvSpPr>
        <p:spPr bwMode="auto">
          <a:xfrm>
            <a:off x="2286000" y="990600"/>
            <a:ext cx="4543425" cy="1028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Informal Roman"/>
              </a:rPr>
              <a:t>Seeing Both Sides</a:t>
            </a:r>
          </a:p>
          <a:p>
            <a:pPr algn="ctr"/>
            <a:r>
              <a:rPr lang="en-US" sz="3600" kern="10">
                <a:ln w="9525">
                  <a:solidFill>
                    <a:srgbClr val="000000"/>
                  </a:solidFill>
                  <a:round/>
                  <a:headEnd/>
                  <a:tailEnd/>
                </a:ln>
                <a:latin typeface="Informal Roman"/>
              </a:rPr>
              <a:t>Thinking like your opposition...</a:t>
            </a:r>
          </a:p>
        </p:txBody>
      </p:sp>
    </p:spTree>
    <p:extLst>
      <p:ext uri="{BB962C8B-B14F-4D97-AF65-F5344CB8AC3E}">
        <p14:creationId xmlns:p14="http://schemas.microsoft.com/office/powerpoint/2010/main" val="32337963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274638"/>
            <a:ext cx="8229600" cy="639762"/>
          </a:xfrm>
        </p:spPr>
        <p:txBody>
          <a:bodyPr>
            <a:normAutofit fontScale="90000"/>
          </a:bodyPr>
          <a:lstStyle/>
          <a:p>
            <a:r>
              <a:rPr lang="en-US" sz="4000"/>
              <a:t>Period 5</a:t>
            </a:r>
          </a:p>
        </p:txBody>
      </p:sp>
      <p:graphicFrame>
        <p:nvGraphicFramePr>
          <p:cNvPr id="310311" name="Group 39"/>
          <p:cNvGraphicFramePr>
            <a:graphicFrameLocks noGrp="1"/>
          </p:cNvGraphicFramePr>
          <p:nvPr>
            <p:ph idx="1"/>
          </p:nvPr>
        </p:nvGraphicFramePr>
        <p:xfrm>
          <a:off x="457200" y="1295400"/>
          <a:ext cx="8001000" cy="4618039"/>
        </p:xfrm>
        <a:graphic>
          <a:graphicData uri="http://schemas.openxmlformats.org/drawingml/2006/table">
            <a:tbl>
              <a:tblPr/>
              <a:tblGrid>
                <a:gridCol w="2667000"/>
                <a:gridCol w="2667000"/>
                <a:gridCol w="2667000"/>
              </a:tblGrid>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Elephant" pitchFamily="18" charset="0"/>
                        </a:rPr>
                        <a:t>Resolution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Affirmative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Negative Team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Brooke, Amanda, Katlyn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Emily, Shelby, Danny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Tim, Almond, Nick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Caleb, Eric, Nick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Gabby, Corrina, Desiree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Olivia, Kiauna, Aimee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Grayson, Robin, Hailee, Katie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Chayse, Donovan, Jacilyn, Mackensie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Katie, Emilio, Leaundra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Parris, Becky, Jenna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Group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Kaylee T, Gennessee, Marissa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Layne, Rishi, Justin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309" name="WordArt 37"/>
          <p:cNvSpPr>
            <a:spLocks noChangeArrowheads="1" noChangeShapeType="1" noTextEdit="1"/>
          </p:cNvSpPr>
          <p:nvPr/>
        </p:nvSpPr>
        <p:spPr bwMode="auto">
          <a:xfrm>
            <a:off x="5562600" y="2057400"/>
            <a:ext cx="123825" cy="3886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6600"/>
                </a:solidFill>
                <a:latin typeface="Arial Black"/>
              </a:rPr>
              <a:t>1</a:t>
            </a:r>
          </a:p>
          <a:p>
            <a:pPr algn="ctr"/>
            <a:r>
              <a:rPr lang="en-US" sz="3200" kern="10">
                <a:ln w="9525">
                  <a:solidFill>
                    <a:srgbClr val="000000"/>
                  </a:solidFill>
                  <a:round/>
                  <a:headEnd/>
                  <a:tailEnd/>
                </a:ln>
                <a:solidFill>
                  <a:srgbClr val="FF6600"/>
                </a:solidFill>
                <a:latin typeface="Arial Black"/>
              </a:rPr>
              <a:t>2</a:t>
            </a:r>
          </a:p>
          <a:p>
            <a:pPr algn="ctr"/>
            <a:r>
              <a:rPr lang="en-US" sz="3200" kern="10">
                <a:ln w="9525">
                  <a:solidFill>
                    <a:srgbClr val="000000"/>
                  </a:solidFill>
                  <a:round/>
                  <a:headEnd/>
                  <a:tailEnd/>
                </a:ln>
                <a:solidFill>
                  <a:srgbClr val="FF6600"/>
                </a:solidFill>
                <a:latin typeface="Arial Black"/>
              </a:rPr>
              <a:t>3</a:t>
            </a:r>
          </a:p>
          <a:p>
            <a:pPr algn="ctr"/>
            <a:r>
              <a:rPr lang="en-US" sz="3200" kern="10">
                <a:ln w="9525">
                  <a:solidFill>
                    <a:srgbClr val="000000"/>
                  </a:solidFill>
                  <a:round/>
                  <a:headEnd/>
                  <a:tailEnd/>
                </a:ln>
                <a:solidFill>
                  <a:srgbClr val="FF6600"/>
                </a:solidFill>
                <a:latin typeface="Arial Black"/>
              </a:rPr>
              <a:t>4</a:t>
            </a:r>
          </a:p>
          <a:p>
            <a:pPr algn="ctr"/>
            <a:r>
              <a:rPr lang="en-US" sz="3200" kern="10">
                <a:ln w="9525">
                  <a:solidFill>
                    <a:srgbClr val="000000"/>
                  </a:solidFill>
                  <a:round/>
                  <a:headEnd/>
                  <a:tailEnd/>
                </a:ln>
                <a:solidFill>
                  <a:srgbClr val="FF6600"/>
                </a:solidFill>
                <a:latin typeface="Arial Black"/>
              </a:rPr>
              <a:t>5</a:t>
            </a:r>
          </a:p>
          <a:p>
            <a:pPr algn="ctr"/>
            <a:r>
              <a:rPr lang="en-US" sz="3200" kern="10">
                <a:ln w="9525">
                  <a:solidFill>
                    <a:srgbClr val="000000"/>
                  </a:solidFill>
                  <a:round/>
                  <a:headEnd/>
                  <a:tailEnd/>
                </a:ln>
                <a:solidFill>
                  <a:srgbClr val="FF6600"/>
                </a:solidFill>
                <a:latin typeface="Arial Black"/>
              </a:rPr>
              <a:t>6</a:t>
            </a:r>
          </a:p>
        </p:txBody>
      </p:sp>
      <p:sp>
        <p:nvSpPr>
          <p:cNvPr id="310310" name="WordArt 38"/>
          <p:cNvSpPr>
            <a:spLocks noChangeArrowheads="1" noChangeShapeType="1" noTextEdit="1"/>
          </p:cNvSpPr>
          <p:nvPr/>
        </p:nvSpPr>
        <p:spPr bwMode="auto">
          <a:xfrm>
            <a:off x="8077200" y="2209800"/>
            <a:ext cx="228600" cy="3810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7</a:t>
            </a:r>
          </a:p>
          <a:p>
            <a:pPr algn="ctr"/>
            <a:r>
              <a:rPr lang="en-US" sz="3600" kern="10">
                <a:ln w="9525">
                  <a:solidFill>
                    <a:srgbClr val="000000"/>
                  </a:solidFill>
                  <a:round/>
                  <a:headEnd/>
                  <a:tailEnd/>
                </a:ln>
                <a:solidFill>
                  <a:srgbClr val="00FF00"/>
                </a:solidFill>
                <a:latin typeface="Arial Black"/>
              </a:rPr>
              <a:t>8</a:t>
            </a:r>
          </a:p>
          <a:p>
            <a:pPr algn="ctr"/>
            <a:r>
              <a:rPr lang="en-US" sz="3600" kern="10">
                <a:ln w="9525">
                  <a:solidFill>
                    <a:srgbClr val="000000"/>
                  </a:solidFill>
                  <a:round/>
                  <a:headEnd/>
                  <a:tailEnd/>
                </a:ln>
                <a:solidFill>
                  <a:srgbClr val="00FF00"/>
                </a:solidFill>
                <a:latin typeface="Arial Black"/>
              </a:rPr>
              <a:t>9</a:t>
            </a:r>
          </a:p>
          <a:p>
            <a:pPr algn="ctr"/>
            <a:r>
              <a:rPr lang="en-US" sz="3600" kern="10">
                <a:ln w="9525">
                  <a:solidFill>
                    <a:srgbClr val="000000"/>
                  </a:solidFill>
                  <a:round/>
                  <a:headEnd/>
                  <a:tailEnd/>
                </a:ln>
                <a:solidFill>
                  <a:srgbClr val="00FF00"/>
                </a:solidFill>
                <a:latin typeface="Arial Black"/>
              </a:rPr>
              <a:t>10</a:t>
            </a:r>
          </a:p>
          <a:p>
            <a:pPr algn="ctr"/>
            <a:r>
              <a:rPr lang="en-US" sz="3600" kern="10">
                <a:ln w="9525">
                  <a:solidFill>
                    <a:srgbClr val="000000"/>
                  </a:solidFill>
                  <a:round/>
                  <a:headEnd/>
                  <a:tailEnd/>
                </a:ln>
                <a:solidFill>
                  <a:srgbClr val="00FF00"/>
                </a:solidFill>
                <a:latin typeface="Arial Black"/>
              </a:rPr>
              <a:t>11</a:t>
            </a:r>
          </a:p>
          <a:p>
            <a:pPr algn="ctr"/>
            <a:r>
              <a:rPr lang="en-US" sz="3600" kern="10">
                <a:ln w="9525">
                  <a:solidFill>
                    <a:srgbClr val="000000"/>
                  </a:solidFill>
                  <a:round/>
                  <a:headEnd/>
                  <a:tailEnd/>
                </a:ln>
                <a:solidFill>
                  <a:srgbClr val="00FF00"/>
                </a:solidFill>
                <a:latin typeface="Arial Black"/>
              </a:rPr>
              <a:t>12</a:t>
            </a:r>
          </a:p>
        </p:txBody>
      </p:sp>
    </p:spTree>
    <p:extLst>
      <p:ext uri="{BB962C8B-B14F-4D97-AF65-F5344CB8AC3E}">
        <p14:creationId xmlns:p14="http://schemas.microsoft.com/office/powerpoint/2010/main" val="16690534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1000" y="0"/>
            <a:ext cx="8305800" cy="1600200"/>
          </a:xfrm>
        </p:spPr>
        <p:txBody>
          <a:bodyPr>
            <a:normAutofit fontScale="90000"/>
          </a:bodyPr>
          <a:lstStyle/>
          <a:p>
            <a:r>
              <a:rPr lang="en-US" sz="3200"/>
              <a:t/>
            </a:r>
            <a:br>
              <a:rPr lang="en-US" sz="3200"/>
            </a:br>
            <a:r>
              <a:rPr lang="en-US" sz="3200">
                <a:latin typeface="Showcard Gothic" pitchFamily="82" charset="0"/>
              </a:rPr>
              <a:t>Seeing Both Sides</a:t>
            </a:r>
            <a:r>
              <a:rPr lang="en-US" sz="4000"/>
              <a:t/>
            </a:r>
            <a:br>
              <a:rPr lang="en-US" sz="4000"/>
            </a:br>
            <a:endParaRPr lang="en-US" sz="4000"/>
          </a:p>
        </p:txBody>
      </p:sp>
      <p:sp>
        <p:nvSpPr>
          <p:cNvPr id="288771" name="Rectangle 3"/>
          <p:cNvSpPr>
            <a:spLocks noGrp="1" noChangeArrowheads="1"/>
          </p:cNvSpPr>
          <p:nvPr>
            <p:ph type="body" sz="half" idx="1"/>
          </p:nvPr>
        </p:nvSpPr>
        <p:spPr>
          <a:xfrm>
            <a:off x="228600" y="1143000"/>
            <a:ext cx="4267200" cy="4983163"/>
          </a:xfrm>
        </p:spPr>
        <p:txBody>
          <a:bodyPr/>
          <a:lstStyle/>
          <a:p>
            <a:pPr algn="ctr">
              <a:buFontTx/>
              <a:buNone/>
            </a:pPr>
            <a:r>
              <a:rPr lang="en-US" sz="1800"/>
              <a:t>You believe 8</a:t>
            </a:r>
            <a:r>
              <a:rPr lang="en-US" sz="1800" baseline="30000"/>
              <a:t>th</a:t>
            </a:r>
            <a:r>
              <a:rPr lang="en-US" sz="1800"/>
              <a:t> graders shouldn’t do work the last week of school.</a:t>
            </a:r>
          </a:p>
          <a:p>
            <a:pPr algn="ctr">
              <a:buFontTx/>
              <a:buNone/>
            </a:pPr>
            <a:r>
              <a:rPr lang="en-US" sz="1800"/>
              <a:t>List your reasons why, </a:t>
            </a:r>
          </a:p>
          <a:p>
            <a:pPr algn="ctr">
              <a:buFontTx/>
              <a:buNone/>
            </a:pPr>
            <a:r>
              <a:rPr lang="en-US" sz="1800"/>
              <a:t>and how can you prove it.</a:t>
            </a:r>
          </a:p>
        </p:txBody>
      </p:sp>
      <p:sp>
        <p:nvSpPr>
          <p:cNvPr id="288772" name="Rectangle 4"/>
          <p:cNvSpPr>
            <a:spLocks noGrp="1" noChangeArrowheads="1"/>
          </p:cNvSpPr>
          <p:nvPr>
            <p:ph type="body" sz="half" idx="2"/>
          </p:nvPr>
        </p:nvSpPr>
        <p:spPr>
          <a:xfrm>
            <a:off x="4648200" y="1219200"/>
            <a:ext cx="3962400" cy="4906963"/>
          </a:xfrm>
        </p:spPr>
        <p:txBody>
          <a:bodyPr/>
          <a:lstStyle/>
          <a:p>
            <a:pPr algn="ctr">
              <a:buFontTx/>
              <a:buNone/>
            </a:pPr>
            <a:r>
              <a:rPr lang="en-US" sz="1800"/>
              <a:t>The teachers believe you should do work the last week of school.</a:t>
            </a:r>
          </a:p>
          <a:p>
            <a:pPr algn="ctr">
              <a:buFontTx/>
              <a:buNone/>
            </a:pPr>
            <a:r>
              <a:rPr lang="en-US" sz="1800"/>
              <a:t>List their reasons why, and how can you prove it.</a:t>
            </a:r>
          </a:p>
        </p:txBody>
      </p:sp>
      <p:pic>
        <p:nvPicPr>
          <p:cNvPr id="288773" name="Picture 5" descr="496368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5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88774" name="Picture 6" descr="526425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71800"/>
            <a:ext cx="241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88775" name="Line 7"/>
          <p:cNvSpPr>
            <a:spLocks noChangeShapeType="1"/>
          </p:cNvSpPr>
          <p:nvPr/>
        </p:nvSpPr>
        <p:spPr bwMode="auto">
          <a:xfrm>
            <a:off x="228600" y="1066800"/>
            <a:ext cx="845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776" name="Line 8"/>
          <p:cNvSpPr>
            <a:spLocks noChangeShapeType="1"/>
          </p:cNvSpPr>
          <p:nvPr/>
        </p:nvSpPr>
        <p:spPr bwMode="auto">
          <a:xfrm>
            <a:off x="4572000" y="1143000"/>
            <a:ext cx="0" cy="5029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777" name="Line 9"/>
          <p:cNvSpPr>
            <a:spLocks noChangeShapeType="1"/>
          </p:cNvSpPr>
          <p:nvPr/>
        </p:nvSpPr>
        <p:spPr bwMode="auto">
          <a:xfrm>
            <a:off x="381000" y="2667000"/>
            <a:ext cx="8458200" cy="0"/>
          </a:xfrm>
          <a:prstGeom prst="line">
            <a:avLst/>
          </a:prstGeom>
          <a:noFill/>
          <a:ln w="571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778" name="WordArt 10"/>
          <p:cNvSpPr>
            <a:spLocks noChangeArrowheads="1" noChangeShapeType="1" noTextEdit="1"/>
          </p:cNvSpPr>
          <p:nvPr/>
        </p:nvSpPr>
        <p:spPr bwMode="auto">
          <a:xfrm>
            <a:off x="381000" y="3048000"/>
            <a:ext cx="457200" cy="1943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a:p>
            <a:pPr algn="ctr"/>
            <a:r>
              <a:rPr lang="en-US" sz="3600" kern="10">
                <a:ln w="9525">
                  <a:solidFill>
                    <a:srgbClr val="000000"/>
                  </a:solidFill>
                  <a:round/>
                  <a:headEnd/>
                  <a:tailEnd/>
                </a:ln>
                <a:solidFill>
                  <a:srgbClr val="FF0000"/>
                </a:solidFill>
                <a:latin typeface="Arial Black"/>
              </a:rPr>
              <a:t>2.</a:t>
            </a:r>
          </a:p>
          <a:p>
            <a:pPr algn="ctr"/>
            <a:r>
              <a:rPr lang="en-US" sz="3600" kern="10">
                <a:ln w="9525">
                  <a:solidFill>
                    <a:srgbClr val="000000"/>
                  </a:solidFill>
                  <a:round/>
                  <a:headEnd/>
                  <a:tailEnd/>
                </a:ln>
                <a:solidFill>
                  <a:srgbClr val="FF0000"/>
                </a:solidFill>
                <a:latin typeface="Arial Black"/>
              </a:rPr>
              <a:t>3.</a:t>
            </a:r>
          </a:p>
        </p:txBody>
      </p:sp>
      <p:sp>
        <p:nvSpPr>
          <p:cNvPr id="288779" name="WordArt 11"/>
          <p:cNvSpPr>
            <a:spLocks noChangeArrowheads="1" noChangeShapeType="1" noTextEdit="1"/>
          </p:cNvSpPr>
          <p:nvPr/>
        </p:nvSpPr>
        <p:spPr bwMode="auto">
          <a:xfrm>
            <a:off x="4876800" y="2971800"/>
            <a:ext cx="457200" cy="1943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66FF"/>
                </a:solidFill>
                <a:latin typeface="Arial Black"/>
              </a:rPr>
              <a:t>1.</a:t>
            </a:r>
          </a:p>
          <a:p>
            <a:pPr algn="ctr"/>
            <a:r>
              <a:rPr lang="en-US" sz="3600" kern="10">
                <a:ln w="9525">
                  <a:solidFill>
                    <a:srgbClr val="000000"/>
                  </a:solidFill>
                  <a:round/>
                  <a:headEnd/>
                  <a:tailEnd/>
                </a:ln>
                <a:solidFill>
                  <a:srgbClr val="3366FF"/>
                </a:solidFill>
                <a:latin typeface="Arial Black"/>
              </a:rPr>
              <a:t>2.</a:t>
            </a:r>
          </a:p>
          <a:p>
            <a:pPr algn="ctr"/>
            <a:r>
              <a:rPr lang="en-US" sz="3600" kern="10">
                <a:ln w="9525">
                  <a:solidFill>
                    <a:srgbClr val="000000"/>
                  </a:solidFill>
                  <a:round/>
                  <a:headEnd/>
                  <a:tailEnd/>
                </a:ln>
                <a:solidFill>
                  <a:srgbClr val="3366FF"/>
                </a:solidFill>
                <a:latin typeface="Arial Black"/>
              </a:rPr>
              <a:t>3.</a:t>
            </a:r>
          </a:p>
        </p:txBody>
      </p:sp>
      <p:sp>
        <p:nvSpPr>
          <p:cNvPr id="288780" name="Rectangle 12"/>
          <p:cNvSpPr>
            <a:spLocks noChangeArrowheads="1"/>
          </p:cNvSpPr>
          <p:nvPr/>
        </p:nvSpPr>
        <p:spPr bwMode="auto">
          <a:xfrm>
            <a:off x="6172200" y="5410200"/>
            <a:ext cx="2057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1" name="AutoShape 13"/>
          <p:cNvSpPr>
            <a:spLocks noChangeArrowheads="1"/>
          </p:cNvSpPr>
          <p:nvPr/>
        </p:nvSpPr>
        <p:spPr bwMode="auto">
          <a:xfrm>
            <a:off x="533400" y="5181600"/>
            <a:ext cx="228600" cy="685800"/>
          </a:xfrm>
          <a:prstGeom prst="down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8782" name="AutoShape 14"/>
          <p:cNvSpPr>
            <a:spLocks noChangeArrowheads="1"/>
          </p:cNvSpPr>
          <p:nvPr/>
        </p:nvSpPr>
        <p:spPr bwMode="auto">
          <a:xfrm>
            <a:off x="5334000" y="5029200"/>
            <a:ext cx="228600" cy="685800"/>
          </a:xfrm>
          <a:prstGeom prst="downArrow">
            <a:avLst>
              <a:gd name="adj1" fmla="val 50000"/>
              <a:gd name="adj2" fmla="val 7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8783" name="Rectangle 15"/>
          <p:cNvSpPr>
            <a:spLocks noChangeArrowheads="1"/>
          </p:cNvSpPr>
          <p:nvPr/>
        </p:nvSpPr>
        <p:spPr bwMode="auto">
          <a:xfrm>
            <a:off x="914400" y="304800"/>
            <a:ext cx="7162800" cy="762000"/>
          </a:xfrm>
          <a:prstGeom prst="rect">
            <a:avLst/>
          </a:prstGeom>
          <a:gradFill rotWithShape="1">
            <a:gsLst>
              <a:gs pos="0">
                <a:srgbClr val="FF0000">
                  <a:alpha val="44000"/>
                </a:srgbClr>
              </a:gs>
              <a:gs pos="100000">
                <a:schemeClr val="accent2">
                  <a:alpha val="47000"/>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751460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81000" y="0"/>
            <a:ext cx="8305800" cy="1600200"/>
          </a:xfrm>
        </p:spPr>
        <p:txBody>
          <a:bodyPr>
            <a:normAutofit fontScale="90000"/>
          </a:bodyPr>
          <a:lstStyle/>
          <a:p>
            <a:r>
              <a:rPr lang="en-US" sz="3200"/>
              <a:t/>
            </a:r>
            <a:br>
              <a:rPr lang="en-US" sz="3200"/>
            </a:br>
            <a:r>
              <a:rPr lang="en-US" sz="3200">
                <a:latin typeface="Showcard Gothic" pitchFamily="82" charset="0"/>
              </a:rPr>
              <a:t>Seeing Both Sides</a:t>
            </a:r>
            <a:r>
              <a:rPr lang="en-US" sz="4000"/>
              <a:t/>
            </a:r>
            <a:br>
              <a:rPr lang="en-US" sz="4000"/>
            </a:br>
            <a:endParaRPr lang="en-US" sz="4000"/>
          </a:p>
        </p:txBody>
      </p:sp>
      <p:sp>
        <p:nvSpPr>
          <p:cNvPr id="289795" name="Rectangle 3"/>
          <p:cNvSpPr>
            <a:spLocks noGrp="1" noChangeArrowheads="1"/>
          </p:cNvSpPr>
          <p:nvPr>
            <p:ph type="body" sz="half" idx="1"/>
          </p:nvPr>
        </p:nvSpPr>
        <p:spPr>
          <a:xfrm>
            <a:off x="228600" y="1143000"/>
            <a:ext cx="4267200" cy="4983163"/>
          </a:xfrm>
        </p:spPr>
        <p:txBody>
          <a:bodyPr/>
          <a:lstStyle/>
          <a:p>
            <a:pPr algn="ctr">
              <a:buFontTx/>
              <a:buNone/>
            </a:pPr>
            <a:r>
              <a:rPr lang="en-US" sz="1800"/>
              <a:t>You believe 8</a:t>
            </a:r>
            <a:r>
              <a:rPr lang="en-US" sz="1800" baseline="30000"/>
              <a:t>th</a:t>
            </a:r>
            <a:r>
              <a:rPr lang="en-US" sz="1800"/>
              <a:t> graders shouldn’t do work the last week of school.</a:t>
            </a:r>
          </a:p>
          <a:p>
            <a:pPr algn="ctr">
              <a:buFontTx/>
              <a:buNone/>
            </a:pPr>
            <a:r>
              <a:rPr lang="en-US" sz="1800"/>
              <a:t>List your reasons why, and how can you prove</a:t>
            </a:r>
            <a:r>
              <a:rPr lang="en-US"/>
              <a:t> </a:t>
            </a:r>
            <a:r>
              <a:rPr lang="en-US" sz="1800"/>
              <a:t>it.</a:t>
            </a:r>
          </a:p>
        </p:txBody>
      </p:sp>
      <p:sp>
        <p:nvSpPr>
          <p:cNvPr id="289796" name="Rectangle 4"/>
          <p:cNvSpPr>
            <a:spLocks noGrp="1" noChangeArrowheads="1"/>
          </p:cNvSpPr>
          <p:nvPr>
            <p:ph type="body" sz="half" idx="2"/>
          </p:nvPr>
        </p:nvSpPr>
        <p:spPr>
          <a:xfrm>
            <a:off x="4648200" y="1219200"/>
            <a:ext cx="4114800" cy="4906963"/>
          </a:xfrm>
        </p:spPr>
        <p:txBody>
          <a:bodyPr/>
          <a:lstStyle/>
          <a:p>
            <a:pPr algn="ctr">
              <a:buFontTx/>
              <a:buNone/>
            </a:pPr>
            <a:r>
              <a:rPr lang="en-US" sz="1800"/>
              <a:t>The teachers believe you should do work the last week of school.</a:t>
            </a:r>
          </a:p>
          <a:p>
            <a:pPr algn="ctr">
              <a:buFontTx/>
              <a:buNone/>
            </a:pPr>
            <a:r>
              <a:rPr lang="en-US" sz="1800"/>
              <a:t>List their reasons why, and how can you prove it.</a:t>
            </a:r>
          </a:p>
        </p:txBody>
      </p:sp>
      <p:sp>
        <p:nvSpPr>
          <p:cNvPr id="289797" name="Line 5"/>
          <p:cNvSpPr>
            <a:spLocks noChangeShapeType="1"/>
          </p:cNvSpPr>
          <p:nvPr/>
        </p:nvSpPr>
        <p:spPr bwMode="auto">
          <a:xfrm>
            <a:off x="228600" y="1066800"/>
            <a:ext cx="8458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98" name="Line 6"/>
          <p:cNvSpPr>
            <a:spLocks noChangeShapeType="1"/>
          </p:cNvSpPr>
          <p:nvPr/>
        </p:nvSpPr>
        <p:spPr bwMode="auto">
          <a:xfrm>
            <a:off x="4572000" y="1143000"/>
            <a:ext cx="0" cy="5029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99" name="Line 7"/>
          <p:cNvSpPr>
            <a:spLocks noChangeShapeType="1"/>
          </p:cNvSpPr>
          <p:nvPr/>
        </p:nvSpPr>
        <p:spPr bwMode="auto">
          <a:xfrm>
            <a:off x="381000" y="2667000"/>
            <a:ext cx="8458200" cy="0"/>
          </a:xfrm>
          <a:prstGeom prst="line">
            <a:avLst/>
          </a:prstGeom>
          <a:noFill/>
          <a:ln w="571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00" name="WordArt 8"/>
          <p:cNvSpPr>
            <a:spLocks noChangeArrowheads="1" noChangeShapeType="1" noTextEdit="1"/>
          </p:cNvSpPr>
          <p:nvPr/>
        </p:nvSpPr>
        <p:spPr bwMode="auto">
          <a:xfrm>
            <a:off x="381000" y="3048000"/>
            <a:ext cx="457200" cy="1943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a:p>
            <a:pPr algn="ctr"/>
            <a:r>
              <a:rPr lang="en-US" sz="3600" kern="10">
                <a:ln w="9525">
                  <a:solidFill>
                    <a:srgbClr val="000000"/>
                  </a:solidFill>
                  <a:round/>
                  <a:headEnd/>
                  <a:tailEnd/>
                </a:ln>
                <a:solidFill>
                  <a:srgbClr val="FF0000"/>
                </a:solidFill>
                <a:latin typeface="Arial Black"/>
              </a:rPr>
              <a:t>2.</a:t>
            </a:r>
          </a:p>
          <a:p>
            <a:pPr algn="ctr"/>
            <a:r>
              <a:rPr lang="en-US" sz="3600" kern="10">
                <a:ln w="9525">
                  <a:solidFill>
                    <a:srgbClr val="000000"/>
                  </a:solidFill>
                  <a:round/>
                  <a:headEnd/>
                  <a:tailEnd/>
                </a:ln>
                <a:solidFill>
                  <a:srgbClr val="FF0000"/>
                </a:solidFill>
                <a:latin typeface="Arial Black"/>
              </a:rPr>
              <a:t>3.</a:t>
            </a:r>
          </a:p>
        </p:txBody>
      </p:sp>
      <p:sp>
        <p:nvSpPr>
          <p:cNvPr id="289801" name="WordArt 9"/>
          <p:cNvSpPr>
            <a:spLocks noChangeArrowheads="1" noChangeShapeType="1" noTextEdit="1"/>
          </p:cNvSpPr>
          <p:nvPr/>
        </p:nvSpPr>
        <p:spPr bwMode="auto">
          <a:xfrm>
            <a:off x="4876800" y="2971800"/>
            <a:ext cx="457200" cy="1943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66FF"/>
                </a:solidFill>
                <a:latin typeface="Arial Black"/>
              </a:rPr>
              <a:t>1.</a:t>
            </a:r>
          </a:p>
          <a:p>
            <a:pPr algn="ctr"/>
            <a:r>
              <a:rPr lang="en-US" sz="3600" kern="10">
                <a:ln w="9525">
                  <a:solidFill>
                    <a:srgbClr val="000000"/>
                  </a:solidFill>
                  <a:round/>
                  <a:headEnd/>
                  <a:tailEnd/>
                </a:ln>
                <a:solidFill>
                  <a:srgbClr val="3366FF"/>
                </a:solidFill>
                <a:latin typeface="Arial Black"/>
              </a:rPr>
              <a:t>2.</a:t>
            </a:r>
          </a:p>
          <a:p>
            <a:pPr algn="ctr"/>
            <a:r>
              <a:rPr lang="en-US" sz="3600" kern="10">
                <a:ln w="9525">
                  <a:solidFill>
                    <a:srgbClr val="000000"/>
                  </a:solidFill>
                  <a:round/>
                  <a:headEnd/>
                  <a:tailEnd/>
                </a:ln>
                <a:solidFill>
                  <a:srgbClr val="3366FF"/>
                </a:solidFill>
                <a:latin typeface="Arial Black"/>
              </a:rPr>
              <a:t>3.</a:t>
            </a:r>
          </a:p>
        </p:txBody>
      </p:sp>
      <p:sp>
        <p:nvSpPr>
          <p:cNvPr id="289802" name="Rectangle 10"/>
          <p:cNvSpPr>
            <a:spLocks noChangeArrowheads="1"/>
          </p:cNvSpPr>
          <p:nvPr/>
        </p:nvSpPr>
        <p:spPr bwMode="auto">
          <a:xfrm>
            <a:off x="6172200" y="5410200"/>
            <a:ext cx="2057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03" name="AutoShape 11"/>
          <p:cNvSpPr>
            <a:spLocks noChangeArrowheads="1"/>
          </p:cNvSpPr>
          <p:nvPr/>
        </p:nvSpPr>
        <p:spPr bwMode="auto">
          <a:xfrm>
            <a:off x="533400" y="5181600"/>
            <a:ext cx="228600" cy="685800"/>
          </a:xfrm>
          <a:prstGeom prst="down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9804" name="AutoShape 12"/>
          <p:cNvSpPr>
            <a:spLocks noChangeArrowheads="1"/>
          </p:cNvSpPr>
          <p:nvPr/>
        </p:nvSpPr>
        <p:spPr bwMode="auto">
          <a:xfrm>
            <a:off x="5334000" y="5029200"/>
            <a:ext cx="228600" cy="685800"/>
          </a:xfrm>
          <a:prstGeom prst="downArrow">
            <a:avLst>
              <a:gd name="adj1" fmla="val 50000"/>
              <a:gd name="adj2" fmla="val 7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9805" name="Rectangle 13"/>
          <p:cNvSpPr>
            <a:spLocks noChangeArrowheads="1"/>
          </p:cNvSpPr>
          <p:nvPr/>
        </p:nvSpPr>
        <p:spPr bwMode="auto">
          <a:xfrm>
            <a:off x="914400" y="304800"/>
            <a:ext cx="7162800" cy="762000"/>
          </a:xfrm>
          <a:prstGeom prst="rect">
            <a:avLst/>
          </a:prstGeom>
          <a:gradFill rotWithShape="1">
            <a:gsLst>
              <a:gs pos="0">
                <a:srgbClr val="FF0000">
                  <a:alpha val="44000"/>
                </a:srgbClr>
              </a:gs>
              <a:gs pos="100000">
                <a:schemeClr val="accent2">
                  <a:alpha val="47000"/>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842368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5715000"/>
            <a:ext cx="4343400" cy="944563"/>
          </a:xfrm>
        </p:spPr>
        <p:txBody>
          <a:bodyPr/>
          <a:lstStyle/>
          <a:p>
            <a:pPr algn="l"/>
            <a:r>
              <a:rPr lang="en-US" sz="2400"/>
              <a:t>Group # __</a:t>
            </a:r>
            <a:br>
              <a:rPr lang="en-US" sz="2400"/>
            </a:br>
            <a:r>
              <a:rPr lang="en-US" sz="2400"/>
              <a:t>Team Names: ___________</a:t>
            </a:r>
          </a:p>
        </p:txBody>
      </p:sp>
      <p:sp>
        <p:nvSpPr>
          <p:cNvPr id="290819" name="Line 3"/>
          <p:cNvSpPr>
            <a:spLocks noChangeShapeType="1"/>
          </p:cNvSpPr>
          <p:nvPr/>
        </p:nvSpPr>
        <p:spPr bwMode="auto">
          <a:xfrm>
            <a:off x="0" y="1066800"/>
            <a:ext cx="9144000" cy="0"/>
          </a:xfrm>
          <a:prstGeom prst="line">
            <a:avLst/>
          </a:prstGeom>
          <a:noFill/>
          <a:ln w="571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20" name="Line 4"/>
          <p:cNvSpPr>
            <a:spLocks noChangeShapeType="1"/>
          </p:cNvSpPr>
          <p:nvPr/>
        </p:nvSpPr>
        <p:spPr bwMode="auto">
          <a:xfrm>
            <a:off x="4495800" y="0"/>
            <a:ext cx="0" cy="685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600975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685800" y="1828800"/>
            <a:ext cx="8229600" cy="1143000"/>
          </a:xfrm>
        </p:spPr>
        <p:txBody>
          <a:bodyPr/>
          <a:lstStyle/>
          <a:p>
            <a:endParaRPr lang="en-US"/>
          </a:p>
        </p:txBody>
      </p:sp>
      <p:sp>
        <p:nvSpPr>
          <p:cNvPr id="301059" name="Rectangle 3"/>
          <p:cNvSpPr>
            <a:spLocks noGrp="1" noChangeArrowheads="1"/>
          </p:cNvSpPr>
          <p:nvPr>
            <p:ph type="body" idx="1"/>
          </p:nvPr>
        </p:nvSpPr>
        <p:spPr/>
        <p:txBody>
          <a:bodyPr/>
          <a:lstStyle/>
          <a:p>
            <a:pPr algn="ctr">
              <a:buFontTx/>
              <a:buNone/>
            </a:pPr>
            <a:r>
              <a:rPr lang="en-US"/>
              <a:t>You get 5 minutes to create</a:t>
            </a:r>
          </a:p>
          <a:p>
            <a:pPr algn="ctr">
              <a:buFontTx/>
              <a:buNone/>
            </a:pPr>
            <a:r>
              <a:rPr lang="en-US"/>
              <a:t> your T-Graph results!</a:t>
            </a:r>
          </a:p>
        </p:txBody>
      </p:sp>
    </p:spTree>
    <p:extLst>
      <p:ext uri="{BB962C8B-B14F-4D97-AF65-F5344CB8AC3E}">
        <p14:creationId xmlns:p14="http://schemas.microsoft.com/office/powerpoint/2010/main" val="272620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609600"/>
            <a:ext cx="8229600" cy="1143000"/>
          </a:xfrm>
        </p:spPr>
        <p:txBody>
          <a:bodyPr>
            <a:normAutofit fontScale="90000"/>
          </a:bodyPr>
          <a:lstStyle/>
          <a:p>
            <a:r>
              <a:rPr lang="en-US" sz="4000">
                <a:latin typeface="Rockwell" pitchFamily="18" charset="0"/>
              </a:rPr>
              <a:t>Hate Crimes</a:t>
            </a:r>
            <a:br>
              <a:rPr lang="en-US" sz="4000">
                <a:latin typeface="Rockwell" pitchFamily="18" charset="0"/>
              </a:rPr>
            </a:br>
            <a:r>
              <a:rPr lang="en-US" sz="4000">
                <a:latin typeface="Rockwell" pitchFamily="18" charset="0"/>
              </a:rPr>
              <a:t>Article &amp; Pro/Con Viewpoints</a:t>
            </a:r>
          </a:p>
        </p:txBody>
      </p:sp>
      <p:sp>
        <p:nvSpPr>
          <p:cNvPr id="232451" name="Rectangle 3"/>
          <p:cNvSpPr>
            <a:spLocks noGrp="1" noChangeArrowheads="1"/>
          </p:cNvSpPr>
          <p:nvPr>
            <p:ph type="body" idx="1"/>
          </p:nvPr>
        </p:nvSpPr>
        <p:spPr/>
        <p:txBody>
          <a:bodyPr/>
          <a:lstStyle/>
          <a:p>
            <a:endParaRPr lang="en-US"/>
          </a:p>
        </p:txBody>
      </p:sp>
      <p:pic>
        <p:nvPicPr>
          <p:cNvPr id="232452" name="Picture 4" descr="2183779-Graffitti_on_the_walls_soho_new_york_city_usa-New_York_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5740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232453" name="AutoShape 5"/>
          <p:cNvSpPr>
            <a:spLocks noChangeArrowheads="1"/>
          </p:cNvSpPr>
          <p:nvPr/>
        </p:nvSpPr>
        <p:spPr bwMode="auto">
          <a:xfrm>
            <a:off x="457200" y="1752600"/>
            <a:ext cx="2743200" cy="4724400"/>
          </a:xfrm>
          <a:prstGeom prst="wedgeRectCallout">
            <a:avLst>
              <a:gd name="adj1" fmla="val 78819"/>
              <a:gd name="adj2" fmla="val -11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You might make comments, draw pictures, ask questions, refer to your own life, predict or even give your opinion.</a:t>
            </a:r>
          </a:p>
          <a:p>
            <a:pPr algn="ctr"/>
            <a:r>
              <a:rPr lang="en-US" sz="2400"/>
              <a:t>The more you do, the more I know what you brain is experiencing while you read this text.</a:t>
            </a:r>
          </a:p>
        </p:txBody>
      </p:sp>
      <p:sp>
        <p:nvSpPr>
          <p:cNvPr id="232454" name="WordArt 6"/>
          <p:cNvSpPr>
            <a:spLocks noChangeArrowheads="1" noChangeShapeType="1" noTextEdit="1"/>
          </p:cNvSpPr>
          <p:nvPr/>
        </p:nvSpPr>
        <p:spPr bwMode="auto">
          <a:xfrm>
            <a:off x="6934200" y="2971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99FF66"/>
                </a:solidFill>
                <a:latin typeface="Arial Black"/>
              </a:rPr>
              <a:t>Predict</a:t>
            </a:r>
          </a:p>
        </p:txBody>
      </p:sp>
      <p:sp>
        <p:nvSpPr>
          <p:cNvPr id="232455" name="WordArt 7"/>
          <p:cNvSpPr>
            <a:spLocks noChangeArrowheads="1" noChangeShapeType="1" noTextEdit="1"/>
          </p:cNvSpPr>
          <p:nvPr/>
        </p:nvSpPr>
        <p:spPr bwMode="auto">
          <a:xfrm>
            <a:off x="6934200" y="2209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6699"/>
                </a:solidFill>
                <a:latin typeface="Arial Black"/>
              </a:rPr>
              <a:t>Visualize</a:t>
            </a:r>
          </a:p>
        </p:txBody>
      </p:sp>
      <p:sp>
        <p:nvSpPr>
          <p:cNvPr id="232456" name="WordArt 8"/>
          <p:cNvSpPr>
            <a:spLocks noChangeArrowheads="1" noChangeShapeType="1" noTextEdit="1"/>
          </p:cNvSpPr>
          <p:nvPr/>
        </p:nvSpPr>
        <p:spPr bwMode="auto">
          <a:xfrm>
            <a:off x="6934200" y="36576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00"/>
                </a:solidFill>
                <a:latin typeface="Arial Black"/>
              </a:rPr>
              <a:t>Connect</a:t>
            </a:r>
          </a:p>
        </p:txBody>
      </p:sp>
      <p:sp>
        <p:nvSpPr>
          <p:cNvPr id="232457" name="WordArt 9"/>
          <p:cNvSpPr>
            <a:spLocks noChangeArrowheads="1" noChangeShapeType="1" noTextEdit="1"/>
          </p:cNvSpPr>
          <p:nvPr/>
        </p:nvSpPr>
        <p:spPr bwMode="auto">
          <a:xfrm>
            <a:off x="6934200" y="43434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6699"/>
                </a:solidFill>
                <a:latin typeface="Arial Black"/>
              </a:rPr>
              <a:t>Question</a:t>
            </a:r>
          </a:p>
        </p:txBody>
      </p:sp>
      <p:sp>
        <p:nvSpPr>
          <p:cNvPr id="232458" name="WordArt 10"/>
          <p:cNvSpPr>
            <a:spLocks noChangeArrowheads="1" noChangeShapeType="1" noTextEdit="1"/>
          </p:cNvSpPr>
          <p:nvPr/>
        </p:nvSpPr>
        <p:spPr bwMode="auto">
          <a:xfrm>
            <a:off x="6934200" y="49530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99FF66"/>
                </a:solidFill>
                <a:latin typeface="Arial Black"/>
              </a:rPr>
              <a:t>Summarize</a:t>
            </a:r>
          </a:p>
        </p:txBody>
      </p:sp>
      <p:sp>
        <p:nvSpPr>
          <p:cNvPr id="232459" name="WordArt 11"/>
          <p:cNvSpPr>
            <a:spLocks noChangeArrowheads="1" noChangeShapeType="1" noTextEdit="1"/>
          </p:cNvSpPr>
          <p:nvPr/>
        </p:nvSpPr>
        <p:spPr bwMode="auto">
          <a:xfrm>
            <a:off x="6934200" y="5638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00"/>
                </a:solidFill>
                <a:latin typeface="Arial Black"/>
              </a:rPr>
              <a:t>Clarify</a:t>
            </a:r>
          </a:p>
        </p:txBody>
      </p:sp>
      <p:sp>
        <p:nvSpPr>
          <p:cNvPr id="232460" name="AutoShape 12"/>
          <p:cNvSpPr>
            <a:spLocks noChangeArrowheads="1"/>
          </p:cNvSpPr>
          <p:nvPr/>
        </p:nvSpPr>
        <p:spPr bwMode="auto">
          <a:xfrm>
            <a:off x="3200400" y="4572000"/>
            <a:ext cx="3733800" cy="2057400"/>
          </a:xfrm>
          <a:prstGeom prst="wedgeEllipseCallout">
            <a:avLst>
              <a:gd name="adj1" fmla="val 2681"/>
              <a:gd name="adj2" fmla="val -124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Ravie" pitchFamily="82" charset="0"/>
              </a:rPr>
              <a:t>Feel free to underline, circle, draw lines to the text, etc…</a:t>
            </a:r>
          </a:p>
        </p:txBody>
      </p:sp>
    </p:spTree>
    <p:extLst>
      <p:ext uri="{BB962C8B-B14F-4D97-AF65-F5344CB8AC3E}">
        <p14:creationId xmlns:p14="http://schemas.microsoft.com/office/powerpoint/2010/main" val="135557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r>
              <a:rPr lang="en-US" sz="2400"/>
              <a:t>The Quiz </a:t>
            </a:r>
            <a:br>
              <a:rPr lang="en-US" sz="2400"/>
            </a:br>
            <a:r>
              <a:rPr lang="en-US" sz="1800"/>
              <a:t>Your Name: __________________   Period: ____ 	             	Score: ___</a:t>
            </a:r>
            <a:br>
              <a:rPr lang="en-US" sz="1800"/>
            </a:br>
            <a:r>
              <a:rPr lang="en-US" sz="1800"/>
              <a:t/>
            </a:r>
            <a:br>
              <a:rPr lang="en-US" sz="1800"/>
            </a:br>
            <a:r>
              <a:rPr lang="en-US" sz="1200"/>
              <a:t>Match the debate term to the definition by listing the assigned number in the space provided.</a:t>
            </a:r>
          </a:p>
        </p:txBody>
      </p:sp>
      <p:graphicFrame>
        <p:nvGraphicFramePr>
          <p:cNvPr id="261123" name="Group 3"/>
          <p:cNvGraphicFramePr>
            <a:graphicFrameLocks noGrp="1"/>
          </p:cNvGraphicFramePr>
          <p:nvPr>
            <p:ph idx="1"/>
          </p:nvPr>
        </p:nvGraphicFramePr>
        <p:xfrm>
          <a:off x="457200" y="1600200"/>
          <a:ext cx="8229600" cy="5041773"/>
        </p:xfrm>
        <a:graphic>
          <a:graphicData uri="http://schemas.openxmlformats.org/drawingml/2006/table">
            <a:tbl>
              <a:tblPr/>
              <a:tblGrid>
                <a:gridCol w="1905000"/>
                <a:gridCol w="6324600"/>
              </a:tblGrid>
              <a:tr h="2513013">
                <a:tc>
                  <a:txBody>
                    <a:bodyPr/>
                    <a:lstStyle/>
                    <a:p>
                      <a:pPr marL="533400" marR="0" lvl="0" indent="-533400" algn="l" defTabSz="914400" rtl="0" eaLnBrk="1" fontAlgn="base" latinLnBrk="0" hangingPunct="1">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Heckling:</a:t>
                      </a:r>
                    </a:p>
                    <a:p>
                      <a:pPr marL="533400" marR="0" lvl="0" indent="-533400" algn="l" defTabSz="914400" rtl="0" eaLnBrk="1" fontAlgn="base" latinLnBrk="0" hangingPunct="1">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Rebuttal:</a:t>
                      </a:r>
                    </a:p>
                    <a:p>
                      <a:pPr marL="533400" marR="0" lvl="0" indent="-533400" algn="l" defTabSz="914400" rtl="0" eaLnBrk="1" fontAlgn="base" latinLnBrk="0" hangingPunct="1">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Affirmative Team:</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533400" marR="0" lvl="0" indent="-533400" algn="l" defTabSz="914400" rtl="0" eaLnBrk="0" fontAlgn="base" latinLnBrk="0" hangingPunct="0">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Negative Team:</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533400" marR="0" lvl="0" indent="-533400" algn="l" defTabSz="914400" rtl="0" eaLnBrk="0" fontAlgn="base" latinLnBrk="0" hangingPunct="0">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Resolution: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533400" marR="0" lvl="0" indent="-533400" algn="l" defTabSz="914400" rtl="0" eaLnBrk="0" fontAlgn="base" latinLnBrk="0" hangingPunct="0">
                        <a:lnSpc>
                          <a:spcPct val="125000"/>
                        </a:lnSpc>
                        <a:spcBef>
                          <a:spcPct val="0"/>
                        </a:spcBef>
                        <a:spcAft>
                          <a:spcPct val="0"/>
                        </a:spcAft>
                        <a:buClrTx/>
                        <a:buSzTx/>
                        <a:buFontTx/>
                        <a:buAutoNum type="arabicPeriod"/>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Cross Examination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533400" marR="0" lvl="0" indent="-533400" algn="l" defTabSz="914400" rtl="0" eaLnBrk="0" fontAlgn="base" latinLnBrk="0" hangingPunct="0">
                        <a:lnSpc>
                          <a:spcPct val="100000"/>
                        </a:lnSpc>
                        <a:spcBef>
                          <a:spcPct val="0"/>
                        </a:spcBef>
                        <a:spcAft>
                          <a:spcPct val="0"/>
                        </a:spcAft>
                        <a:buClrTx/>
                        <a:buSzTx/>
                        <a:buFontTx/>
                        <a:buAutoNum type="arabicPeriod"/>
                        <a:tabLst/>
                      </a:pP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533400" marR="0" lvl="0" indent="-5334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_____This is always Side B. They are the side that wants things to remain the same. Their job is to prove that the Side A doesn’t have sufficient reason to need the change. </a:t>
                      </a:r>
                    </a:p>
                    <a:p>
                      <a:pPr marL="0" marR="0" lvl="0" indent="0" algn="l" defTabSz="914400" rtl="0" eaLnBrk="0" fontAlgn="base" latinLnBrk="0" hangingPunct="0">
                        <a:lnSpc>
                          <a:spcPct val="115000"/>
                        </a:lnSpc>
                        <a:spcBef>
                          <a:spcPct val="0"/>
                        </a:spcBef>
                        <a:spcAft>
                          <a:spcPct val="0"/>
                        </a:spcAft>
                        <a:buClrTx/>
                        <a:buSzTx/>
                        <a:buFont typeface="Wingdings" pitchFamily="2" charset="2"/>
                        <a:buChar char=""/>
                        <a:tabLst>
                          <a:tab pos="457200" algn="l"/>
                        </a:tabLst>
                      </a:pPr>
                      <a:endPar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_____Words or sounds made by the debaters that show disagreement without interrupting the flow of the speaker.</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____ Debate has two teams. This is always Side A. This team always starts the debate. They are the side that is fighting for change. The burden of proof is on them to get others to agree on this change. Otherwise the other team automatically wins.</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_____This is the fun part. The negative gets to question the affirmative first. The affirmative gets to question the negative second. During this time only one person at a time may ask a question of the opposing side. The goal is to bring out the holes of the opposing team.</a:t>
                      </a:r>
                    </a:p>
                    <a:p>
                      <a:pPr marL="0" marR="0" lvl="0" indent="0" algn="l" defTabSz="914400" rtl="0" eaLnBrk="0" fontAlgn="base" latinLnBrk="0" hangingPunct="0">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_____The resolution is the situation that is looking to be changed. Affirmative team (side A) wants the change, the negative team (side B) doesn’t. Example: Resolution: Students should be allowed to wear anything they want in school.</a:t>
                      </a:r>
                    </a:p>
                    <a:p>
                      <a:pPr marL="0" marR="0" lvl="0" indent="0" algn="l" defTabSz="914400" rtl="0" eaLnBrk="0" fontAlgn="base" latinLnBrk="0" hangingPunct="0">
                        <a:lnSpc>
                          <a:spcPct val="115000"/>
                        </a:lnSpc>
                        <a:spcBef>
                          <a:spcPct val="0"/>
                        </a:spcBef>
                        <a:spcAft>
                          <a:spcPct val="0"/>
                        </a:spcAft>
                        <a:buClrTx/>
                        <a:buSzTx/>
                        <a:buFont typeface="Wingdings" pitchFamily="2" charset="2"/>
                        <a:buChar char=""/>
                        <a:tabLst>
                          <a:tab pos="457200" algn="l"/>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_____This is done after the arguments have been pretty much explored. This is where one of your teammates rips the opposing side's argument apart and exposing its weak points. The person speaking may only look at the audience.</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4925">
                <a:tc gridSpan="2">
                  <a:txBody>
                    <a:bodyPr/>
                    <a:lstStyle/>
                    <a:p>
                      <a:pPr marL="533400" marR="0" lvl="0" indent="-5334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Defend your work ethics. Why should you be chosen to do debate?</a:t>
                      </a: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_____________________________________________________________</a:t>
                      </a: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_____________________________________________________________</a:t>
                      </a:r>
                    </a:p>
                    <a:p>
                      <a:pPr marL="533400" marR="0" lvl="0" indent="-5334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_____________________________________________________________</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1197541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reature Jump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858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46435" name="Rectangle 3"/>
          <p:cNvSpPr>
            <a:spLocks noGrp="1" noChangeArrowheads="1"/>
          </p:cNvSpPr>
          <p:nvPr>
            <p:ph type="title"/>
          </p:nvPr>
        </p:nvSpPr>
        <p:spPr/>
        <p:txBody>
          <a:bodyPr/>
          <a:lstStyle/>
          <a:p>
            <a:r>
              <a:rPr lang="en-US"/>
              <a:t>Roles in a Debate</a:t>
            </a:r>
          </a:p>
        </p:txBody>
      </p:sp>
      <p:sp>
        <p:nvSpPr>
          <p:cNvPr id="146436" name="Rectangle 4"/>
          <p:cNvSpPr>
            <a:spLocks noGrp="1" noChangeArrowheads="1"/>
          </p:cNvSpPr>
          <p:nvPr>
            <p:ph type="body" idx="1"/>
          </p:nvPr>
        </p:nvSpPr>
        <p:spPr/>
        <p:txBody>
          <a:bodyPr/>
          <a:lstStyle/>
          <a:p>
            <a:endParaRPr lang="en-US"/>
          </a:p>
        </p:txBody>
      </p:sp>
      <p:pic>
        <p:nvPicPr>
          <p:cNvPr id="146437" name="Picture 5"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6438" name="Picture 6"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46439" name="Picture 7"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6440" name="Picture 8"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46441" name="Picture 9"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46442" name="Picture 10"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2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z="2800"/>
              <a:t>Your name: ____________ Period: ___</a:t>
            </a:r>
          </a:p>
        </p:txBody>
      </p:sp>
      <p:pic>
        <p:nvPicPr>
          <p:cNvPr id="147459" name="Picture 3" descr="Creature Jumping Animated Clipart&#10;&#10;"/>
          <p:cNvPicPr>
            <a:picLocks noChangeAspect="1" noChangeArrowheads="1" noCrop="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81400" y="2438400"/>
            <a:ext cx="1905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0" name="Rectangle 4"/>
          <p:cNvSpPr>
            <a:spLocks noChangeArrowheads="1"/>
          </p:cNvSpPr>
          <p:nvPr/>
        </p:nvSpPr>
        <p:spPr bwMode="auto">
          <a:xfrm>
            <a:off x="1066800" y="2133600"/>
            <a:ext cx="68580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1" name="WordArt 5"/>
          <p:cNvSpPr>
            <a:spLocks noChangeArrowheads="1" noChangeShapeType="1" noTextEdit="1"/>
          </p:cNvSpPr>
          <p:nvPr/>
        </p:nvSpPr>
        <p:spPr bwMode="auto">
          <a:xfrm>
            <a:off x="762000" y="1371600"/>
            <a:ext cx="28956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Resolution means</a:t>
            </a:r>
          </a:p>
        </p:txBody>
      </p:sp>
    </p:spTree>
    <p:extLst>
      <p:ext uri="{BB962C8B-B14F-4D97-AF65-F5344CB8AC3E}">
        <p14:creationId xmlns:p14="http://schemas.microsoft.com/office/powerpoint/2010/main" val="226670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reature Jump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858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48483" name="Rectangle 3"/>
          <p:cNvSpPr>
            <a:spLocks noGrp="1" noChangeArrowheads="1"/>
          </p:cNvSpPr>
          <p:nvPr>
            <p:ph type="title"/>
          </p:nvPr>
        </p:nvSpPr>
        <p:spPr/>
        <p:txBody>
          <a:bodyPr/>
          <a:lstStyle/>
          <a:p>
            <a:r>
              <a:rPr lang="en-US"/>
              <a:t>Chairperson</a:t>
            </a:r>
          </a:p>
        </p:txBody>
      </p:sp>
      <p:sp>
        <p:nvSpPr>
          <p:cNvPr id="148484" name="Rectangle 4"/>
          <p:cNvSpPr>
            <a:spLocks noGrp="1" noChangeArrowheads="1"/>
          </p:cNvSpPr>
          <p:nvPr>
            <p:ph type="body" idx="1"/>
          </p:nvPr>
        </p:nvSpPr>
        <p:spPr/>
        <p:txBody>
          <a:bodyPr/>
          <a:lstStyle/>
          <a:p>
            <a:endParaRPr lang="en-US"/>
          </a:p>
        </p:txBody>
      </p:sp>
      <p:sp>
        <p:nvSpPr>
          <p:cNvPr id="148485" name="WordArt 5"/>
          <p:cNvSpPr>
            <a:spLocks noChangeArrowheads="1" noChangeShapeType="1" noTextEdit="1"/>
          </p:cNvSpPr>
          <p:nvPr/>
        </p:nvSpPr>
        <p:spPr bwMode="auto">
          <a:xfrm>
            <a:off x="2133600" y="2971800"/>
            <a:ext cx="5105400" cy="2228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Arial Black"/>
              </a:rPr>
              <a:t>This is the Chairperson who</a:t>
            </a:r>
          </a:p>
          <a:p>
            <a:pPr algn="ctr"/>
            <a:r>
              <a:rPr lang="en-US" sz="2000" kern="10">
                <a:ln w="9525">
                  <a:solidFill>
                    <a:srgbClr val="000000"/>
                  </a:solidFill>
                  <a:round/>
                  <a:headEnd/>
                  <a:tailEnd/>
                </a:ln>
                <a:solidFill>
                  <a:srgbClr val="FF0000"/>
                </a:solidFill>
                <a:latin typeface="Arial Black"/>
              </a:rPr>
              <a:t>introduces the teams </a:t>
            </a:r>
          </a:p>
          <a:p>
            <a:pPr algn="ctr"/>
            <a:r>
              <a:rPr lang="en-US" sz="2000" kern="10">
                <a:ln w="9525">
                  <a:solidFill>
                    <a:srgbClr val="000000"/>
                  </a:solidFill>
                  <a:round/>
                  <a:headEnd/>
                  <a:tailEnd/>
                </a:ln>
                <a:solidFill>
                  <a:srgbClr val="FF0000"/>
                </a:solidFill>
                <a:latin typeface="Arial Black"/>
              </a:rPr>
              <a:t>and reads the resolution.</a:t>
            </a:r>
          </a:p>
        </p:txBody>
      </p:sp>
      <p:sp>
        <p:nvSpPr>
          <p:cNvPr id="148486" name="WordArt 6"/>
          <p:cNvSpPr>
            <a:spLocks noChangeArrowheads="1" noChangeShapeType="1" noTextEdit="1"/>
          </p:cNvSpPr>
          <p:nvPr/>
        </p:nvSpPr>
        <p:spPr bwMode="auto">
          <a:xfrm>
            <a:off x="2209800" y="5791200"/>
            <a:ext cx="4648200"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000000"/>
                </a:solidFill>
                <a:latin typeface="Arial Black"/>
              </a:rPr>
              <a:t>What do you think resolution means?</a:t>
            </a:r>
          </a:p>
        </p:txBody>
      </p:sp>
    </p:spTree>
    <p:extLst>
      <p:ext uri="{BB962C8B-B14F-4D97-AF65-F5344CB8AC3E}">
        <p14:creationId xmlns:p14="http://schemas.microsoft.com/office/powerpoint/2010/main" val="75210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z="2800"/>
              <a:t>Your name: ____________ Period: ___</a:t>
            </a:r>
          </a:p>
        </p:txBody>
      </p:sp>
      <p:pic>
        <p:nvPicPr>
          <p:cNvPr id="149507" name="Picture 3" descr="Creature Jumping Animated Clipart&#10;&#10;"/>
          <p:cNvPicPr>
            <a:picLocks noChangeAspect="1" noChangeArrowheads="1" noCrop="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81400" y="2438400"/>
            <a:ext cx="19050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508" name="Rectangle 4"/>
          <p:cNvSpPr>
            <a:spLocks noChangeArrowheads="1"/>
          </p:cNvSpPr>
          <p:nvPr/>
        </p:nvSpPr>
        <p:spPr bwMode="auto">
          <a:xfrm>
            <a:off x="1066800" y="2133600"/>
            <a:ext cx="68580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09" name="WordArt 5"/>
          <p:cNvSpPr>
            <a:spLocks noChangeArrowheads="1" noChangeShapeType="1" noTextEdit="1"/>
          </p:cNvSpPr>
          <p:nvPr/>
        </p:nvSpPr>
        <p:spPr bwMode="auto">
          <a:xfrm>
            <a:off x="762000" y="1371600"/>
            <a:ext cx="28956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Resolution means</a:t>
            </a:r>
          </a:p>
        </p:txBody>
      </p:sp>
    </p:spTree>
    <p:extLst>
      <p:ext uri="{BB962C8B-B14F-4D97-AF65-F5344CB8AC3E}">
        <p14:creationId xmlns:p14="http://schemas.microsoft.com/office/powerpoint/2010/main" val="1247873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Resolution</a:t>
            </a:r>
          </a:p>
        </p:txBody>
      </p:sp>
      <p:sp>
        <p:nvSpPr>
          <p:cNvPr id="150531" name="Rectangle 3"/>
          <p:cNvSpPr>
            <a:spLocks noGrp="1" noChangeArrowheads="1"/>
          </p:cNvSpPr>
          <p:nvPr>
            <p:ph type="body" sz="half" idx="1"/>
          </p:nvPr>
        </p:nvSpPr>
        <p:spPr>
          <a:xfrm>
            <a:off x="457200" y="1295400"/>
            <a:ext cx="7848600" cy="2438400"/>
          </a:xfrm>
        </p:spPr>
        <p:txBody>
          <a:bodyPr/>
          <a:lstStyle/>
          <a:p>
            <a:pPr>
              <a:lnSpc>
                <a:spcPct val="125000"/>
              </a:lnSpc>
              <a:buFontTx/>
              <a:buChar char="o"/>
            </a:pPr>
            <a:r>
              <a:rPr lang="en-US">
                <a:solidFill>
                  <a:srgbClr val="FF0000"/>
                </a:solidFill>
              </a:rPr>
              <a:t>The resolution is the situation that is wanting to be changed. </a:t>
            </a:r>
          </a:p>
          <a:p>
            <a:pPr>
              <a:lnSpc>
                <a:spcPct val="125000"/>
              </a:lnSpc>
              <a:buFontTx/>
              <a:buNone/>
            </a:pPr>
            <a:endParaRPr lang="en-US">
              <a:solidFill>
                <a:srgbClr val="FF0000"/>
              </a:solidFill>
            </a:endParaRPr>
          </a:p>
        </p:txBody>
      </p:sp>
      <p:sp>
        <p:nvSpPr>
          <p:cNvPr id="150532" name="Rectangle 4"/>
          <p:cNvSpPr>
            <a:spLocks noGrp="1" noChangeArrowheads="1"/>
          </p:cNvSpPr>
          <p:nvPr>
            <p:ph type="body" sz="half" idx="2"/>
          </p:nvPr>
        </p:nvSpPr>
        <p:spPr>
          <a:xfrm>
            <a:off x="457200" y="3810000"/>
            <a:ext cx="8001000" cy="2316163"/>
          </a:xfrm>
          <a:solidFill>
            <a:srgbClr val="66FF33">
              <a:alpha val="19000"/>
            </a:srgbClr>
          </a:solidFill>
        </p:spPr>
        <p:txBody>
          <a:bodyPr/>
          <a:lstStyle/>
          <a:p>
            <a:pPr>
              <a:lnSpc>
                <a:spcPct val="90000"/>
              </a:lnSpc>
            </a:pPr>
            <a:r>
              <a:rPr lang="en-US" sz="3600">
                <a:latin typeface="Comic Sans MS" pitchFamily="66" charset="0"/>
              </a:rPr>
              <a:t>Resolution Example:</a:t>
            </a:r>
          </a:p>
          <a:p>
            <a:pPr>
              <a:lnSpc>
                <a:spcPct val="90000"/>
              </a:lnSpc>
              <a:buFontTx/>
              <a:buNone/>
            </a:pPr>
            <a:r>
              <a:rPr lang="en-US" sz="3600">
                <a:latin typeface="Algerian" pitchFamily="82" charset="0"/>
              </a:rPr>
              <a:t>	Resolution: Students at SBMS should be allowed to chew gum.</a:t>
            </a:r>
          </a:p>
          <a:p>
            <a:pPr>
              <a:lnSpc>
                <a:spcPct val="90000"/>
              </a:lnSpc>
            </a:pPr>
            <a:endParaRPr lang="en-US" sz="3600">
              <a:latin typeface="Algerian" pitchFamily="82" charset="0"/>
            </a:endParaRPr>
          </a:p>
        </p:txBody>
      </p:sp>
      <p:pic>
        <p:nvPicPr>
          <p:cNvPr id="150533" name="Picture 5"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02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4000"/>
              <a:t>The Affirmative Proposition Team</a:t>
            </a:r>
          </a:p>
        </p:txBody>
      </p:sp>
      <p:sp>
        <p:nvSpPr>
          <p:cNvPr id="151555" name="Rectangle 3"/>
          <p:cNvSpPr>
            <a:spLocks noGrp="1" noChangeArrowheads="1"/>
          </p:cNvSpPr>
          <p:nvPr>
            <p:ph type="body" sz="half" idx="1"/>
          </p:nvPr>
        </p:nvSpPr>
        <p:spPr>
          <a:xfrm>
            <a:off x="457200" y="1219200"/>
            <a:ext cx="8229600" cy="4906963"/>
          </a:xfrm>
        </p:spPr>
        <p:txBody>
          <a:bodyPr/>
          <a:lstStyle/>
          <a:p>
            <a:r>
              <a:rPr lang="en-US" sz="2400">
                <a:solidFill>
                  <a:srgbClr val="FF0000"/>
                </a:solidFill>
              </a:rPr>
              <a:t>The Affirmation Proposition Team is Side A. </a:t>
            </a:r>
          </a:p>
          <a:p>
            <a:r>
              <a:rPr lang="en-US" sz="2400">
                <a:solidFill>
                  <a:srgbClr val="FF0000"/>
                </a:solidFill>
              </a:rPr>
              <a:t>They always talk first in the debate. </a:t>
            </a:r>
          </a:p>
          <a:p>
            <a:r>
              <a:rPr lang="en-US" sz="2400">
                <a:solidFill>
                  <a:srgbClr val="FF0000"/>
                </a:solidFill>
              </a:rPr>
              <a:t>Their job is to convince their audience that they want something to change. </a:t>
            </a:r>
          </a:p>
          <a:p>
            <a:r>
              <a:rPr lang="en-US" sz="2400">
                <a:solidFill>
                  <a:srgbClr val="FF0000"/>
                </a:solidFill>
              </a:rPr>
              <a:t>This is called the burden of proof.</a:t>
            </a:r>
          </a:p>
          <a:p>
            <a:r>
              <a:rPr lang="en-US" sz="2400">
                <a:solidFill>
                  <a:srgbClr val="FF0000"/>
                </a:solidFill>
              </a:rPr>
              <a:t> Their evidence is essential in being correct.</a:t>
            </a:r>
          </a:p>
        </p:txBody>
      </p:sp>
      <p:sp>
        <p:nvSpPr>
          <p:cNvPr id="151556" name="Rectangle 4"/>
          <p:cNvSpPr>
            <a:spLocks noGrp="1" noChangeArrowheads="1"/>
          </p:cNvSpPr>
          <p:nvPr>
            <p:ph type="body" sz="half" idx="2"/>
          </p:nvPr>
        </p:nvSpPr>
        <p:spPr>
          <a:xfrm>
            <a:off x="4648200" y="4038600"/>
            <a:ext cx="4038600" cy="2620963"/>
          </a:xfrm>
        </p:spPr>
        <p:txBody>
          <a:bodyPr/>
          <a:lstStyle/>
          <a:p>
            <a:r>
              <a:rPr lang="en-US"/>
              <a:t>Resolution: Students at SBMS should be allowed to chew gum.</a:t>
            </a:r>
          </a:p>
        </p:txBody>
      </p:sp>
      <p:pic>
        <p:nvPicPr>
          <p:cNvPr id="151557" name="Picture 5"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95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95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1559"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4958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99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155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155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1555">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1555">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1555">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1556">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15155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The Negative Opposition Team</a:t>
            </a:r>
          </a:p>
        </p:txBody>
      </p:sp>
      <p:sp>
        <p:nvSpPr>
          <p:cNvPr id="152579" name="Rectangle 3"/>
          <p:cNvSpPr>
            <a:spLocks noGrp="1" noChangeArrowheads="1"/>
          </p:cNvSpPr>
          <p:nvPr>
            <p:ph type="body" idx="1"/>
          </p:nvPr>
        </p:nvSpPr>
        <p:spPr>
          <a:xfrm>
            <a:off x="381000" y="1371600"/>
            <a:ext cx="8229600" cy="4525963"/>
          </a:xfrm>
        </p:spPr>
        <p:txBody>
          <a:bodyPr/>
          <a:lstStyle/>
          <a:p>
            <a:r>
              <a:rPr lang="en-US" sz="2800">
                <a:solidFill>
                  <a:srgbClr val="FF0000"/>
                </a:solidFill>
              </a:rPr>
              <a:t>The team that talks second is called the Negative Opposition team.</a:t>
            </a:r>
          </a:p>
          <a:p>
            <a:r>
              <a:rPr lang="en-US" sz="2800">
                <a:solidFill>
                  <a:srgbClr val="FF0000"/>
                </a:solidFill>
              </a:rPr>
              <a:t> Their job to do a Negative Construction, which is to keep the audience wanting the status quo.</a:t>
            </a:r>
          </a:p>
          <a:p>
            <a:r>
              <a:rPr lang="en-US" sz="2800">
                <a:solidFill>
                  <a:srgbClr val="FF0000"/>
                </a:solidFill>
              </a:rPr>
              <a:t>Their evidence is as important, because you do not want the affirmative team to change the status quo.</a:t>
            </a:r>
          </a:p>
        </p:txBody>
      </p:sp>
      <p:pic>
        <p:nvPicPr>
          <p:cNvPr id="152580" name="Picture 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2581" name="Picture 5"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720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2582" name="Picture 6"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572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82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257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257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257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9683" name="Picture 3" descr="brain-7639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686550"/>
          </a:xfrm>
          <a:prstGeom prst="rect">
            <a:avLst/>
          </a:prstGeom>
          <a:noFill/>
          <a:extLst>
            <a:ext uri="{909E8E84-426E-40DD-AFC4-6F175D3DCCD1}">
              <a14:hiddenFill xmlns:a14="http://schemas.microsoft.com/office/drawing/2010/main">
                <a:solidFill>
                  <a:srgbClr val="FFFFFF"/>
                </a:solidFill>
              </a14:hiddenFill>
            </a:ext>
          </a:extLst>
        </p:spPr>
      </p:pic>
      <p:sp>
        <p:nvSpPr>
          <p:cNvPr id="199684" name="WordArt 4"/>
          <p:cNvSpPr>
            <a:spLocks noChangeArrowheads="1" noChangeShapeType="1" noTextEdit="1"/>
          </p:cNvSpPr>
          <p:nvPr/>
        </p:nvSpPr>
        <p:spPr bwMode="auto">
          <a:xfrm rot="10800000">
            <a:off x="1752600" y="1066800"/>
            <a:ext cx="6096000" cy="4267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6329845"/>
              </a:avLst>
            </a:prstTxWarp>
          </a:bodyPr>
          <a:lstStyle/>
          <a:p>
            <a:pPr algn="ctr"/>
            <a:r>
              <a:rPr lang="en-US" sz="3600" kern="10">
                <a:ln w="9525">
                  <a:solidFill>
                    <a:schemeClr val="bg1"/>
                  </a:solidFill>
                  <a:round/>
                  <a:headEnd/>
                  <a:tailEnd/>
                </a:ln>
                <a:solidFill>
                  <a:schemeClr val="bg1"/>
                </a:solidFill>
                <a:latin typeface="Britannic Bold"/>
              </a:rPr>
              <a:t>Show me how you wrap your brain around text.</a:t>
            </a:r>
          </a:p>
        </p:txBody>
      </p:sp>
    </p:spTree>
    <p:extLst>
      <p:ext uri="{BB962C8B-B14F-4D97-AF65-F5344CB8AC3E}">
        <p14:creationId xmlns:p14="http://schemas.microsoft.com/office/powerpoint/2010/main" val="330110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5000" fill="hold"/>
                                        <p:tgtEl>
                                          <p:spTgt spid="1996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02" name="Picture 2"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53603" name="Rectangle 3"/>
          <p:cNvSpPr>
            <a:spLocks noGrp="1" noChangeArrowheads="1"/>
          </p:cNvSpPr>
          <p:nvPr>
            <p:ph type="title"/>
          </p:nvPr>
        </p:nvSpPr>
        <p:spPr>
          <a:xfrm>
            <a:off x="457200" y="381000"/>
            <a:ext cx="8229600" cy="1143000"/>
          </a:xfrm>
        </p:spPr>
        <p:txBody>
          <a:bodyPr/>
          <a:lstStyle/>
          <a:p>
            <a:r>
              <a:rPr lang="en-US"/>
              <a:t>Cross Examination</a:t>
            </a:r>
          </a:p>
        </p:txBody>
      </p:sp>
      <p:sp>
        <p:nvSpPr>
          <p:cNvPr id="153604" name="Rectangle 4"/>
          <p:cNvSpPr>
            <a:spLocks noGrp="1" noChangeArrowheads="1"/>
          </p:cNvSpPr>
          <p:nvPr>
            <p:ph type="body" idx="1"/>
          </p:nvPr>
        </p:nvSpPr>
        <p:spPr>
          <a:xfrm>
            <a:off x="381000" y="1752600"/>
            <a:ext cx="8305800" cy="5562600"/>
          </a:xfrm>
        </p:spPr>
        <p:txBody>
          <a:bodyPr/>
          <a:lstStyle/>
          <a:p>
            <a:pPr marL="609600" indent="-609600">
              <a:buFontTx/>
              <a:buNone/>
            </a:pPr>
            <a:r>
              <a:rPr lang="en-US" sz="2400"/>
              <a:t>	Each team gets a chance to do a cross examination. This is the fun part. </a:t>
            </a:r>
          </a:p>
          <a:p>
            <a:pPr marL="609600" indent="-609600">
              <a:buFontTx/>
              <a:buAutoNum type="arabicPeriod"/>
            </a:pPr>
            <a:r>
              <a:rPr lang="en-US" sz="2400">
                <a:solidFill>
                  <a:srgbClr val="FF0000"/>
                </a:solidFill>
              </a:rPr>
              <a:t>During cross-ex only one person at a time may ask a question of the opposing side. </a:t>
            </a:r>
          </a:p>
          <a:p>
            <a:pPr marL="609600" indent="-609600">
              <a:buFontTx/>
              <a:buAutoNum type="arabicPeriod"/>
            </a:pPr>
            <a:r>
              <a:rPr lang="en-US" sz="2400">
                <a:solidFill>
                  <a:srgbClr val="FF0000"/>
                </a:solidFill>
              </a:rPr>
              <a:t>Anyone designated by the attacked captain may answer but only the questioner may rebut (only once).</a:t>
            </a:r>
          </a:p>
          <a:p>
            <a:pPr marL="609600" indent="-609600">
              <a:buFontTx/>
              <a:buAutoNum type="arabicPeriod"/>
            </a:pPr>
            <a:r>
              <a:rPr lang="en-US" sz="2400">
                <a:solidFill>
                  <a:srgbClr val="FF0000"/>
                </a:solidFill>
              </a:rPr>
              <a:t>The attacked side may not ask questions. </a:t>
            </a:r>
          </a:p>
          <a:p>
            <a:pPr marL="609600" indent="-609600">
              <a:buFontTx/>
              <a:buAutoNum type="arabicPeriod"/>
            </a:pPr>
            <a:r>
              <a:rPr lang="en-US" sz="2400">
                <a:solidFill>
                  <a:srgbClr val="FF0000"/>
                </a:solidFill>
              </a:rPr>
              <a:t>The goal is to bring out the holes of the affirmative’s plan. </a:t>
            </a:r>
          </a:p>
          <a:p>
            <a:pPr marL="609600" indent="-609600">
              <a:buFontTx/>
              <a:buNone/>
            </a:pPr>
            <a:endParaRPr lang="en-US" sz="2400">
              <a:solidFill>
                <a:srgbClr val="FF0000"/>
              </a:solidFill>
            </a:endParaRPr>
          </a:p>
        </p:txBody>
      </p:sp>
      <p:pic>
        <p:nvPicPr>
          <p:cNvPr id="153605"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096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53606" name="AutoShape 6"/>
          <p:cNvSpPr>
            <a:spLocks noChangeArrowheads="1"/>
          </p:cNvSpPr>
          <p:nvPr/>
        </p:nvSpPr>
        <p:spPr bwMode="auto">
          <a:xfrm rot="10800000">
            <a:off x="3200400" y="1143000"/>
            <a:ext cx="2133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628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6803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04">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04">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04">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3604">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360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Cross Examination</a:t>
            </a:r>
          </a:p>
        </p:txBody>
      </p:sp>
      <p:sp>
        <p:nvSpPr>
          <p:cNvPr id="154627" name="Rectangle 3"/>
          <p:cNvSpPr>
            <a:spLocks noGrp="1" noChangeArrowheads="1"/>
          </p:cNvSpPr>
          <p:nvPr>
            <p:ph type="body" idx="1"/>
          </p:nvPr>
        </p:nvSpPr>
        <p:spPr/>
        <p:txBody>
          <a:bodyPr/>
          <a:lstStyle/>
          <a:p>
            <a:pPr>
              <a:buFontTx/>
              <a:buNone/>
            </a:pPr>
            <a:r>
              <a:rPr lang="en-US" sz="2400">
                <a:solidFill>
                  <a:srgbClr val="FF0000"/>
                </a:solidFill>
              </a:rPr>
              <a:t>	6. The negative cross examines first.</a:t>
            </a:r>
          </a:p>
          <a:p>
            <a:pPr>
              <a:buFontTx/>
              <a:buNone/>
            </a:pPr>
            <a:r>
              <a:rPr lang="en-US" sz="2400">
                <a:solidFill>
                  <a:srgbClr val="FF0000"/>
                </a:solidFill>
              </a:rPr>
              <a:t>	7. The affirmative cross examines last. They should create questions to lead the negative to agree with their position or by challenging the negative’s status quo.</a:t>
            </a:r>
          </a:p>
        </p:txBody>
      </p:sp>
      <p:pic>
        <p:nvPicPr>
          <p:cNvPr id="154628"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4629"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219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4630"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4631"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4632"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4633"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962400"/>
            <a:ext cx="990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54634" name="AutoShape 10"/>
          <p:cNvSpPr>
            <a:spLocks noChangeArrowheads="1"/>
          </p:cNvSpPr>
          <p:nvPr/>
        </p:nvSpPr>
        <p:spPr bwMode="auto">
          <a:xfrm rot="10800000">
            <a:off x="3657600" y="5334000"/>
            <a:ext cx="2133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628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96078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Rebuttal</a:t>
            </a:r>
          </a:p>
        </p:txBody>
      </p:sp>
      <p:sp>
        <p:nvSpPr>
          <p:cNvPr id="155651" name="Rectangle 3"/>
          <p:cNvSpPr>
            <a:spLocks noGrp="1" noChangeArrowheads="1"/>
          </p:cNvSpPr>
          <p:nvPr>
            <p:ph type="body" idx="1"/>
          </p:nvPr>
        </p:nvSpPr>
        <p:spPr>
          <a:xfrm>
            <a:off x="457200" y="1219200"/>
            <a:ext cx="8229600" cy="4906963"/>
          </a:xfrm>
        </p:spPr>
        <p:txBody>
          <a:bodyPr/>
          <a:lstStyle/>
          <a:p>
            <a:pPr marL="609600" indent="-609600">
              <a:buFontTx/>
              <a:buAutoNum type="arabicPeriod"/>
            </a:pPr>
            <a:r>
              <a:rPr lang="en-US" sz="2400">
                <a:solidFill>
                  <a:srgbClr val="FF0000"/>
                </a:solidFill>
              </a:rPr>
              <a:t>Rebuttal is the process of defending and strengthening your arguments after you’ve been attacked by the opposing team. </a:t>
            </a:r>
          </a:p>
          <a:p>
            <a:pPr marL="609600" indent="-609600">
              <a:buFontTx/>
              <a:buAutoNum type="arabicPeriod"/>
            </a:pPr>
            <a:r>
              <a:rPr lang="en-US" sz="2400">
                <a:solidFill>
                  <a:srgbClr val="FF0000"/>
                </a:solidFill>
              </a:rPr>
              <a:t>Each team gets a chance to rebut the other team.</a:t>
            </a:r>
          </a:p>
          <a:p>
            <a:pPr marL="609600" indent="-609600">
              <a:buFontTx/>
              <a:buAutoNum type="arabicPeriod"/>
            </a:pPr>
            <a:r>
              <a:rPr lang="en-US" sz="2400">
                <a:solidFill>
                  <a:srgbClr val="FF0000"/>
                </a:solidFill>
              </a:rPr>
              <a:t>You state your rebuttal to the audience, not to your opponents.</a:t>
            </a:r>
          </a:p>
        </p:txBody>
      </p:sp>
      <p:pic>
        <p:nvPicPr>
          <p:cNvPr id="155652"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5653"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62400"/>
            <a:ext cx="1295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5654"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33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5656"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219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62400"/>
            <a:ext cx="12192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5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Rebuttal</a:t>
            </a:r>
          </a:p>
        </p:txBody>
      </p:sp>
      <p:sp>
        <p:nvSpPr>
          <p:cNvPr id="156675" name="Rectangle 3"/>
          <p:cNvSpPr>
            <a:spLocks noGrp="1" noChangeArrowheads="1"/>
          </p:cNvSpPr>
          <p:nvPr>
            <p:ph type="body" idx="1"/>
          </p:nvPr>
        </p:nvSpPr>
        <p:spPr/>
        <p:txBody>
          <a:bodyPr/>
          <a:lstStyle/>
          <a:p>
            <a:pPr>
              <a:buFontTx/>
              <a:buNone/>
            </a:pPr>
            <a:r>
              <a:rPr lang="en-US" sz="2400">
                <a:solidFill>
                  <a:srgbClr val="FF0000"/>
                </a:solidFill>
              </a:rPr>
              <a:t>The affirmative team gets to rebut first.</a:t>
            </a:r>
          </a:p>
        </p:txBody>
      </p:sp>
      <p:pic>
        <p:nvPicPr>
          <p:cNvPr id="156676"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6678"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3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Rebuttal</a:t>
            </a:r>
          </a:p>
        </p:txBody>
      </p:sp>
      <p:sp>
        <p:nvSpPr>
          <p:cNvPr id="157699" name="Rectangle 3"/>
          <p:cNvSpPr>
            <a:spLocks noGrp="1" noChangeArrowheads="1"/>
          </p:cNvSpPr>
          <p:nvPr>
            <p:ph type="body" idx="1"/>
          </p:nvPr>
        </p:nvSpPr>
        <p:spPr/>
        <p:txBody>
          <a:bodyPr/>
          <a:lstStyle/>
          <a:p>
            <a:pPr>
              <a:buFontTx/>
              <a:buNone/>
            </a:pPr>
            <a:r>
              <a:rPr lang="en-US" sz="2400">
                <a:solidFill>
                  <a:srgbClr val="FF0000"/>
                </a:solidFill>
              </a:rPr>
              <a:t>The negative team gets to rebut second.</a:t>
            </a:r>
          </a:p>
        </p:txBody>
      </p:sp>
      <p:pic>
        <p:nvPicPr>
          <p:cNvPr id="157700" name="Picture 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7701" name="Picture 5"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57702" name="Picture 6"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69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Rebuttal</a:t>
            </a:r>
          </a:p>
        </p:txBody>
      </p:sp>
      <p:sp>
        <p:nvSpPr>
          <p:cNvPr id="158723" name="Rectangle 3"/>
          <p:cNvSpPr>
            <a:spLocks noGrp="1" noChangeArrowheads="1"/>
          </p:cNvSpPr>
          <p:nvPr>
            <p:ph type="body" idx="1"/>
          </p:nvPr>
        </p:nvSpPr>
        <p:spPr/>
        <p:txBody>
          <a:bodyPr/>
          <a:lstStyle/>
          <a:p>
            <a:pPr>
              <a:buFontTx/>
              <a:buNone/>
            </a:pPr>
            <a:r>
              <a:rPr lang="en-US" sz="2400">
                <a:solidFill>
                  <a:srgbClr val="FF0000"/>
                </a:solidFill>
              </a:rPr>
              <a:t>The affirmative team gets to do a final rebuttal.</a:t>
            </a:r>
          </a:p>
        </p:txBody>
      </p:sp>
      <p:pic>
        <p:nvPicPr>
          <p:cNvPr id="158724"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8725" name="Picture 5"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09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Timing</a:t>
            </a:r>
          </a:p>
        </p:txBody>
      </p:sp>
      <p:sp>
        <p:nvSpPr>
          <p:cNvPr id="159747" name="Rectangle 3"/>
          <p:cNvSpPr>
            <a:spLocks noGrp="1" noChangeArrowheads="1"/>
          </p:cNvSpPr>
          <p:nvPr>
            <p:ph type="body" idx="1"/>
          </p:nvPr>
        </p:nvSpPr>
        <p:spPr>
          <a:xfrm>
            <a:off x="457200" y="1219200"/>
            <a:ext cx="8001000" cy="5334000"/>
          </a:xfrm>
        </p:spPr>
        <p:txBody>
          <a:bodyPr/>
          <a:lstStyle/>
          <a:p>
            <a:pPr>
              <a:lnSpc>
                <a:spcPct val="90000"/>
              </a:lnSpc>
            </a:pPr>
            <a:r>
              <a:rPr lang="en-US" sz="2400"/>
              <a:t>Affirmative position debater presents constructive debate points. </a:t>
            </a:r>
            <a:r>
              <a:rPr lang="en-US" sz="2400" u="sng">
                <a:solidFill>
                  <a:srgbClr val="CC3300"/>
                </a:solidFill>
              </a:rPr>
              <a:t>(3 - 5 minutes)</a:t>
            </a:r>
            <a:r>
              <a:rPr lang="en-US" sz="2400"/>
              <a:t> </a:t>
            </a:r>
          </a:p>
          <a:p>
            <a:pPr>
              <a:lnSpc>
                <a:spcPct val="90000"/>
              </a:lnSpc>
            </a:pPr>
            <a:r>
              <a:rPr lang="en-US" sz="2400"/>
              <a:t>Negative position debater cross-examines affirmative points. </a:t>
            </a:r>
            <a:r>
              <a:rPr lang="en-US" sz="2400" u="sng">
                <a:solidFill>
                  <a:srgbClr val="CC3300"/>
                </a:solidFill>
              </a:rPr>
              <a:t>(3 minutes) </a:t>
            </a:r>
          </a:p>
          <a:p>
            <a:pPr>
              <a:lnSpc>
                <a:spcPct val="90000"/>
              </a:lnSpc>
            </a:pPr>
            <a:r>
              <a:rPr lang="en-US" sz="2400"/>
              <a:t>Negative position presents constructive debate points. </a:t>
            </a:r>
            <a:r>
              <a:rPr lang="en-US" sz="2400" u="sng">
                <a:solidFill>
                  <a:srgbClr val="CC3300"/>
                </a:solidFill>
              </a:rPr>
              <a:t>(3 -5 minutes) </a:t>
            </a:r>
          </a:p>
          <a:p>
            <a:pPr>
              <a:lnSpc>
                <a:spcPct val="90000"/>
              </a:lnSpc>
            </a:pPr>
            <a:r>
              <a:rPr lang="en-US" sz="2400"/>
              <a:t>Affirmative position cross-examines negative points. </a:t>
            </a:r>
            <a:r>
              <a:rPr lang="en-US" sz="2400" u="sng">
                <a:solidFill>
                  <a:srgbClr val="CC3300"/>
                </a:solidFill>
              </a:rPr>
              <a:t>(3 minutes) </a:t>
            </a:r>
          </a:p>
          <a:p>
            <a:pPr>
              <a:lnSpc>
                <a:spcPct val="90000"/>
              </a:lnSpc>
            </a:pPr>
            <a:r>
              <a:rPr lang="en-US" sz="2400"/>
              <a:t>Affirmative position offers first rebuttal </a:t>
            </a:r>
            <a:r>
              <a:rPr lang="en-US" sz="2400" u="sng">
                <a:solidFill>
                  <a:srgbClr val="CC3300"/>
                </a:solidFill>
              </a:rPr>
              <a:t>(2 minutes)</a:t>
            </a:r>
            <a:r>
              <a:rPr lang="en-US" sz="2400"/>
              <a:t> </a:t>
            </a:r>
          </a:p>
          <a:p>
            <a:pPr>
              <a:lnSpc>
                <a:spcPct val="90000"/>
              </a:lnSpc>
            </a:pPr>
            <a:r>
              <a:rPr lang="en-US" sz="2400"/>
              <a:t>Negative position offers first rebuttal </a:t>
            </a:r>
            <a:r>
              <a:rPr lang="en-US" sz="2400" u="sng">
                <a:solidFill>
                  <a:srgbClr val="CC3300"/>
                </a:solidFill>
              </a:rPr>
              <a:t>(3 minutes)</a:t>
            </a:r>
            <a:r>
              <a:rPr lang="en-US" sz="2400"/>
              <a:t> </a:t>
            </a:r>
          </a:p>
          <a:p>
            <a:pPr>
              <a:lnSpc>
                <a:spcPct val="90000"/>
              </a:lnSpc>
            </a:pPr>
            <a:r>
              <a:rPr lang="en-US" sz="2400"/>
              <a:t>Affirmative position offers second rebuttal </a:t>
            </a:r>
            <a:r>
              <a:rPr lang="en-US" sz="2400" u="sng">
                <a:solidFill>
                  <a:srgbClr val="CC3300"/>
                </a:solidFill>
              </a:rPr>
              <a:t>(2 minutes)</a:t>
            </a:r>
          </a:p>
          <a:p>
            <a:pPr>
              <a:lnSpc>
                <a:spcPct val="90000"/>
              </a:lnSpc>
            </a:pPr>
            <a:r>
              <a:rPr lang="en-US" sz="2400"/>
              <a:t>Affirmative Closing Statement: </a:t>
            </a:r>
            <a:r>
              <a:rPr lang="en-US" sz="2400" u="sng">
                <a:solidFill>
                  <a:srgbClr val="CC3300"/>
                </a:solidFill>
              </a:rPr>
              <a:t>(1 minute)</a:t>
            </a:r>
          </a:p>
          <a:p>
            <a:pPr>
              <a:lnSpc>
                <a:spcPct val="90000"/>
              </a:lnSpc>
            </a:pPr>
            <a:r>
              <a:rPr lang="en-US" sz="2400"/>
              <a:t>Negative Closing Statement: </a:t>
            </a:r>
            <a:r>
              <a:rPr lang="en-US" sz="2400" u="sng">
                <a:solidFill>
                  <a:srgbClr val="CC3300"/>
                </a:solidFill>
              </a:rPr>
              <a:t>(1 minute)</a:t>
            </a:r>
          </a:p>
        </p:txBody>
      </p:sp>
      <p:sp>
        <p:nvSpPr>
          <p:cNvPr id="159748" name="AutoShape 4"/>
          <p:cNvSpPr>
            <a:spLocks noChangeArrowheads="1"/>
          </p:cNvSpPr>
          <p:nvPr/>
        </p:nvSpPr>
        <p:spPr bwMode="auto">
          <a:xfrm rot="16200000">
            <a:off x="-152400" y="2286000"/>
            <a:ext cx="914400" cy="304800"/>
          </a:xfrm>
          <a:prstGeom prst="curvedDownArrow">
            <a:avLst>
              <a:gd name="adj1" fmla="val 60000"/>
              <a:gd name="adj2" fmla="val 120000"/>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0" name="Freeform 6"/>
          <p:cNvSpPr>
            <a:spLocks/>
          </p:cNvSpPr>
          <p:nvPr/>
        </p:nvSpPr>
        <p:spPr bwMode="auto">
          <a:xfrm>
            <a:off x="381000" y="2590800"/>
            <a:ext cx="173038" cy="436563"/>
          </a:xfrm>
          <a:custGeom>
            <a:avLst/>
            <a:gdLst>
              <a:gd name="T0" fmla="*/ 2 w 109"/>
              <a:gd name="T1" fmla="*/ 98 h 275"/>
              <a:gd name="T2" fmla="*/ 11 w 109"/>
              <a:gd name="T3" fmla="*/ 8 h 275"/>
              <a:gd name="T4" fmla="*/ 35 w 109"/>
              <a:gd name="T5" fmla="*/ 16 h 275"/>
              <a:gd name="T6" fmla="*/ 44 w 109"/>
              <a:gd name="T7" fmla="*/ 40 h 275"/>
              <a:gd name="T8" fmla="*/ 109 w 109"/>
              <a:gd name="T9" fmla="*/ 115 h 275"/>
              <a:gd name="T10" fmla="*/ 44 w 109"/>
              <a:gd name="T11" fmla="*/ 230 h 275"/>
              <a:gd name="T12" fmla="*/ 19 w 109"/>
              <a:gd name="T13" fmla="*/ 271 h 275"/>
              <a:gd name="T14" fmla="*/ 11 w 109"/>
              <a:gd name="T15" fmla="*/ 246 h 275"/>
              <a:gd name="T16" fmla="*/ 2 w 109"/>
              <a:gd name="T17" fmla="*/ 9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75">
                <a:moveTo>
                  <a:pt x="2" y="98"/>
                </a:moveTo>
                <a:cubicBezTo>
                  <a:pt x="5" y="68"/>
                  <a:pt x="0" y="36"/>
                  <a:pt x="11" y="8"/>
                </a:cubicBezTo>
                <a:cubicBezTo>
                  <a:pt x="14" y="0"/>
                  <a:pt x="29" y="10"/>
                  <a:pt x="35" y="16"/>
                </a:cubicBezTo>
                <a:cubicBezTo>
                  <a:pt x="41" y="22"/>
                  <a:pt x="40" y="33"/>
                  <a:pt x="44" y="40"/>
                </a:cubicBezTo>
                <a:cubicBezTo>
                  <a:pt x="61" y="68"/>
                  <a:pt x="91" y="87"/>
                  <a:pt x="109" y="115"/>
                </a:cubicBezTo>
                <a:cubicBezTo>
                  <a:pt x="95" y="159"/>
                  <a:pt x="82" y="203"/>
                  <a:pt x="44" y="230"/>
                </a:cubicBezTo>
                <a:cubicBezTo>
                  <a:pt x="43" y="232"/>
                  <a:pt x="31" y="275"/>
                  <a:pt x="19" y="271"/>
                </a:cubicBezTo>
                <a:cubicBezTo>
                  <a:pt x="11" y="268"/>
                  <a:pt x="12" y="255"/>
                  <a:pt x="11" y="246"/>
                </a:cubicBezTo>
                <a:cubicBezTo>
                  <a:pt x="6" y="197"/>
                  <a:pt x="5" y="147"/>
                  <a:pt x="2" y="98"/>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3409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74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6" end="6"/>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974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7" end="7"/>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74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5974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Timing</a:t>
            </a:r>
          </a:p>
        </p:txBody>
      </p:sp>
      <p:sp>
        <p:nvSpPr>
          <p:cNvPr id="171011" name="Rectangle 3"/>
          <p:cNvSpPr>
            <a:spLocks noGrp="1" noChangeArrowheads="1"/>
          </p:cNvSpPr>
          <p:nvPr>
            <p:ph type="body" idx="1"/>
          </p:nvPr>
        </p:nvSpPr>
        <p:spPr>
          <a:xfrm>
            <a:off x="457200" y="1219200"/>
            <a:ext cx="8001000" cy="5334000"/>
          </a:xfrm>
        </p:spPr>
        <p:txBody>
          <a:bodyPr/>
          <a:lstStyle/>
          <a:p>
            <a:pPr>
              <a:lnSpc>
                <a:spcPct val="90000"/>
              </a:lnSpc>
            </a:pPr>
            <a:r>
              <a:rPr lang="en-US" sz="2400"/>
              <a:t>Affirmative position debater presents constructive debate points. </a:t>
            </a:r>
            <a:r>
              <a:rPr lang="en-US" sz="2400" u="sng">
                <a:solidFill>
                  <a:srgbClr val="CC3300"/>
                </a:solidFill>
              </a:rPr>
              <a:t>(3 - 5 minutes)</a:t>
            </a:r>
            <a:r>
              <a:rPr lang="en-US" sz="2400"/>
              <a:t> </a:t>
            </a:r>
          </a:p>
          <a:p>
            <a:pPr>
              <a:lnSpc>
                <a:spcPct val="90000"/>
              </a:lnSpc>
            </a:pPr>
            <a:r>
              <a:rPr lang="en-US" sz="2400"/>
              <a:t>Negative position debater cross-examines affirmative points. </a:t>
            </a:r>
            <a:r>
              <a:rPr lang="en-US" sz="2400" u="sng">
                <a:solidFill>
                  <a:srgbClr val="CC3300"/>
                </a:solidFill>
              </a:rPr>
              <a:t>(3 minutes) </a:t>
            </a:r>
          </a:p>
          <a:p>
            <a:pPr>
              <a:lnSpc>
                <a:spcPct val="90000"/>
              </a:lnSpc>
            </a:pPr>
            <a:r>
              <a:rPr lang="en-US" sz="2400"/>
              <a:t>Negative position presents constructive debate points. </a:t>
            </a:r>
            <a:r>
              <a:rPr lang="en-US" sz="2400" u="sng">
                <a:solidFill>
                  <a:srgbClr val="CC3300"/>
                </a:solidFill>
              </a:rPr>
              <a:t>(3 -5 minutes) </a:t>
            </a:r>
          </a:p>
          <a:p>
            <a:pPr>
              <a:lnSpc>
                <a:spcPct val="90000"/>
              </a:lnSpc>
            </a:pPr>
            <a:r>
              <a:rPr lang="en-US" sz="2400"/>
              <a:t>Affirmative position cross-examines negative points. </a:t>
            </a:r>
            <a:r>
              <a:rPr lang="en-US" sz="2400" u="sng">
                <a:solidFill>
                  <a:srgbClr val="CC3300"/>
                </a:solidFill>
              </a:rPr>
              <a:t>(3 minutes) </a:t>
            </a:r>
          </a:p>
          <a:p>
            <a:pPr>
              <a:lnSpc>
                <a:spcPct val="90000"/>
              </a:lnSpc>
            </a:pPr>
            <a:r>
              <a:rPr lang="en-US" sz="2400"/>
              <a:t>Affirmative position offers first rebuttal </a:t>
            </a:r>
            <a:r>
              <a:rPr lang="en-US" sz="2400" u="sng">
                <a:solidFill>
                  <a:srgbClr val="CC3300"/>
                </a:solidFill>
              </a:rPr>
              <a:t>(2 minutes)</a:t>
            </a:r>
            <a:r>
              <a:rPr lang="en-US" sz="2400"/>
              <a:t> </a:t>
            </a:r>
          </a:p>
          <a:p>
            <a:pPr>
              <a:lnSpc>
                <a:spcPct val="90000"/>
              </a:lnSpc>
            </a:pPr>
            <a:r>
              <a:rPr lang="en-US" sz="2400"/>
              <a:t>Negative position offers first rebuttal </a:t>
            </a:r>
            <a:r>
              <a:rPr lang="en-US" sz="2400" u="sng">
                <a:solidFill>
                  <a:srgbClr val="CC3300"/>
                </a:solidFill>
              </a:rPr>
              <a:t>(3 minutes)</a:t>
            </a:r>
            <a:r>
              <a:rPr lang="en-US" sz="2400"/>
              <a:t> </a:t>
            </a:r>
          </a:p>
          <a:p>
            <a:pPr>
              <a:lnSpc>
                <a:spcPct val="90000"/>
              </a:lnSpc>
            </a:pPr>
            <a:r>
              <a:rPr lang="en-US" sz="2400"/>
              <a:t>Affirmative position offers second rebuttal </a:t>
            </a:r>
            <a:r>
              <a:rPr lang="en-US" sz="2400" u="sng">
                <a:solidFill>
                  <a:srgbClr val="CC3300"/>
                </a:solidFill>
              </a:rPr>
              <a:t>(2 minutes)</a:t>
            </a:r>
          </a:p>
          <a:p>
            <a:pPr>
              <a:lnSpc>
                <a:spcPct val="90000"/>
              </a:lnSpc>
            </a:pPr>
            <a:r>
              <a:rPr lang="en-US" sz="2400"/>
              <a:t>Affirmative Closing Statement: </a:t>
            </a:r>
            <a:r>
              <a:rPr lang="en-US" sz="2400" u="sng">
                <a:solidFill>
                  <a:srgbClr val="CC3300"/>
                </a:solidFill>
              </a:rPr>
              <a:t>(1 minute)</a:t>
            </a:r>
          </a:p>
          <a:p>
            <a:pPr>
              <a:lnSpc>
                <a:spcPct val="90000"/>
              </a:lnSpc>
            </a:pPr>
            <a:r>
              <a:rPr lang="en-US" sz="2400"/>
              <a:t>Negative Closing Statement: </a:t>
            </a:r>
            <a:r>
              <a:rPr lang="en-US" sz="2400" u="sng">
                <a:solidFill>
                  <a:srgbClr val="CC3300"/>
                </a:solidFill>
              </a:rPr>
              <a:t>(1 minute)</a:t>
            </a:r>
          </a:p>
        </p:txBody>
      </p:sp>
    </p:spTree>
    <p:extLst>
      <p:ext uri="{BB962C8B-B14F-4D97-AF65-F5344CB8AC3E}">
        <p14:creationId xmlns:p14="http://schemas.microsoft.com/office/powerpoint/2010/main" val="138149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609600"/>
            <a:ext cx="8229600" cy="1143000"/>
          </a:xfrm>
        </p:spPr>
        <p:txBody>
          <a:bodyPr>
            <a:normAutofit fontScale="90000"/>
          </a:bodyPr>
          <a:lstStyle/>
          <a:p>
            <a:r>
              <a:rPr lang="en-US" sz="4000"/>
              <a:t>Scoring Infractions</a:t>
            </a:r>
            <a:br>
              <a:rPr lang="en-US" sz="4000"/>
            </a:br>
            <a:endParaRPr lang="en-US" sz="4000"/>
          </a:p>
        </p:txBody>
      </p:sp>
      <p:sp>
        <p:nvSpPr>
          <p:cNvPr id="160771" name="Rectangle 3"/>
          <p:cNvSpPr>
            <a:spLocks noGrp="1" noChangeArrowheads="1"/>
          </p:cNvSpPr>
          <p:nvPr>
            <p:ph type="body" idx="1"/>
          </p:nvPr>
        </p:nvSpPr>
        <p:spPr/>
        <p:txBody>
          <a:bodyPr/>
          <a:lstStyle/>
          <a:p>
            <a:pPr>
              <a:buFontTx/>
              <a:buNone/>
            </a:pPr>
            <a:r>
              <a:rPr lang="en-US" sz="2400">
                <a:solidFill>
                  <a:srgbClr val="FF0000"/>
                </a:solidFill>
              </a:rPr>
              <a:t>1 point lost for each of these infractions:</a:t>
            </a:r>
          </a:p>
          <a:p>
            <a:r>
              <a:rPr lang="en-US" sz="2400">
                <a:solidFill>
                  <a:srgbClr val="FF0000"/>
                </a:solidFill>
              </a:rPr>
              <a:t>Speaking out of turn</a:t>
            </a:r>
          </a:p>
          <a:p>
            <a:r>
              <a:rPr lang="en-US" sz="2400">
                <a:solidFill>
                  <a:srgbClr val="FF0000"/>
                </a:solidFill>
              </a:rPr>
              <a:t>Each team member not contributing at least once.</a:t>
            </a:r>
          </a:p>
          <a:p>
            <a:r>
              <a:rPr lang="en-US" sz="2400">
                <a:solidFill>
                  <a:srgbClr val="FF0000"/>
                </a:solidFill>
              </a:rPr>
              <a:t>Each interruption by a member of the audience costs the team supported 1 point.</a:t>
            </a:r>
          </a:p>
          <a:p>
            <a:r>
              <a:rPr lang="en-US" sz="2400">
                <a:solidFill>
                  <a:srgbClr val="FF0000"/>
                </a:solidFill>
              </a:rPr>
              <a:t>Speaking too quietly, sloppy posture, discourteous behavior.</a:t>
            </a:r>
            <a:r>
              <a:rPr lang="en-US"/>
              <a:t> 	</a:t>
            </a:r>
          </a:p>
        </p:txBody>
      </p:sp>
      <p:pic>
        <p:nvPicPr>
          <p:cNvPr id="160772"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4876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278253">
            <a:off x="5257800" y="45720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76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0775"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48000" y="49530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0776"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029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0777"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029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077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077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077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0771">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7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07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r>
              <a:rPr lang="en-US" sz="4000"/>
              <a:t>Planning Ahead…</a:t>
            </a:r>
            <a:br>
              <a:rPr lang="en-US" sz="4000"/>
            </a:br>
            <a:r>
              <a:rPr lang="en-US" sz="4000"/>
              <a:t>Wish-Day</a:t>
            </a:r>
          </a:p>
        </p:txBody>
      </p:sp>
      <p:sp>
        <p:nvSpPr>
          <p:cNvPr id="161795" name="Rectangle 3"/>
          <p:cNvSpPr>
            <a:spLocks noGrp="1" noChangeArrowheads="1"/>
          </p:cNvSpPr>
          <p:nvPr>
            <p:ph type="body" idx="1"/>
          </p:nvPr>
        </p:nvSpPr>
        <p:spPr/>
        <p:txBody>
          <a:bodyPr/>
          <a:lstStyle/>
          <a:p>
            <a:pPr>
              <a:lnSpc>
                <a:spcPct val="90000"/>
              </a:lnSpc>
            </a:pPr>
            <a:r>
              <a:rPr lang="en-US" dirty="0" smtClean="0"/>
              <a:t>Debate </a:t>
            </a:r>
            <a:r>
              <a:rPr lang="en-US" dirty="0"/>
              <a:t>Team Selection</a:t>
            </a:r>
          </a:p>
          <a:p>
            <a:pPr>
              <a:lnSpc>
                <a:spcPct val="90000"/>
              </a:lnSpc>
            </a:pPr>
            <a:r>
              <a:rPr lang="en-US" dirty="0"/>
              <a:t>Start thinking about who you want as teammates.</a:t>
            </a:r>
          </a:p>
          <a:p>
            <a:pPr lvl="1">
              <a:lnSpc>
                <a:spcPct val="90000"/>
              </a:lnSpc>
            </a:pPr>
            <a:r>
              <a:rPr lang="en-US" dirty="0"/>
              <a:t>Two to three people on team</a:t>
            </a:r>
          </a:p>
          <a:p>
            <a:pPr>
              <a:lnSpc>
                <a:spcPct val="90000"/>
              </a:lnSpc>
            </a:pPr>
            <a:r>
              <a:rPr lang="en-US" dirty="0"/>
              <a:t>Start thinking about  your panel.</a:t>
            </a:r>
          </a:p>
          <a:p>
            <a:pPr lvl="1">
              <a:lnSpc>
                <a:spcPct val="90000"/>
              </a:lnSpc>
            </a:pPr>
            <a:r>
              <a:rPr lang="en-US" dirty="0"/>
              <a:t>Who do you want to debate against?</a:t>
            </a:r>
          </a:p>
          <a:p>
            <a:pPr>
              <a:lnSpc>
                <a:spcPct val="90000"/>
              </a:lnSpc>
            </a:pPr>
            <a:r>
              <a:rPr lang="en-US" dirty="0"/>
              <a:t>Possible Debate Topics: see website</a:t>
            </a:r>
          </a:p>
          <a:p>
            <a:pPr lvl="1">
              <a:lnSpc>
                <a:spcPct val="90000"/>
              </a:lnSpc>
            </a:pPr>
            <a:r>
              <a:rPr lang="en-US" dirty="0"/>
              <a:t>Anntaylor.synthasite.com</a:t>
            </a:r>
          </a:p>
        </p:txBody>
      </p:sp>
    </p:spTree>
    <p:extLst>
      <p:ext uri="{BB962C8B-B14F-4D97-AF65-F5344CB8AC3E}">
        <p14:creationId xmlns:p14="http://schemas.microsoft.com/office/powerpoint/2010/main" val="270263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04800" y="685800"/>
            <a:ext cx="8229600" cy="1676400"/>
          </a:xfrm>
        </p:spPr>
        <p:txBody>
          <a:bodyPr>
            <a:normAutofit/>
          </a:bodyPr>
          <a:lstStyle/>
          <a:p>
            <a:r>
              <a:rPr lang="en-US" sz="3600" dirty="0">
                <a:latin typeface="Elephant" pitchFamily="18" charset="0"/>
              </a:rPr>
              <a:t>What I am showing you now </a:t>
            </a:r>
            <a:br>
              <a:rPr lang="en-US" sz="3600" dirty="0">
                <a:latin typeface="Elephant" pitchFamily="18" charset="0"/>
              </a:rPr>
            </a:br>
            <a:r>
              <a:rPr lang="en-US" sz="3600" dirty="0">
                <a:latin typeface="Elephant" pitchFamily="18" charset="0"/>
              </a:rPr>
              <a:t>will be due tomorrow first </a:t>
            </a:r>
            <a:r>
              <a:rPr lang="en-US" sz="3600" dirty="0" smtClean="0">
                <a:latin typeface="Elephant" pitchFamily="18" charset="0"/>
              </a:rPr>
              <a:t>minute</a:t>
            </a:r>
            <a:endParaRPr lang="en-US" sz="3600" dirty="0">
              <a:latin typeface="Elephant" pitchFamily="18" charset="0"/>
            </a:endParaRPr>
          </a:p>
        </p:txBody>
      </p:sp>
      <p:sp>
        <p:nvSpPr>
          <p:cNvPr id="200707" name="Rectangle 3"/>
          <p:cNvSpPr>
            <a:spLocks noGrp="1" noChangeArrowheads="1"/>
          </p:cNvSpPr>
          <p:nvPr>
            <p:ph type="body" idx="1"/>
          </p:nvPr>
        </p:nvSpPr>
        <p:spPr>
          <a:xfrm>
            <a:off x="457200" y="2667000"/>
            <a:ext cx="8229600" cy="3459163"/>
          </a:xfrm>
        </p:spPr>
        <p:txBody>
          <a:bodyPr/>
          <a:lstStyle/>
          <a:p>
            <a:endParaRPr lang="en-US"/>
          </a:p>
        </p:txBody>
      </p:sp>
      <p:pic>
        <p:nvPicPr>
          <p:cNvPr id="200708" name="Picture 4" descr="Spinning arrows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00200" y="1905000"/>
            <a:ext cx="3505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00709" name="Rectangle 5"/>
          <p:cNvSpPr>
            <a:spLocks noChangeArrowheads="1"/>
          </p:cNvSpPr>
          <p:nvPr/>
        </p:nvSpPr>
        <p:spPr bwMode="auto">
          <a:xfrm>
            <a:off x="533400" y="2667000"/>
            <a:ext cx="1066800" cy="3505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0" name="WordArt 6"/>
          <p:cNvSpPr>
            <a:spLocks noChangeArrowheads="1" noChangeShapeType="1" noTextEdit="1"/>
          </p:cNvSpPr>
          <p:nvPr/>
        </p:nvSpPr>
        <p:spPr bwMode="auto">
          <a:xfrm>
            <a:off x="5486400" y="3124200"/>
            <a:ext cx="3124200" cy="3276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smtClean="0">
                <a:ln w="28575">
                  <a:solidFill>
                    <a:srgbClr val="000000"/>
                  </a:solidFill>
                  <a:round/>
                  <a:headEnd/>
                  <a:tailEnd/>
                </a:ln>
                <a:solidFill>
                  <a:srgbClr val="FF00FF"/>
                </a:solidFill>
                <a:latin typeface="Playbill"/>
              </a:rPr>
              <a:t>Tuesday</a:t>
            </a:r>
            <a:endParaRPr lang="en-US" sz="3600" kern="10" dirty="0">
              <a:ln w="28575">
                <a:solidFill>
                  <a:srgbClr val="000000"/>
                </a:solidFill>
                <a:round/>
                <a:headEnd/>
                <a:tailEnd/>
              </a:ln>
              <a:solidFill>
                <a:srgbClr val="FF00FF"/>
              </a:solidFill>
              <a:latin typeface="Playbill"/>
            </a:endParaRPr>
          </a:p>
        </p:txBody>
      </p:sp>
      <p:sp>
        <p:nvSpPr>
          <p:cNvPr id="200711" name="Rectangle 7"/>
          <p:cNvSpPr>
            <a:spLocks noChangeArrowheads="1"/>
          </p:cNvSpPr>
          <p:nvPr/>
        </p:nvSpPr>
        <p:spPr bwMode="auto">
          <a:xfrm>
            <a:off x="3733800" y="4876800"/>
            <a:ext cx="1752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2" name="Rectangle 8"/>
          <p:cNvSpPr>
            <a:spLocks noChangeArrowheads="1"/>
          </p:cNvSpPr>
          <p:nvPr/>
        </p:nvSpPr>
        <p:spPr bwMode="auto">
          <a:xfrm>
            <a:off x="4191000" y="5791200"/>
            <a:ext cx="17526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6048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Plethora of Debate Websites</a:t>
            </a:r>
          </a:p>
        </p:txBody>
      </p:sp>
      <p:sp>
        <p:nvSpPr>
          <p:cNvPr id="162819" name="Rectangle 3"/>
          <p:cNvSpPr>
            <a:spLocks noGrp="1" noChangeArrowheads="1"/>
          </p:cNvSpPr>
          <p:nvPr>
            <p:ph type="body" idx="1"/>
          </p:nvPr>
        </p:nvSpPr>
        <p:spPr/>
        <p:txBody>
          <a:bodyPr/>
          <a:lstStyle/>
          <a:p>
            <a:r>
              <a:rPr lang="en-US"/>
              <a:t>Google Search</a:t>
            </a:r>
          </a:p>
          <a:p>
            <a:pPr lvl="1"/>
            <a:r>
              <a:rPr lang="en-US"/>
              <a:t>Debate Topics</a:t>
            </a:r>
          </a:p>
          <a:p>
            <a:pPr lvl="1"/>
            <a:r>
              <a:rPr lang="en-US"/>
              <a:t>Lessons on Debate</a:t>
            </a:r>
          </a:p>
          <a:p>
            <a:pPr lvl="1"/>
            <a:r>
              <a:rPr lang="en-US"/>
              <a:t>Middle School Debate topics</a:t>
            </a:r>
          </a:p>
          <a:p>
            <a:pPr lvl="1"/>
            <a:endParaRPr lang="en-US"/>
          </a:p>
          <a:p>
            <a:pPr lvl="1">
              <a:buFontTx/>
              <a:buNone/>
            </a:pPr>
            <a:r>
              <a:rPr lang="en-US" sz="4000">
                <a:sym typeface="Wingdings" pitchFamily="2" charset="2"/>
              </a:rPr>
              <a:t> </a:t>
            </a:r>
            <a:r>
              <a:rPr lang="en-US" sz="4000"/>
              <a:t>Debatepedia</a:t>
            </a:r>
          </a:p>
          <a:p>
            <a:pPr lvl="1">
              <a:buFontTx/>
              <a:buNone/>
            </a:pPr>
            <a:endParaRPr lang="en-US" sz="4000"/>
          </a:p>
        </p:txBody>
      </p:sp>
    </p:spTree>
    <p:extLst>
      <p:ext uri="{BB962C8B-B14F-4D97-AF65-F5344CB8AC3E}">
        <p14:creationId xmlns:p14="http://schemas.microsoft.com/office/powerpoint/2010/main" val="6966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orient="vert"/>
          </p:nvPr>
        </p:nvSpPr>
        <p:spPr>
          <a:xfrm>
            <a:off x="8610600" y="304800"/>
            <a:ext cx="228600" cy="5897563"/>
          </a:xfrm>
        </p:spPr>
        <p:txBody>
          <a:bodyPr>
            <a:normAutofit fontScale="90000"/>
          </a:bodyPr>
          <a:lstStyle/>
          <a:p>
            <a:r>
              <a:rPr lang="en-US" sz="4000"/>
              <a:t>Debate Topics Side I</a:t>
            </a:r>
          </a:p>
        </p:txBody>
      </p:sp>
      <p:sp>
        <p:nvSpPr>
          <p:cNvPr id="163843" name="Rectangle 3"/>
          <p:cNvSpPr>
            <a:spLocks noGrp="1" noChangeArrowheads="1"/>
          </p:cNvSpPr>
          <p:nvPr>
            <p:ph type="body" orient="vert" idx="1"/>
          </p:nvPr>
        </p:nvSpPr>
        <p:spPr>
          <a:xfrm>
            <a:off x="0" y="274638"/>
            <a:ext cx="8153400" cy="6354762"/>
          </a:xfrm>
        </p:spPr>
        <p:txBody>
          <a:bodyPr/>
          <a:lstStyle/>
          <a:p>
            <a:pPr marL="609600" indent="-609600">
              <a:lnSpc>
                <a:spcPct val="80000"/>
              </a:lnSpc>
              <a:buFontTx/>
              <a:buAutoNum type="arabicPeriod"/>
            </a:pPr>
            <a:r>
              <a:rPr lang="en-US" sz="1300"/>
              <a:t>Animal testing: Is it morally acceptable to experiment on animals for human purposes?</a:t>
            </a:r>
          </a:p>
          <a:p>
            <a:pPr marL="609600" indent="-609600">
              <a:lnSpc>
                <a:spcPct val="80000"/>
              </a:lnSpc>
              <a:buFontTx/>
              <a:buAutoNum type="arabicPeriod"/>
            </a:pPr>
            <a:r>
              <a:rPr lang="en-US" sz="1300"/>
              <a:t>Death penalty: Is the death penalty justified?</a:t>
            </a:r>
          </a:p>
          <a:p>
            <a:pPr marL="609600" indent="-609600">
              <a:lnSpc>
                <a:spcPct val="80000"/>
              </a:lnSpc>
              <a:buFontTx/>
              <a:buAutoNum type="arabicPeriod"/>
            </a:pPr>
            <a:r>
              <a:rPr lang="en-US" sz="1300"/>
              <a:t>Higher taxes on the wealthy: Should the wealthy pay higher taxes? </a:t>
            </a:r>
          </a:p>
          <a:p>
            <a:pPr marL="609600" indent="-609600">
              <a:lnSpc>
                <a:spcPct val="80000"/>
              </a:lnSpc>
              <a:buFontTx/>
              <a:buAutoNum type="arabicPeriod"/>
            </a:pPr>
            <a:r>
              <a:rPr lang="en-US" sz="1300"/>
              <a:t>Animal rights: Do non-human animals have rights?</a:t>
            </a:r>
          </a:p>
          <a:p>
            <a:pPr marL="609600" indent="-609600">
              <a:lnSpc>
                <a:spcPct val="80000"/>
              </a:lnSpc>
              <a:buFontTx/>
              <a:buAutoNum type="arabicPeriod"/>
            </a:pPr>
            <a:r>
              <a:rPr lang="en-US" sz="1300"/>
              <a:t>Euthanasia: Should euthanasia or assisted suicide be legalized?</a:t>
            </a:r>
          </a:p>
          <a:p>
            <a:pPr marL="609600" indent="-609600">
              <a:lnSpc>
                <a:spcPct val="80000"/>
              </a:lnSpc>
              <a:buFontTx/>
              <a:buAutoNum type="arabicPeriod"/>
            </a:pPr>
            <a:r>
              <a:rPr lang="en-US" sz="1300"/>
              <a:t>Genetic Screening: Should parents be allowed to perform "genetic screening", selecting healthier or more desirable embryos to give birth to?</a:t>
            </a:r>
          </a:p>
          <a:p>
            <a:pPr marL="609600" indent="-609600">
              <a:lnSpc>
                <a:spcPct val="80000"/>
              </a:lnSpc>
              <a:buFontTx/>
              <a:buAutoNum type="arabicPeriod"/>
            </a:pPr>
            <a:r>
              <a:rPr lang="en-US" sz="1300"/>
              <a:t>Goat, give at Christmas: Is it a good idea to give as gifts the donation of farm animals for developing world communities?</a:t>
            </a:r>
          </a:p>
          <a:p>
            <a:pPr marL="609600" indent="-609600">
              <a:lnSpc>
                <a:spcPct val="80000"/>
              </a:lnSpc>
              <a:buFontTx/>
              <a:buAutoNum type="arabicPeriod"/>
            </a:pPr>
            <a:r>
              <a:rPr lang="en-US" sz="1300"/>
              <a:t>Lowering drinking age from 21 to 18 in the USA: Should the United States lower its drinking age from 21 to 18?</a:t>
            </a:r>
          </a:p>
          <a:p>
            <a:pPr marL="609600" indent="-609600">
              <a:lnSpc>
                <a:spcPct val="80000"/>
              </a:lnSpc>
              <a:buFontTx/>
              <a:buAutoNum type="arabicPeriod"/>
            </a:pPr>
            <a:r>
              <a:rPr lang="en-US" sz="1300"/>
              <a:t>Parental Responsibility: Should parents be held morally and legally responsible for the actions/needs of their children?</a:t>
            </a:r>
          </a:p>
          <a:p>
            <a:pPr marL="609600" indent="-609600">
              <a:lnSpc>
                <a:spcPct val="80000"/>
              </a:lnSpc>
              <a:buFontTx/>
              <a:buAutoNum type="arabicPeriod"/>
            </a:pPr>
            <a:r>
              <a:rPr lang="en-US" sz="1300"/>
              <a:t>Private schools vs. public schools: Are private schools better than public schools? </a:t>
            </a:r>
          </a:p>
          <a:p>
            <a:pPr marL="609600" indent="-609600">
              <a:lnSpc>
                <a:spcPct val="80000"/>
              </a:lnSpc>
              <a:buFontTx/>
              <a:buAutoNum type="arabicPeriod"/>
            </a:pPr>
            <a:r>
              <a:rPr lang="en-US" sz="1300"/>
              <a:t>No Child Left Behind Act: Is the No Child Left Behind education law in America a good policy and worth continuing?</a:t>
            </a:r>
          </a:p>
          <a:p>
            <a:pPr marL="609600" indent="-609600">
              <a:lnSpc>
                <a:spcPct val="80000"/>
              </a:lnSpc>
              <a:buFontTx/>
              <a:buAutoNum type="arabicPeriod"/>
            </a:pPr>
            <a:r>
              <a:rPr lang="en-US" sz="1300"/>
              <a:t>Education vouchers: Are education vouchers good public policy?</a:t>
            </a:r>
          </a:p>
          <a:p>
            <a:pPr marL="609600" indent="-609600">
              <a:lnSpc>
                <a:spcPct val="80000"/>
              </a:lnSpc>
              <a:buFontTx/>
              <a:buAutoNum type="arabicPeriod"/>
            </a:pPr>
            <a:r>
              <a:rPr lang="en-US" sz="1300"/>
              <a:t>School uniforms: Should schools require their students to wear a school uniform?</a:t>
            </a:r>
          </a:p>
          <a:p>
            <a:pPr marL="609600" indent="-609600">
              <a:lnSpc>
                <a:spcPct val="80000"/>
              </a:lnSpc>
              <a:buFontTx/>
              <a:buAutoNum type="arabicPeriod"/>
            </a:pPr>
            <a:r>
              <a:rPr lang="en-US" sz="1300"/>
              <a:t>Single-sex schools: Are single sex schools a good idea?</a:t>
            </a:r>
          </a:p>
          <a:p>
            <a:pPr marL="609600" indent="-609600">
              <a:lnSpc>
                <a:spcPct val="80000"/>
              </a:lnSpc>
              <a:buFontTx/>
              <a:buAutoNum type="arabicPeriod"/>
            </a:pPr>
            <a:r>
              <a:rPr lang="en-US" sz="1300"/>
              <a:t>Banning cell phones in schools: Is it justified to ban cell phones in schools? </a:t>
            </a:r>
          </a:p>
          <a:p>
            <a:pPr marL="609600" indent="-609600">
              <a:lnSpc>
                <a:spcPct val="80000"/>
              </a:lnSpc>
              <a:buFontTx/>
              <a:buAutoNum type="arabicPeriod"/>
            </a:pPr>
            <a:r>
              <a:rPr lang="en-US" sz="1300"/>
              <a:t>Creationism vs evolution in schools: Should public schools teach creationism alongside evolution in science classes? </a:t>
            </a:r>
          </a:p>
          <a:p>
            <a:pPr marL="609600" indent="-609600">
              <a:lnSpc>
                <a:spcPct val="80000"/>
              </a:lnSpc>
              <a:buFontTx/>
              <a:buAutoNum type="arabicPeriod"/>
            </a:pPr>
            <a:r>
              <a:rPr lang="en-US" sz="1300"/>
              <a:t>Drug-Testing in Schools: Should school students face mandatory drug-tests?</a:t>
            </a:r>
          </a:p>
          <a:p>
            <a:pPr marL="609600" indent="-609600">
              <a:lnSpc>
                <a:spcPct val="80000"/>
              </a:lnSpc>
              <a:buFontTx/>
              <a:buAutoNum type="arabicPeriod"/>
            </a:pPr>
            <a:r>
              <a:rPr lang="en-US" sz="1300"/>
              <a:t>Home Schooling: Do parents have the right to home school their children? </a:t>
            </a:r>
          </a:p>
          <a:p>
            <a:pPr marL="609600" indent="-609600">
              <a:lnSpc>
                <a:spcPct val="80000"/>
              </a:lnSpc>
              <a:buFontTx/>
              <a:buAutoNum type="arabicPeriod"/>
            </a:pPr>
            <a:r>
              <a:rPr lang="en-US" sz="1300"/>
              <a:t>Parental right to see student grades: Do parents that pay the university tuition of their children have the right to see their children's grades? Do they have the right to set performance benchmarks?</a:t>
            </a:r>
          </a:p>
          <a:p>
            <a:pPr marL="609600" indent="-609600">
              <a:lnSpc>
                <a:spcPct val="80000"/>
              </a:lnSpc>
              <a:buFontTx/>
              <a:buAutoNum type="arabicPeriod"/>
            </a:pPr>
            <a:r>
              <a:rPr lang="en-US" sz="1300"/>
              <a:t>Student Lockers, school right to search: Do schools have the right to search students’ lockers?</a:t>
            </a:r>
          </a:p>
          <a:p>
            <a:pPr marL="609600" indent="-609600">
              <a:lnSpc>
                <a:spcPct val="80000"/>
              </a:lnSpc>
              <a:buFontTx/>
              <a:buAutoNum type="arabicPeriod"/>
            </a:pPr>
            <a:r>
              <a:rPr lang="en-US" sz="1300"/>
              <a:t>Gun Control: Should laws be passed to limit gun ownership further?</a:t>
            </a:r>
          </a:p>
          <a:p>
            <a:pPr marL="609600" indent="-609600">
              <a:lnSpc>
                <a:spcPct val="80000"/>
              </a:lnSpc>
              <a:buFontTx/>
              <a:buAutoNum type="arabicPeriod"/>
            </a:pPr>
            <a:r>
              <a:rPr lang="en-US" sz="1300"/>
              <a:t>Nationalization of banks during economic crisis: Are nations justified in nationalizing failing banks in the 2009/2009 economic crisis?</a:t>
            </a:r>
          </a:p>
          <a:p>
            <a:pPr marL="609600" indent="-609600">
              <a:lnSpc>
                <a:spcPct val="80000"/>
              </a:lnSpc>
              <a:buFontTx/>
              <a:buAutoNum type="arabicPeriod"/>
            </a:pPr>
            <a:r>
              <a:rPr lang="en-US" sz="1300"/>
              <a:t>Myspace is your space: It is ethical for colleges, parents, or employers to get information about people from social networking websites </a:t>
            </a:r>
          </a:p>
          <a:p>
            <a:pPr marL="609600" indent="-609600">
              <a:lnSpc>
                <a:spcPct val="80000"/>
              </a:lnSpc>
              <a:buFontTx/>
              <a:buAutoNum type="arabicPeriod"/>
            </a:pPr>
            <a:r>
              <a:rPr lang="en-US" sz="1300"/>
              <a:t>Should illegal immigrants be deported from the United States? </a:t>
            </a:r>
          </a:p>
          <a:p>
            <a:pPr marL="609600" indent="-609600">
              <a:lnSpc>
                <a:spcPct val="80000"/>
              </a:lnSpc>
              <a:buFontTx/>
              <a:buAutoNum type="arabicPeriod"/>
            </a:pPr>
            <a:r>
              <a:rPr lang="en-US" sz="1300"/>
              <a:t>Iraq timetable withdrawal: Is a timetable withdrawal a good approach to withdrawing from Iraq?</a:t>
            </a:r>
          </a:p>
        </p:txBody>
      </p:sp>
    </p:spTree>
    <p:extLst>
      <p:ext uri="{BB962C8B-B14F-4D97-AF65-F5344CB8AC3E}">
        <p14:creationId xmlns:p14="http://schemas.microsoft.com/office/powerpoint/2010/main" val="42421883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orient="vert"/>
          </p:nvPr>
        </p:nvSpPr>
        <p:spPr>
          <a:xfrm>
            <a:off x="8229600" y="274638"/>
            <a:ext cx="457200" cy="5851525"/>
          </a:xfrm>
        </p:spPr>
        <p:txBody>
          <a:bodyPr>
            <a:normAutofit fontScale="90000"/>
          </a:bodyPr>
          <a:lstStyle/>
          <a:p>
            <a:r>
              <a:rPr lang="en-US" sz="4000"/>
              <a:t>Debate Topics Side II</a:t>
            </a:r>
          </a:p>
        </p:txBody>
      </p:sp>
      <p:sp>
        <p:nvSpPr>
          <p:cNvPr id="164867" name="Rectangle 3"/>
          <p:cNvSpPr>
            <a:spLocks noGrp="1" noChangeArrowheads="1"/>
          </p:cNvSpPr>
          <p:nvPr>
            <p:ph type="body" orient="vert" idx="1"/>
          </p:nvPr>
        </p:nvSpPr>
        <p:spPr>
          <a:xfrm>
            <a:off x="457200" y="274638"/>
            <a:ext cx="7467600" cy="5851525"/>
          </a:xfrm>
        </p:spPr>
        <p:txBody>
          <a:bodyPr/>
          <a:lstStyle/>
          <a:p>
            <a:pPr marL="609600" indent="-609600">
              <a:lnSpc>
                <a:spcPct val="80000"/>
              </a:lnSpc>
              <a:buFontTx/>
              <a:buAutoNum type="arabicPeriod"/>
            </a:pPr>
            <a:r>
              <a:rPr lang="en-US" sz="1200"/>
              <a:t>Health care, universal: Is single-payer (government-funded) free universal health care a good idea?</a:t>
            </a:r>
          </a:p>
          <a:p>
            <a:pPr marL="609600" indent="-609600">
              <a:lnSpc>
                <a:spcPct val="80000"/>
              </a:lnSpc>
              <a:buFontTx/>
              <a:buAutoNum type="arabicPeriod"/>
            </a:pPr>
            <a:r>
              <a:rPr lang="en-US" sz="1200"/>
              <a:t>Nuclear energy: Should nuclear energy be a central part of plans to combat global climate change?</a:t>
            </a:r>
          </a:p>
          <a:p>
            <a:pPr marL="609600" indent="-609600">
              <a:lnSpc>
                <a:spcPct val="80000"/>
              </a:lnSpc>
              <a:buFontTx/>
              <a:buAutoNum type="arabicPeriod"/>
            </a:pPr>
            <a:r>
              <a:rPr lang="en-US" sz="1200"/>
              <a:t>Global warming, chiefly human-caused?: Is global warming chiefly caused by humans or by natural phenomenon? </a:t>
            </a:r>
          </a:p>
          <a:p>
            <a:pPr marL="609600" indent="-609600">
              <a:lnSpc>
                <a:spcPct val="80000"/>
              </a:lnSpc>
              <a:buFontTx/>
              <a:buAutoNum type="arabicPeriod"/>
            </a:pPr>
            <a:r>
              <a:rPr lang="en-US" sz="1200"/>
              <a:t>Vegetarianism: Should humans stop eating animals and become vegetarians?</a:t>
            </a:r>
          </a:p>
          <a:p>
            <a:pPr marL="609600" indent="-609600">
              <a:lnSpc>
                <a:spcPct val="80000"/>
              </a:lnSpc>
              <a:buFontTx/>
              <a:buAutoNum type="arabicPeriod"/>
            </a:pPr>
            <a:r>
              <a:rPr lang="en-US" sz="1200"/>
              <a:t>Withdrawing from Iraq: Should troops be withdrawn from Iraq immediately, and before conditions improve?</a:t>
            </a:r>
          </a:p>
          <a:p>
            <a:pPr marL="609600" indent="-609600">
              <a:lnSpc>
                <a:spcPct val="80000"/>
              </a:lnSpc>
              <a:buFontTx/>
              <a:buAutoNum type="arabicPeriod"/>
            </a:pPr>
            <a:r>
              <a:rPr lang="en-US" sz="1200"/>
              <a:t>Illegal immigrants and drivers licenses in the US: Should illegal immigrants in the United States be allowed to obtain drivers licenses?</a:t>
            </a:r>
            <a:r>
              <a:rPr lang="en-US" sz="1200" b="1"/>
              <a:t> </a:t>
            </a:r>
          </a:p>
          <a:p>
            <a:pPr marL="609600" indent="-609600">
              <a:lnSpc>
                <a:spcPct val="80000"/>
              </a:lnSpc>
              <a:buFontTx/>
              <a:buAutoNum type="arabicPeriod"/>
            </a:pPr>
            <a:r>
              <a:rPr lang="en-US" sz="1200"/>
              <a:t>Drugs, legalization of: Should governments legalize all drugs?</a:t>
            </a:r>
          </a:p>
          <a:p>
            <a:pPr marL="609600" indent="-609600">
              <a:lnSpc>
                <a:spcPct val="80000"/>
              </a:lnSpc>
              <a:buFontTx/>
              <a:buAutoNum type="arabicPeriod"/>
            </a:pPr>
            <a:r>
              <a:rPr lang="en-US" sz="1200"/>
              <a:t>Gangsta Rap, Censorship of: Should the government censor lyrics of songs that are violent or expletive, for example “gangsta” rap?</a:t>
            </a:r>
          </a:p>
          <a:p>
            <a:pPr marL="609600" indent="-609600">
              <a:lnSpc>
                <a:spcPct val="80000"/>
              </a:lnSpc>
              <a:buFontTx/>
              <a:buAutoNum type="arabicPeriod"/>
            </a:pPr>
            <a:r>
              <a:rPr lang="en-US" sz="1200"/>
              <a:t>Capitalism vs Socialism: Which is the superior system – capitalism, or socialism?</a:t>
            </a:r>
          </a:p>
          <a:p>
            <a:pPr marL="609600" indent="-609600">
              <a:lnSpc>
                <a:spcPct val="80000"/>
              </a:lnSpc>
              <a:buFontTx/>
              <a:buAutoNum type="arabicPeriod"/>
            </a:pPr>
            <a:r>
              <a:rPr lang="en-US" sz="1200"/>
              <a:t>Lifetime ban of athletes using drugs in sports: Should we Impose a lifetime ban on sports people caught using drugs?</a:t>
            </a:r>
          </a:p>
          <a:p>
            <a:pPr marL="609600" indent="-609600">
              <a:lnSpc>
                <a:spcPct val="80000"/>
              </a:lnSpc>
              <a:buFontTx/>
              <a:buAutoNum type="arabicPeriod"/>
            </a:pPr>
            <a:r>
              <a:rPr lang="en-US" sz="1200"/>
              <a:t>Electric cars: Should electric cars be a priority in plans to fight global warming?</a:t>
            </a:r>
            <a:r>
              <a:rPr lang="en-US" sz="1200" b="1"/>
              <a:t> </a:t>
            </a:r>
          </a:p>
          <a:p>
            <a:pPr marL="609600" indent="-609600">
              <a:lnSpc>
                <a:spcPct val="80000"/>
              </a:lnSpc>
              <a:buFontTx/>
              <a:buAutoNum type="arabicPeriod"/>
            </a:pPr>
            <a:r>
              <a:rPr lang="en-US" sz="1200"/>
              <a:t>Child Curfews: Should young people be subjected to night-time curfews as a way to reduce crime?</a:t>
            </a:r>
          </a:p>
          <a:p>
            <a:pPr marL="609600" indent="-609600">
              <a:lnSpc>
                <a:spcPct val="80000"/>
              </a:lnSpc>
              <a:buFontTx/>
              <a:buAutoNum type="arabicPeriod"/>
            </a:pPr>
            <a:r>
              <a:rPr lang="en-US" sz="1200"/>
              <a:t>Hybrid vehicles: Should hybrid vehicles be a major part of plans to fight global climate change? </a:t>
            </a:r>
          </a:p>
          <a:p>
            <a:pPr marL="609600" indent="-609600">
              <a:lnSpc>
                <a:spcPct val="80000"/>
              </a:lnSpc>
              <a:buFontTx/>
              <a:buAutoNum type="arabicPeriod"/>
            </a:pPr>
            <a:r>
              <a:rPr lang="en-US" sz="1200"/>
              <a:t>DNA Database for Criminals: Should we create a database of DNA that can be used by police authorities in order to apprehend criminals?</a:t>
            </a:r>
          </a:p>
          <a:p>
            <a:pPr marL="609600" indent="-609600">
              <a:lnSpc>
                <a:spcPct val="80000"/>
              </a:lnSpc>
              <a:buFontTx/>
              <a:buAutoNum type="arabicPeriod"/>
            </a:pPr>
            <a:r>
              <a:rPr lang="en-US" sz="1200"/>
              <a:t>Video Games: Should we ban or restrict the sale and use of violent video games?</a:t>
            </a:r>
          </a:p>
          <a:p>
            <a:pPr marL="609600" indent="-609600">
              <a:lnSpc>
                <a:spcPct val="80000"/>
              </a:lnSpc>
              <a:buFontTx/>
              <a:buAutoNum type="arabicPeriod"/>
            </a:pPr>
            <a:r>
              <a:rPr lang="en-US" sz="1200"/>
              <a:t>Internet Censorship: Should governments censor material on the world wide web?</a:t>
            </a:r>
          </a:p>
          <a:p>
            <a:pPr marL="609600" indent="-609600">
              <a:lnSpc>
                <a:spcPct val="80000"/>
              </a:lnSpc>
              <a:buFontTx/>
              <a:buAutoNum type="arabicPeriod"/>
            </a:pPr>
            <a:r>
              <a:rPr lang="en-US" sz="1200"/>
              <a:t>Sale of human organs: Should the sale of human organs be legal?</a:t>
            </a:r>
            <a:r>
              <a:rPr lang="en-US" sz="1200" b="1"/>
              <a:t> </a:t>
            </a:r>
          </a:p>
          <a:p>
            <a:pPr marL="609600" indent="-609600">
              <a:lnSpc>
                <a:spcPct val="80000"/>
              </a:lnSpc>
              <a:buFontTx/>
              <a:buAutoNum type="arabicPeriod"/>
            </a:pPr>
            <a:r>
              <a:rPr lang="en-US" sz="1200"/>
              <a:t>Tomato:Fruit or Vegetable?: Is the tomato a fruit?</a:t>
            </a:r>
          </a:p>
          <a:p>
            <a:pPr marL="609600" indent="-609600">
              <a:lnSpc>
                <a:spcPct val="80000"/>
              </a:lnSpc>
              <a:buFontTx/>
              <a:buAutoNum type="arabicPeriod"/>
            </a:pPr>
            <a:r>
              <a:rPr lang="en-US" sz="1200"/>
              <a:t>Working Mothers: Should mothers stay at home to raise their children?</a:t>
            </a:r>
          </a:p>
          <a:p>
            <a:pPr marL="609600" indent="-609600">
              <a:lnSpc>
                <a:spcPct val="80000"/>
              </a:lnSpc>
              <a:buFontTx/>
              <a:buAutoNum type="arabicPeriod"/>
            </a:pPr>
            <a:r>
              <a:rPr lang="en-US" sz="1200"/>
              <a:t>Minimum Voting Age of 16 from 18: Should the minimum voting age be reduced to 16, or remain at 18?</a:t>
            </a:r>
          </a:p>
          <a:p>
            <a:pPr marL="609600" indent="-609600">
              <a:lnSpc>
                <a:spcPct val="80000"/>
              </a:lnSpc>
              <a:buFontTx/>
              <a:buAutoNum type="arabicPeriod"/>
            </a:pPr>
            <a:r>
              <a:rPr lang="en-US" sz="1200"/>
              <a:t>Discrimination: Should age discrimination be made illegal in the workplace?</a:t>
            </a:r>
          </a:p>
          <a:p>
            <a:pPr marL="609600" indent="-609600">
              <a:lnSpc>
                <a:spcPct val="80000"/>
              </a:lnSpc>
              <a:buFontTx/>
              <a:buAutoNum type="arabicPeriod"/>
            </a:pPr>
            <a:r>
              <a:rPr lang="en-US" sz="1200"/>
              <a:t>Chicken or the egg: Which came first, the chicken or the egg?</a:t>
            </a:r>
          </a:p>
          <a:p>
            <a:pPr marL="609600" indent="-609600">
              <a:lnSpc>
                <a:spcPct val="80000"/>
              </a:lnSpc>
              <a:buFontTx/>
              <a:buAutoNum type="arabicPeriod"/>
            </a:pPr>
            <a:r>
              <a:rPr lang="en-US" sz="1200"/>
              <a:t>Child Performers, Banning: Should children be allowed to work in the performing arts or professional sports?</a:t>
            </a:r>
          </a:p>
          <a:p>
            <a:pPr marL="609600" indent="-609600">
              <a:lnSpc>
                <a:spcPct val="80000"/>
              </a:lnSpc>
              <a:buFontTx/>
              <a:buAutoNum type="arabicPeriod"/>
            </a:pPr>
            <a:r>
              <a:rPr lang="en-US" sz="1200"/>
              <a:t>Should the Internet be free?: Should access to the Internet be made free for users?</a:t>
            </a:r>
          </a:p>
          <a:p>
            <a:pPr marL="609600" indent="-609600">
              <a:lnSpc>
                <a:spcPct val="80000"/>
              </a:lnSpc>
              <a:buFontTx/>
              <a:buAutoNum type="arabicPeriod"/>
            </a:pPr>
            <a:r>
              <a:rPr lang="en-US" sz="1200"/>
              <a:t>Working Hours, Maximum Weekly: Should there be a legally mandated ceiling on weekly working hours?</a:t>
            </a:r>
          </a:p>
          <a:p>
            <a:pPr marL="609600" indent="-609600">
              <a:lnSpc>
                <a:spcPct val="80000"/>
              </a:lnSpc>
              <a:buFontTx/>
              <a:buNone/>
            </a:pPr>
            <a:endParaRPr lang="en-US" sz="1200"/>
          </a:p>
          <a:p>
            <a:pPr marL="609600" indent="-609600">
              <a:lnSpc>
                <a:spcPct val="80000"/>
              </a:lnSpc>
            </a:pPr>
            <a:endParaRPr lang="en-US" sz="1200"/>
          </a:p>
        </p:txBody>
      </p:sp>
    </p:spTree>
    <p:extLst>
      <p:ext uri="{BB962C8B-B14F-4D97-AF65-F5344CB8AC3E}">
        <p14:creationId xmlns:p14="http://schemas.microsoft.com/office/powerpoint/2010/main" val="9803983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orient="vert"/>
          </p:nvPr>
        </p:nvSpPr>
        <p:spPr>
          <a:xfrm>
            <a:off x="7924800" y="274638"/>
            <a:ext cx="762000" cy="5851525"/>
          </a:xfrm>
        </p:spPr>
        <p:txBody>
          <a:bodyPr/>
          <a:lstStyle/>
          <a:p>
            <a:r>
              <a:rPr lang="en-US" sz="1400"/>
              <a:t>Debate Speech Options</a:t>
            </a:r>
            <a:br>
              <a:rPr lang="en-US" sz="1400"/>
            </a:br>
            <a:r>
              <a:rPr lang="en-US" sz="1400"/>
              <a:t>Basic – Proficient Level</a:t>
            </a:r>
          </a:p>
        </p:txBody>
      </p:sp>
      <p:sp>
        <p:nvSpPr>
          <p:cNvPr id="165891" name="Rectangle 3"/>
          <p:cNvSpPr>
            <a:spLocks noGrp="1" noChangeArrowheads="1"/>
          </p:cNvSpPr>
          <p:nvPr>
            <p:ph type="body" orient="vert" idx="1"/>
          </p:nvPr>
        </p:nvSpPr>
        <p:spPr>
          <a:xfrm>
            <a:off x="0" y="274638"/>
            <a:ext cx="7924800" cy="6354762"/>
          </a:xfrm>
        </p:spPr>
        <p:txBody>
          <a:bodyPr/>
          <a:lstStyle/>
          <a:p>
            <a:pPr>
              <a:lnSpc>
                <a:spcPct val="80000"/>
              </a:lnSpc>
            </a:pPr>
            <a:r>
              <a:rPr lang="en-US" sz="900"/>
              <a:t> </a:t>
            </a:r>
            <a:r>
              <a:rPr lang="en-US" sz="1100"/>
              <a:t>1.  Should your class be permitted to go on a field trip this year?</a:t>
            </a:r>
          </a:p>
          <a:p>
            <a:pPr>
              <a:lnSpc>
                <a:spcPct val="80000"/>
              </a:lnSpc>
            </a:pPr>
            <a:r>
              <a:rPr lang="en-US" sz="1100"/>
              <a:t>   2.  Should students be required to wear uniforms at school?</a:t>
            </a:r>
          </a:p>
          <a:p>
            <a:pPr>
              <a:lnSpc>
                <a:spcPct val="80000"/>
              </a:lnSpc>
            </a:pPr>
            <a:r>
              <a:rPr lang="en-US" sz="1100"/>
              <a:t>   3.  Should you be permitted to choose whatever clothes you want to wear outside of school?</a:t>
            </a:r>
          </a:p>
          <a:p>
            <a:pPr>
              <a:lnSpc>
                <a:spcPct val="80000"/>
              </a:lnSpc>
            </a:pPr>
            <a:r>
              <a:rPr lang="en-US" sz="1100"/>
              <a:t>   4.  Should you be permitted to have a job such as mowing yards or baby-sitting if your grades are poor?</a:t>
            </a:r>
          </a:p>
          <a:p>
            <a:pPr>
              <a:lnSpc>
                <a:spcPct val="80000"/>
              </a:lnSpc>
            </a:pPr>
            <a:r>
              <a:rPr lang="en-US" sz="1100"/>
              <a:t>   5.  Should you be permitted to purchase or buy whatever you want to with your own money or allowance?</a:t>
            </a:r>
          </a:p>
          <a:p>
            <a:pPr>
              <a:lnSpc>
                <a:spcPct val="80000"/>
              </a:lnSpc>
            </a:pPr>
            <a:r>
              <a:rPr lang="en-US" sz="1100"/>
              <a:t>   6.  Should you be permitted to get any style of haircut you want?</a:t>
            </a:r>
          </a:p>
          <a:p>
            <a:pPr>
              <a:lnSpc>
                <a:spcPct val="80000"/>
              </a:lnSpc>
            </a:pPr>
            <a:r>
              <a:rPr lang="en-US" sz="1100"/>
              <a:t>   7.  Should you be permitted to have a birthday party and invite friends other than family?</a:t>
            </a:r>
          </a:p>
          <a:p>
            <a:pPr>
              <a:lnSpc>
                <a:spcPct val="80000"/>
              </a:lnSpc>
            </a:pPr>
            <a:r>
              <a:rPr lang="en-US" sz="1100"/>
              <a:t>   8.  Should you be allowed to go anywhere you want to with your friends?</a:t>
            </a:r>
          </a:p>
          <a:p>
            <a:pPr>
              <a:lnSpc>
                <a:spcPct val="80000"/>
              </a:lnSpc>
            </a:pPr>
            <a:r>
              <a:rPr lang="en-US" sz="1100"/>
              <a:t>   9.  Should you be given an allowance or maybe an increase in the amount of your allowance?</a:t>
            </a:r>
          </a:p>
          <a:p>
            <a:pPr>
              <a:lnSpc>
                <a:spcPct val="80000"/>
              </a:lnSpc>
            </a:pPr>
            <a:r>
              <a:rPr lang="en-US" sz="1100"/>
              <a:t>10.  Should you be permitted to go to a PG-13 or R rated movie?</a:t>
            </a:r>
          </a:p>
          <a:p>
            <a:pPr>
              <a:lnSpc>
                <a:spcPct val="80000"/>
              </a:lnSpc>
            </a:pPr>
            <a:r>
              <a:rPr lang="en-US" sz="1100"/>
              <a:t>11.  Should you be permitted to have or attend a sleep-over party?</a:t>
            </a:r>
          </a:p>
          <a:p>
            <a:pPr>
              <a:lnSpc>
                <a:spcPct val="80000"/>
              </a:lnSpc>
            </a:pPr>
            <a:r>
              <a:rPr lang="en-US" sz="1100"/>
              <a:t>12.  Should you be permitted to have a pet?</a:t>
            </a:r>
          </a:p>
          <a:p>
            <a:pPr>
              <a:lnSpc>
                <a:spcPct val="80000"/>
              </a:lnSpc>
            </a:pPr>
            <a:r>
              <a:rPr lang="en-US" sz="1100"/>
              <a:t>13.  Should you be permitted to join any group you want to--basketball, soccer, girl scouts, martial arts, or others?</a:t>
            </a:r>
          </a:p>
          <a:p>
            <a:pPr>
              <a:lnSpc>
                <a:spcPct val="80000"/>
              </a:lnSpc>
            </a:pPr>
            <a:r>
              <a:rPr lang="en-US" sz="1100"/>
              <a:t>14.  Should you be required to do chores around the house?  Which jobs?</a:t>
            </a:r>
          </a:p>
          <a:p>
            <a:pPr>
              <a:lnSpc>
                <a:spcPct val="80000"/>
              </a:lnSpc>
            </a:pPr>
            <a:r>
              <a:rPr lang="en-US" sz="1100"/>
              <a:t>15.  Should you be permitted to have your own bedroom?</a:t>
            </a:r>
          </a:p>
          <a:p>
            <a:pPr>
              <a:lnSpc>
                <a:spcPct val="80000"/>
              </a:lnSpc>
            </a:pPr>
            <a:r>
              <a:rPr lang="en-US" sz="1100"/>
              <a:t>16.  Should you have to dress up for those special occasions that your parents feel are important?</a:t>
            </a:r>
          </a:p>
          <a:p>
            <a:pPr>
              <a:lnSpc>
                <a:spcPct val="80000"/>
              </a:lnSpc>
            </a:pPr>
            <a:r>
              <a:rPr lang="en-US" sz="1100"/>
              <a:t>17.  Should you be allowed to take up any hobby that you want to?</a:t>
            </a:r>
          </a:p>
          <a:p>
            <a:pPr>
              <a:lnSpc>
                <a:spcPct val="80000"/>
              </a:lnSpc>
            </a:pPr>
            <a:r>
              <a:rPr lang="en-US" sz="1100"/>
              <a:t>18.  Should you be allowed to take lessons to play any musical instrument you like?</a:t>
            </a:r>
          </a:p>
          <a:p>
            <a:pPr>
              <a:lnSpc>
                <a:spcPct val="80000"/>
              </a:lnSpc>
            </a:pPr>
            <a:r>
              <a:rPr lang="en-US" sz="1100"/>
              <a:t>19.  Should you be allowed to stay home when the family goes to visit someone for the day?</a:t>
            </a:r>
          </a:p>
          <a:p>
            <a:pPr>
              <a:lnSpc>
                <a:spcPct val="80000"/>
              </a:lnSpc>
            </a:pPr>
            <a:r>
              <a:rPr lang="en-US" sz="1100"/>
              <a:t>20.  Should you be permitted to have a TV in your bedroom?</a:t>
            </a:r>
          </a:p>
          <a:p>
            <a:pPr>
              <a:lnSpc>
                <a:spcPct val="80000"/>
              </a:lnSpc>
            </a:pPr>
            <a:r>
              <a:rPr lang="en-US" sz="1100"/>
              <a:t>21.  Should you be allowed to have your ears pierced or maybe pierce other body parts?</a:t>
            </a:r>
          </a:p>
          <a:p>
            <a:pPr>
              <a:lnSpc>
                <a:spcPct val="80000"/>
              </a:lnSpc>
            </a:pPr>
            <a:r>
              <a:rPr lang="en-US" sz="1100"/>
              <a:t>22.  Should you be allowed to get a tattoo?</a:t>
            </a:r>
          </a:p>
          <a:p>
            <a:pPr>
              <a:lnSpc>
                <a:spcPct val="80000"/>
              </a:lnSpc>
            </a:pPr>
            <a:r>
              <a:rPr lang="en-US" sz="1100"/>
              <a:t>23.  Should you be required to wear mandatory bicycle helmets?</a:t>
            </a:r>
          </a:p>
          <a:p>
            <a:pPr>
              <a:lnSpc>
                <a:spcPct val="80000"/>
              </a:lnSpc>
            </a:pPr>
            <a:r>
              <a:rPr lang="en-US" sz="1100"/>
              <a:t>24.  Should you have homework assignments every night?</a:t>
            </a:r>
          </a:p>
          <a:p>
            <a:pPr>
              <a:lnSpc>
                <a:spcPct val="80000"/>
              </a:lnSpc>
            </a:pPr>
            <a:r>
              <a:rPr lang="en-US" sz="1100"/>
              <a:t>25.  Should there be corporal punishment at school?</a:t>
            </a:r>
          </a:p>
          <a:p>
            <a:pPr>
              <a:lnSpc>
                <a:spcPct val="80000"/>
              </a:lnSpc>
            </a:pPr>
            <a:r>
              <a:rPr lang="en-US" sz="1100"/>
              <a:t>26.  Does society have a right to put someone to death?</a:t>
            </a:r>
          </a:p>
          <a:p>
            <a:pPr>
              <a:lnSpc>
                <a:spcPct val="80000"/>
              </a:lnSpc>
            </a:pPr>
            <a:r>
              <a:rPr lang="en-US" sz="1100"/>
              <a:t>27.  Should you have a curfew?  If so, what time and on what days?</a:t>
            </a:r>
          </a:p>
          <a:p>
            <a:pPr>
              <a:lnSpc>
                <a:spcPct val="80000"/>
              </a:lnSpc>
            </a:pPr>
            <a:r>
              <a:rPr lang="en-US" sz="1100"/>
              <a:t>28.  Should the cafeteria offer fast food lunches instead of cafeteria food.</a:t>
            </a:r>
          </a:p>
          <a:p>
            <a:pPr>
              <a:lnSpc>
                <a:spcPct val="80000"/>
              </a:lnSpc>
            </a:pPr>
            <a:r>
              <a:rPr lang="en-US" sz="1100"/>
              <a:t>29.  Should school hours be changed to 12:00 to 6:00 pm.</a:t>
            </a:r>
          </a:p>
          <a:p>
            <a:pPr>
              <a:lnSpc>
                <a:spcPct val="80000"/>
              </a:lnSpc>
            </a:pPr>
            <a:r>
              <a:rPr lang="en-US" sz="1100"/>
              <a:t>30.  Should students be allowed to bring their pets to school.</a:t>
            </a:r>
          </a:p>
          <a:p>
            <a:pPr>
              <a:lnSpc>
                <a:spcPct val="80000"/>
              </a:lnSpc>
            </a:pPr>
            <a:r>
              <a:rPr lang="en-US" sz="1100"/>
              <a:t>31.  Why their favorite book is better than one the school makes them read.</a:t>
            </a:r>
          </a:p>
          <a:p>
            <a:pPr>
              <a:lnSpc>
                <a:spcPct val="80000"/>
              </a:lnSpc>
            </a:pPr>
            <a:r>
              <a:rPr lang="en-US" sz="1100"/>
              <a:t>32.  Why they should have the freedom to choose their own bedtime.</a:t>
            </a:r>
          </a:p>
          <a:p>
            <a:pPr>
              <a:lnSpc>
                <a:spcPct val="80000"/>
              </a:lnSpc>
            </a:pPr>
            <a:r>
              <a:rPr lang="en-US" sz="1100"/>
              <a:t>33.  Why they should be able to watch a certain program.</a:t>
            </a:r>
          </a:p>
          <a:p>
            <a:pPr>
              <a:lnSpc>
                <a:spcPct val="80000"/>
              </a:lnSpc>
            </a:pPr>
            <a:r>
              <a:rPr lang="en-US" sz="1100"/>
              <a:t>34.  Why they should raise or lower the age to vote, smoke or drink.</a:t>
            </a:r>
          </a:p>
          <a:p>
            <a:pPr>
              <a:lnSpc>
                <a:spcPct val="80000"/>
              </a:lnSpc>
            </a:pPr>
            <a:r>
              <a:rPr lang="en-US" sz="1100"/>
              <a:t>35. Should kids between the ages of ten and thirteen be dropped off at the mall without adult supervision? </a:t>
            </a:r>
          </a:p>
          <a:p>
            <a:pPr>
              <a:lnSpc>
                <a:spcPct val="80000"/>
              </a:lnSpc>
            </a:pPr>
            <a:r>
              <a:rPr lang="en-US" sz="1100"/>
              <a:t>36. Should skateboards be allowed on sidewalks? </a:t>
            </a:r>
          </a:p>
          <a:p>
            <a:pPr>
              <a:lnSpc>
                <a:spcPct val="80000"/>
              </a:lnSpc>
            </a:pPr>
            <a:r>
              <a:rPr lang="en-US" sz="1100"/>
              <a:t>37. Should animals be used for scientific experimentation?</a:t>
            </a:r>
          </a:p>
          <a:p>
            <a:pPr>
              <a:lnSpc>
                <a:spcPct val="80000"/>
              </a:lnSpc>
            </a:pPr>
            <a:r>
              <a:rPr lang="en-US" sz="1100"/>
              <a:t>38. Should Pokemon cardds be allowed in schools?</a:t>
            </a:r>
          </a:p>
        </p:txBody>
      </p:sp>
      <p:sp>
        <p:nvSpPr>
          <p:cNvPr id="165892" name="WordArt 4"/>
          <p:cNvSpPr>
            <a:spLocks noChangeArrowheads="1" noChangeShapeType="1" noTextEdit="1"/>
          </p:cNvSpPr>
          <p:nvPr/>
        </p:nvSpPr>
        <p:spPr bwMode="auto">
          <a:xfrm rot="5400000">
            <a:off x="7462837" y="5110163"/>
            <a:ext cx="15716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2225">
                  <a:solidFill>
                    <a:srgbClr val="000000"/>
                  </a:solidFill>
                  <a:round/>
                  <a:headEnd/>
                  <a:tailEnd/>
                </a:ln>
                <a:solidFill>
                  <a:srgbClr val="FF0000"/>
                </a:solidFill>
                <a:latin typeface="Arial Black"/>
              </a:rPr>
              <a:t>Easier</a:t>
            </a:r>
          </a:p>
        </p:txBody>
      </p:sp>
    </p:spTree>
    <p:extLst>
      <p:ext uri="{BB962C8B-B14F-4D97-AF65-F5344CB8AC3E}">
        <p14:creationId xmlns:p14="http://schemas.microsoft.com/office/powerpoint/2010/main" val="41065491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reature Jump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858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66915" name="Rectangle 3"/>
          <p:cNvSpPr>
            <a:spLocks noGrp="1" noChangeArrowheads="1"/>
          </p:cNvSpPr>
          <p:nvPr>
            <p:ph type="title"/>
          </p:nvPr>
        </p:nvSpPr>
        <p:spPr/>
        <p:txBody>
          <a:bodyPr/>
          <a:lstStyle/>
          <a:p>
            <a:r>
              <a:rPr lang="en-US"/>
              <a:t>Whose Side Are You On?</a:t>
            </a:r>
          </a:p>
        </p:txBody>
      </p:sp>
      <p:sp>
        <p:nvSpPr>
          <p:cNvPr id="166916" name="Rectangle 4"/>
          <p:cNvSpPr>
            <a:spLocks noGrp="1" noChangeArrowheads="1"/>
          </p:cNvSpPr>
          <p:nvPr>
            <p:ph type="body" idx="1"/>
          </p:nvPr>
        </p:nvSpPr>
        <p:spPr/>
        <p:txBody>
          <a:bodyPr/>
          <a:lstStyle/>
          <a:p>
            <a:endParaRPr lang="en-US"/>
          </a:p>
        </p:txBody>
      </p:sp>
      <p:pic>
        <p:nvPicPr>
          <p:cNvPr id="166917" name="Picture 5"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6919" name="Picture 7"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6920" name="Picture 8"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66921" name="Picture 9"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6922" name="Picture 10" descr="Square Face Smiling Animated Clipart&#10;&#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66923" name="Rectangle 11"/>
          <p:cNvSpPr>
            <a:spLocks noChangeArrowheads="1"/>
          </p:cNvSpPr>
          <p:nvPr/>
        </p:nvSpPr>
        <p:spPr bwMode="auto">
          <a:xfrm>
            <a:off x="4953000" y="1143000"/>
            <a:ext cx="9144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4" name="Rectangle 12"/>
          <p:cNvSpPr>
            <a:spLocks noChangeArrowheads="1"/>
          </p:cNvSpPr>
          <p:nvPr/>
        </p:nvSpPr>
        <p:spPr bwMode="auto">
          <a:xfrm>
            <a:off x="3048000" y="1143000"/>
            <a:ext cx="9144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5" name="Rectangle 13"/>
          <p:cNvSpPr>
            <a:spLocks noChangeArrowheads="1"/>
          </p:cNvSpPr>
          <p:nvPr/>
        </p:nvSpPr>
        <p:spPr bwMode="auto">
          <a:xfrm>
            <a:off x="4114800" y="28194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6" name="Rectangle 14"/>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7" name="Rectangle 15"/>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8" name="Rectangle 16"/>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9" name="Rectangle 17"/>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0" name="Rectangle 18"/>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31" name="WordArt 19"/>
          <p:cNvSpPr>
            <a:spLocks noChangeArrowheads="1" noChangeShapeType="1" noTextEdit="1"/>
          </p:cNvSpPr>
          <p:nvPr/>
        </p:nvSpPr>
        <p:spPr bwMode="auto">
          <a:xfrm>
            <a:off x="2114550" y="2781300"/>
            <a:ext cx="49149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Ann, post this</a:t>
            </a:r>
          </a:p>
          <a:p>
            <a:pPr algn="ctr"/>
            <a:r>
              <a:rPr lang="en-US" sz="3600" kern="10">
                <a:ln w="9525">
                  <a:solidFill>
                    <a:srgbClr val="000000"/>
                  </a:solidFill>
                  <a:round/>
                  <a:headEnd/>
                  <a:tailEnd/>
                </a:ln>
                <a:solidFill>
                  <a:srgbClr val="FFFFFF"/>
                </a:solidFill>
                <a:latin typeface="Arial Black"/>
              </a:rPr>
              <a:t>around the hallway!</a:t>
            </a:r>
          </a:p>
        </p:txBody>
      </p:sp>
    </p:spTree>
    <p:extLst>
      <p:ext uri="{BB962C8B-B14F-4D97-AF65-F5344CB8AC3E}">
        <p14:creationId xmlns:p14="http://schemas.microsoft.com/office/powerpoint/2010/main" val="2499987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WordArt 2"/>
          <p:cNvSpPr>
            <a:spLocks noChangeArrowheads="1" noChangeShapeType="1" noTextEdit="1"/>
          </p:cNvSpPr>
          <p:nvPr/>
        </p:nvSpPr>
        <p:spPr bwMode="auto">
          <a:xfrm rot="10095377">
            <a:off x="1233488" y="4763"/>
            <a:ext cx="5021262" cy="5562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38100">
                  <a:solidFill>
                    <a:srgbClr val="000000"/>
                  </a:solidFill>
                  <a:round/>
                  <a:headEnd/>
                  <a:tailEnd/>
                </a:ln>
                <a:solidFill>
                  <a:srgbClr val="FF00FF"/>
                </a:solidFill>
                <a:latin typeface="Parchment"/>
              </a:rPr>
              <a:t>Debate</a:t>
            </a:r>
          </a:p>
        </p:txBody>
      </p:sp>
      <p:sp>
        <p:nvSpPr>
          <p:cNvPr id="244739" name="WordArt 3"/>
          <p:cNvSpPr>
            <a:spLocks noChangeArrowheads="1" noChangeShapeType="1" noTextEdit="1"/>
          </p:cNvSpPr>
          <p:nvPr/>
        </p:nvSpPr>
        <p:spPr bwMode="auto">
          <a:xfrm rot="10660473">
            <a:off x="836613" y="284163"/>
            <a:ext cx="7848600" cy="49530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dirty="0" smtClean="0">
                <a:ln w="38100">
                  <a:solidFill>
                    <a:srgbClr val="000000"/>
                  </a:solidFill>
                  <a:round/>
                  <a:headEnd/>
                  <a:tailEnd/>
                </a:ln>
                <a:solidFill>
                  <a:srgbClr val="00FFFF"/>
                </a:solidFill>
                <a:latin typeface="Parchment"/>
              </a:rPr>
              <a:t>8</a:t>
            </a:r>
            <a:r>
              <a:rPr lang="en-US" sz="3600" kern="10" baseline="30000" dirty="0" smtClean="0">
                <a:ln w="38100">
                  <a:solidFill>
                    <a:srgbClr val="000000"/>
                  </a:solidFill>
                  <a:round/>
                  <a:headEnd/>
                  <a:tailEnd/>
                </a:ln>
                <a:solidFill>
                  <a:srgbClr val="00FFFF"/>
                </a:solidFill>
                <a:latin typeface="Parchment"/>
              </a:rPr>
              <a:t>th</a:t>
            </a:r>
            <a:r>
              <a:rPr lang="en-US" sz="3600" kern="10" dirty="0" smtClean="0">
                <a:ln w="38100">
                  <a:solidFill>
                    <a:srgbClr val="000000"/>
                  </a:solidFill>
                  <a:round/>
                  <a:headEnd/>
                  <a:tailEnd/>
                </a:ln>
                <a:solidFill>
                  <a:srgbClr val="00FFFF"/>
                </a:solidFill>
                <a:latin typeface="Parchment"/>
              </a:rPr>
              <a:t> grade Newsletter </a:t>
            </a:r>
            <a:endParaRPr lang="en-US" sz="3600" kern="10" dirty="0">
              <a:ln w="38100">
                <a:solidFill>
                  <a:srgbClr val="000000"/>
                </a:solidFill>
                <a:round/>
                <a:headEnd/>
                <a:tailEnd/>
              </a:ln>
              <a:solidFill>
                <a:srgbClr val="00FFFF"/>
              </a:solidFill>
              <a:latin typeface="Parchment"/>
            </a:endParaRPr>
          </a:p>
        </p:txBody>
      </p:sp>
    </p:spTree>
    <p:extLst>
      <p:ext uri="{BB962C8B-B14F-4D97-AF65-F5344CB8AC3E}">
        <p14:creationId xmlns:p14="http://schemas.microsoft.com/office/powerpoint/2010/main" val="2245689718"/>
      </p:ext>
    </p:extLst>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5000"/>
                                        <p:tgtEl>
                                          <p:spTgt spid="244738"/>
                                        </p:tgtEl>
                                        <p:attrNameLst>
                                          <p:attrName>ppt_w</p:attrName>
                                        </p:attrNameLst>
                                      </p:cBhvr>
                                      <p:tavLst>
                                        <p:tav tm="0">
                                          <p:val>
                                            <p:strVal val="ppt_w"/>
                                          </p:val>
                                        </p:tav>
                                        <p:tav tm="100000">
                                          <p:val>
                                            <p:fltVal val="0"/>
                                          </p:val>
                                        </p:tav>
                                      </p:tavLst>
                                    </p:anim>
                                    <p:anim calcmode="lin" valueType="num">
                                      <p:cBhvr>
                                        <p:cTn id="7" dur="5000"/>
                                        <p:tgtEl>
                                          <p:spTgt spid="244738"/>
                                        </p:tgtEl>
                                        <p:attrNameLst>
                                          <p:attrName>ppt_h</p:attrName>
                                        </p:attrNameLst>
                                      </p:cBhvr>
                                      <p:tavLst>
                                        <p:tav tm="0">
                                          <p:val>
                                            <p:strVal val="ppt_h"/>
                                          </p:val>
                                        </p:tav>
                                        <p:tav tm="100000">
                                          <p:val>
                                            <p:fltVal val="0"/>
                                          </p:val>
                                        </p:tav>
                                      </p:tavLst>
                                    </p:anim>
                                    <p:anim calcmode="lin" valueType="num">
                                      <p:cBhvr>
                                        <p:cTn id="8" dur="5000"/>
                                        <p:tgtEl>
                                          <p:spTgt spid="244738"/>
                                        </p:tgtEl>
                                        <p:attrNameLst>
                                          <p:attrName>style.rotation</p:attrName>
                                        </p:attrNameLst>
                                      </p:cBhvr>
                                      <p:tavLst>
                                        <p:tav tm="0">
                                          <p:val>
                                            <p:fltVal val="0"/>
                                          </p:val>
                                        </p:tav>
                                        <p:tav tm="100000">
                                          <p:val>
                                            <p:fltVal val="360"/>
                                          </p:val>
                                        </p:tav>
                                      </p:tavLst>
                                    </p:anim>
                                    <p:animEffect transition="out" filter="fade">
                                      <p:cBhvr>
                                        <p:cTn id="9" dur="5000"/>
                                        <p:tgtEl>
                                          <p:spTgt spid="244738"/>
                                        </p:tgtEl>
                                      </p:cBhvr>
                                    </p:animEffect>
                                    <p:set>
                                      <p:cBhvr>
                                        <p:cTn id="10" dur="1" fill="hold">
                                          <p:stCondLst>
                                            <p:cond delay="4999"/>
                                          </p:stCondLst>
                                        </p:cTn>
                                        <p:tgtEl>
                                          <p:spTgt spid="24473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xit" presetSubtype="0" accel="100000" fill="hold" grpId="0" nodeType="clickEffect">
                                  <p:stCondLst>
                                    <p:cond delay="0"/>
                                  </p:stCondLst>
                                  <p:childTnLst>
                                    <p:anim calcmode="lin" valueType="num">
                                      <p:cBhvr>
                                        <p:cTn id="14" dur="5000"/>
                                        <p:tgtEl>
                                          <p:spTgt spid="244739"/>
                                        </p:tgtEl>
                                        <p:attrNameLst>
                                          <p:attrName>ppt_w</p:attrName>
                                        </p:attrNameLst>
                                      </p:cBhvr>
                                      <p:tavLst>
                                        <p:tav tm="0">
                                          <p:val>
                                            <p:strVal val="ppt_w"/>
                                          </p:val>
                                        </p:tav>
                                        <p:tav tm="100000">
                                          <p:val>
                                            <p:fltVal val="0"/>
                                          </p:val>
                                        </p:tav>
                                      </p:tavLst>
                                    </p:anim>
                                    <p:anim calcmode="lin" valueType="num">
                                      <p:cBhvr>
                                        <p:cTn id="15" dur="5000"/>
                                        <p:tgtEl>
                                          <p:spTgt spid="244739"/>
                                        </p:tgtEl>
                                        <p:attrNameLst>
                                          <p:attrName>ppt_h</p:attrName>
                                        </p:attrNameLst>
                                      </p:cBhvr>
                                      <p:tavLst>
                                        <p:tav tm="0">
                                          <p:val>
                                            <p:strVal val="ppt_h"/>
                                          </p:val>
                                        </p:tav>
                                        <p:tav tm="100000">
                                          <p:val>
                                            <p:fltVal val="0"/>
                                          </p:val>
                                        </p:tav>
                                      </p:tavLst>
                                    </p:anim>
                                    <p:anim calcmode="lin" valueType="num">
                                      <p:cBhvr>
                                        <p:cTn id="16" dur="5000"/>
                                        <p:tgtEl>
                                          <p:spTgt spid="244739"/>
                                        </p:tgtEl>
                                        <p:attrNameLst>
                                          <p:attrName>style.rotation</p:attrName>
                                        </p:attrNameLst>
                                      </p:cBhvr>
                                      <p:tavLst>
                                        <p:tav tm="0">
                                          <p:val>
                                            <p:fltVal val="0"/>
                                          </p:val>
                                        </p:tav>
                                        <p:tav tm="100000">
                                          <p:val>
                                            <p:fltVal val="360"/>
                                          </p:val>
                                        </p:tav>
                                      </p:tavLst>
                                    </p:anim>
                                    <p:animEffect transition="out" filter="fade">
                                      <p:cBhvr>
                                        <p:cTn id="17" dur="5000"/>
                                        <p:tgtEl>
                                          <p:spTgt spid="244739"/>
                                        </p:tgtEl>
                                      </p:cBhvr>
                                    </p:animEffect>
                                    <p:set>
                                      <p:cBhvr>
                                        <p:cTn id="18" dur="1" fill="hold">
                                          <p:stCondLst>
                                            <p:cond delay="4999"/>
                                          </p:stCondLst>
                                        </p:cTn>
                                        <p:tgtEl>
                                          <p:spTgt spid="2447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p:bldP spid="2447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74638"/>
            <a:ext cx="8305800" cy="1401762"/>
          </a:xfrm>
        </p:spPr>
        <p:txBody>
          <a:bodyPr/>
          <a:lstStyle/>
          <a:p>
            <a:r>
              <a:rPr lang="en-US" sz="2800"/>
              <a:t>Do you know what you are fighting for?</a:t>
            </a:r>
            <a:br>
              <a:rPr lang="en-US" sz="2800"/>
            </a:br>
            <a:r>
              <a:rPr lang="en-US" sz="2800"/>
              <a:t>Do you know who you want to have on your team?</a:t>
            </a:r>
          </a:p>
        </p:txBody>
      </p:sp>
      <p:sp>
        <p:nvSpPr>
          <p:cNvPr id="49155" name="Rectangle 3"/>
          <p:cNvSpPr>
            <a:spLocks noGrp="1" noChangeArrowheads="1"/>
          </p:cNvSpPr>
          <p:nvPr>
            <p:ph type="body" idx="1"/>
          </p:nvPr>
        </p:nvSpPr>
        <p:spPr>
          <a:xfrm>
            <a:off x="457200" y="1371600"/>
            <a:ext cx="8229600" cy="4754563"/>
          </a:xfrm>
        </p:spPr>
        <p:txBody>
          <a:bodyPr/>
          <a:lstStyle/>
          <a:p>
            <a:pPr algn="ctr">
              <a:buFontTx/>
              <a:buNone/>
            </a:pPr>
            <a:r>
              <a:rPr lang="en-US" dirty="0" smtClean="0"/>
              <a:t>Friday is ‘Wish Day!’</a:t>
            </a:r>
          </a:p>
        </p:txBody>
      </p:sp>
      <p:pic>
        <p:nvPicPr>
          <p:cNvPr id="49156"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9163" name="Rectangle 11"/>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4" name="Rectangle 12"/>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5" name="Rectangle 13"/>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Rectangle 14"/>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7" name="Rectangle 15"/>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86067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74638"/>
            <a:ext cx="8305800" cy="1401762"/>
          </a:xfrm>
        </p:spPr>
        <p:txBody>
          <a:bodyPr/>
          <a:lstStyle/>
          <a:p>
            <a:r>
              <a:rPr lang="en-US" sz="2800"/>
              <a:t>Do you know what you are fighting for?</a:t>
            </a:r>
            <a:br>
              <a:rPr lang="en-US" sz="2800"/>
            </a:br>
            <a:r>
              <a:rPr lang="en-US" sz="2800"/>
              <a:t>Do you know who you want to have on your team?</a:t>
            </a:r>
          </a:p>
        </p:txBody>
      </p:sp>
      <p:sp>
        <p:nvSpPr>
          <p:cNvPr id="51203" name="Rectangle 3"/>
          <p:cNvSpPr>
            <a:spLocks noGrp="1" noChangeArrowheads="1"/>
          </p:cNvSpPr>
          <p:nvPr>
            <p:ph type="body" idx="1"/>
          </p:nvPr>
        </p:nvSpPr>
        <p:spPr>
          <a:xfrm>
            <a:off x="457200" y="1981200"/>
            <a:ext cx="8229600" cy="4144963"/>
          </a:xfrm>
        </p:spPr>
        <p:txBody>
          <a:bodyPr/>
          <a:lstStyle/>
          <a:p>
            <a:pPr algn="ctr">
              <a:buFontTx/>
              <a:buNone/>
            </a:pPr>
            <a:r>
              <a:rPr lang="en-US"/>
              <a:t>Who remembers which side is which?</a:t>
            </a:r>
          </a:p>
          <a:p>
            <a:pPr algn="ctr">
              <a:buFontTx/>
              <a:buNone/>
            </a:pPr>
            <a:r>
              <a:rPr lang="en-US"/>
              <a:t>Who goes first? Second?</a:t>
            </a:r>
          </a:p>
          <a:p>
            <a:pPr algn="ctr">
              <a:buFontTx/>
              <a:buNone/>
            </a:pPr>
            <a:r>
              <a:rPr lang="en-US"/>
              <a:t>Then what?</a:t>
            </a:r>
          </a:p>
        </p:txBody>
      </p:sp>
      <p:pic>
        <p:nvPicPr>
          <p:cNvPr id="51204"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07"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09"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51210" name="Rectangle 10"/>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10818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274638"/>
            <a:ext cx="8305800" cy="1401762"/>
          </a:xfrm>
        </p:spPr>
        <p:txBody>
          <a:bodyPr/>
          <a:lstStyle/>
          <a:p>
            <a:r>
              <a:rPr lang="en-US" sz="2800"/>
              <a:t>Do you know what you are fighting for?</a:t>
            </a:r>
            <a:br>
              <a:rPr lang="en-US" sz="2800"/>
            </a:br>
            <a:r>
              <a:rPr lang="en-US" sz="2800"/>
              <a:t>Do you know who you want to have on your team?</a:t>
            </a:r>
          </a:p>
        </p:txBody>
      </p:sp>
      <p:sp>
        <p:nvSpPr>
          <p:cNvPr id="50179" name="Rectangle 3"/>
          <p:cNvSpPr>
            <a:spLocks noGrp="1" noChangeArrowheads="1"/>
          </p:cNvSpPr>
          <p:nvPr>
            <p:ph type="body" idx="1"/>
          </p:nvPr>
        </p:nvSpPr>
        <p:spPr>
          <a:xfrm>
            <a:off x="457200" y="1371600"/>
            <a:ext cx="8229600" cy="4754563"/>
          </a:xfrm>
        </p:spPr>
        <p:txBody>
          <a:bodyPr/>
          <a:lstStyle/>
          <a:p>
            <a:pPr algn="ctr">
              <a:buFontTx/>
              <a:buNone/>
            </a:pPr>
            <a:r>
              <a:rPr lang="en-US" dirty="0" smtClean="0"/>
              <a:t>Friday is </a:t>
            </a:r>
            <a:r>
              <a:rPr lang="en-US" dirty="0"/>
              <a:t>‘Wish Day</a:t>
            </a:r>
            <a:r>
              <a:rPr lang="en-US" dirty="0" smtClean="0"/>
              <a:t>!’</a:t>
            </a:r>
          </a:p>
        </p:txBody>
      </p:sp>
      <p:pic>
        <p:nvPicPr>
          <p:cNvPr id="50180"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0185"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9624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50186" name="Rectangle 10"/>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7" name="Rectangle 11"/>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8" name="Rectangle 12"/>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9" name="Rectangle 13"/>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0" name="Rectangle 14"/>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1" name="WordArt 15"/>
          <p:cNvSpPr>
            <a:spLocks noChangeArrowheads="1" noChangeShapeType="1" noTextEdit="1"/>
          </p:cNvSpPr>
          <p:nvPr/>
        </p:nvSpPr>
        <p:spPr bwMode="auto">
          <a:xfrm>
            <a:off x="457200" y="5791200"/>
            <a:ext cx="82296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FF"/>
                </a:solidFill>
                <a:latin typeface="Arial Black"/>
              </a:rPr>
              <a:t>Affirmative Position      or     Negative Position?</a:t>
            </a:r>
          </a:p>
        </p:txBody>
      </p:sp>
    </p:spTree>
    <p:extLst>
      <p:ext uri="{BB962C8B-B14F-4D97-AF65-F5344CB8AC3E}">
        <p14:creationId xmlns:p14="http://schemas.microsoft.com/office/powerpoint/2010/main" val="3983252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1270" name="WordArt 6"/>
          <p:cNvSpPr>
            <a:spLocks noChangeArrowheads="1" noChangeShapeType="1" noTextEdit="1"/>
          </p:cNvSpPr>
          <p:nvPr/>
        </p:nvSpPr>
        <p:spPr bwMode="auto">
          <a:xfrm rot="5400000">
            <a:off x="1562100" y="2781300"/>
            <a:ext cx="5943600" cy="14478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Poor Richard"/>
              </a:rPr>
              <a:t>four corners</a:t>
            </a:r>
          </a:p>
        </p:txBody>
      </p:sp>
    </p:spTree>
    <p:extLst>
      <p:ext uri="{BB962C8B-B14F-4D97-AF65-F5344CB8AC3E}">
        <p14:creationId xmlns:p14="http://schemas.microsoft.com/office/powerpoint/2010/main" val="158812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685800"/>
            <a:ext cx="8229600" cy="731838"/>
          </a:xfrm>
        </p:spPr>
        <p:txBody>
          <a:bodyPr>
            <a:normAutofit fontScale="90000"/>
          </a:bodyPr>
          <a:lstStyle/>
          <a:p>
            <a:r>
              <a:rPr lang="en-US" sz="3600">
                <a:latin typeface="Rockwell" pitchFamily="18" charset="0"/>
              </a:rPr>
              <a:t>Hate Crimes</a:t>
            </a:r>
            <a:br>
              <a:rPr lang="en-US" sz="3600">
                <a:latin typeface="Rockwell" pitchFamily="18" charset="0"/>
              </a:rPr>
            </a:br>
            <a:r>
              <a:rPr lang="en-US" sz="3600">
                <a:latin typeface="Rockwell" pitchFamily="18" charset="0"/>
              </a:rPr>
              <a:t>Article &amp; Pro/Con Viewpoints</a:t>
            </a:r>
          </a:p>
        </p:txBody>
      </p:sp>
      <p:sp>
        <p:nvSpPr>
          <p:cNvPr id="201731" name="Rectangle 3"/>
          <p:cNvSpPr>
            <a:spLocks noGrp="1" noChangeArrowheads="1"/>
          </p:cNvSpPr>
          <p:nvPr>
            <p:ph type="body" idx="1"/>
          </p:nvPr>
        </p:nvSpPr>
        <p:spPr/>
        <p:txBody>
          <a:bodyPr/>
          <a:lstStyle/>
          <a:p>
            <a:endParaRPr lang="en-US"/>
          </a:p>
        </p:txBody>
      </p:sp>
      <p:pic>
        <p:nvPicPr>
          <p:cNvPr id="201732" name="Picture 4" descr="2183779-Graffitti_on_the_walls_soho_new_york_city_usa-New_York_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85800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44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23906_3757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2294" name="WordArt 6"/>
          <p:cNvSpPr>
            <a:spLocks noChangeArrowheads="1" noChangeShapeType="1" noTextEdit="1"/>
          </p:cNvSpPr>
          <p:nvPr/>
        </p:nvSpPr>
        <p:spPr bwMode="auto">
          <a:xfrm rot="5400000">
            <a:off x="1562100" y="2781300"/>
            <a:ext cx="5943600" cy="14478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Poor Richard"/>
              </a:rPr>
              <a:t>four corners</a:t>
            </a:r>
          </a:p>
        </p:txBody>
      </p:sp>
      <p:sp>
        <p:nvSpPr>
          <p:cNvPr id="12295" name="WordArt 7"/>
          <p:cNvSpPr>
            <a:spLocks noChangeArrowheads="1" noChangeShapeType="1" noTextEdit="1"/>
          </p:cNvSpPr>
          <p:nvPr/>
        </p:nvSpPr>
        <p:spPr bwMode="auto">
          <a:xfrm>
            <a:off x="762000" y="685800"/>
            <a:ext cx="207645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Strongly</a:t>
            </a:r>
          </a:p>
          <a:p>
            <a:pPr algn="ctr"/>
            <a:r>
              <a:rPr lang="en-US" sz="3600" kern="10">
                <a:ln w="9525">
                  <a:solidFill>
                    <a:srgbClr val="000000"/>
                  </a:solidFill>
                  <a:round/>
                  <a:headEnd/>
                  <a:tailEnd/>
                </a:ln>
                <a:solidFill>
                  <a:srgbClr val="FFFFFF"/>
                </a:solidFill>
                <a:latin typeface="Arial Black"/>
              </a:rPr>
              <a:t>Agree</a:t>
            </a:r>
          </a:p>
        </p:txBody>
      </p:sp>
      <p:sp>
        <p:nvSpPr>
          <p:cNvPr id="12296" name="WordArt 8"/>
          <p:cNvSpPr>
            <a:spLocks noChangeArrowheads="1" noChangeShapeType="1" noTextEdit="1"/>
          </p:cNvSpPr>
          <p:nvPr/>
        </p:nvSpPr>
        <p:spPr bwMode="auto">
          <a:xfrm>
            <a:off x="6400800" y="4114800"/>
            <a:ext cx="207645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Disagree</a:t>
            </a:r>
          </a:p>
        </p:txBody>
      </p:sp>
      <p:sp>
        <p:nvSpPr>
          <p:cNvPr id="12297" name="WordArt 9"/>
          <p:cNvSpPr>
            <a:spLocks noChangeArrowheads="1" noChangeShapeType="1" noTextEdit="1"/>
          </p:cNvSpPr>
          <p:nvPr/>
        </p:nvSpPr>
        <p:spPr bwMode="auto">
          <a:xfrm>
            <a:off x="990600" y="4114800"/>
            <a:ext cx="207645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Agree</a:t>
            </a:r>
          </a:p>
        </p:txBody>
      </p:sp>
      <p:sp>
        <p:nvSpPr>
          <p:cNvPr id="12298" name="WordArt 10"/>
          <p:cNvSpPr>
            <a:spLocks noChangeArrowheads="1" noChangeShapeType="1" noTextEdit="1"/>
          </p:cNvSpPr>
          <p:nvPr/>
        </p:nvSpPr>
        <p:spPr bwMode="auto">
          <a:xfrm>
            <a:off x="6248400" y="1066800"/>
            <a:ext cx="207645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Strongly</a:t>
            </a:r>
          </a:p>
          <a:p>
            <a:pPr algn="ctr"/>
            <a:r>
              <a:rPr lang="en-US" sz="3600" kern="10">
                <a:ln w="9525">
                  <a:solidFill>
                    <a:srgbClr val="000000"/>
                  </a:solidFill>
                  <a:round/>
                  <a:headEnd/>
                  <a:tailEnd/>
                </a:ln>
                <a:solidFill>
                  <a:srgbClr val="FFFFFF"/>
                </a:solidFill>
                <a:latin typeface="Arial Black"/>
              </a:rPr>
              <a:t>Disagree</a:t>
            </a:r>
          </a:p>
        </p:txBody>
      </p:sp>
    </p:spTree>
    <p:extLst>
      <p:ext uri="{BB962C8B-B14F-4D97-AF65-F5344CB8AC3E}">
        <p14:creationId xmlns:p14="http://schemas.microsoft.com/office/powerpoint/2010/main" val="1968465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Fake Scenario</a:t>
            </a:r>
          </a:p>
        </p:txBody>
      </p:sp>
      <p:sp>
        <p:nvSpPr>
          <p:cNvPr id="13315" name="Rectangle 3"/>
          <p:cNvSpPr>
            <a:spLocks noGrp="1" noChangeArrowheads="1"/>
          </p:cNvSpPr>
          <p:nvPr>
            <p:ph type="body" idx="1"/>
          </p:nvPr>
        </p:nvSpPr>
        <p:spPr/>
        <p:txBody>
          <a:bodyPr/>
          <a:lstStyle/>
          <a:p>
            <a:r>
              <a:rPr lang="en-US" sz="4400"/>
              <a:t>Kids should be able to spend their allowance any way they want.</a:t>
            </a:r>
          </a:p>
        </p:txBody>
      </p:sp>
    </p:spTree>
    <p:extLst>
      <p:ext uri="{BB962C8B-B14F-4D97-AF65-F5344CB8AC3E}">
        <p14:creationId xmlns:p14="http://schemas.microsoft.com/office/powerpoint/2010/main" val="1679354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Fake Scenario</a:t>
            </a:r>
          </a:p>
        </p:txBody>
      </p:sp>
      <p:sp>
        <p:nvSpPr>
          <p:cNvPr id="14339" name="Rectangle 3"/>
          <p:cNvSpPr>
            <a:spLocks noGrp="1" noChangeArrowheads="1"/>
          </p:cNvSpPr>
          <p:nvPr>
            <p:ph type="body" idx="1"/>
          </p:nvPr>
        </p:nvSpPr>
        <p:spPr/>
        <p:txBody>
          <a:bodyPr/>
          <a:lstStyle/>
          <a:p>
            <a:r>
              <a:rPr lang="en-US" sz="4400"/>
              <a:t>Kids should be able to spend their allowance any way they want.</a:t>
            </a:r>
          </a:p>
          <a:p>
            <a:pPr lvl="4"/>
            <a:r>
              <a:rPr lang="en-US" sz="2400">
                <a:solidFill>
                  <a:srgbClr val="CC3300"/>
                </a:solidFill>
              </a:rPr>
              <a:t>Strongly agree</a:t>
            </a:r>
          </a:p>
          <a:p>
            <a:pPr lvl="4"/>
            <a:r>
              <a:rPr lang="en-US" sz="2400">
                <a:solidFill>
                  <a:srgbClr val="CC3300"/>
                </a:solidFill>
              </a:rPr>
              <a:t>Agree</a:t>
            </a:r>
          </a:p>
          <a:p>
            <a:pPr lvl="4"/>
            <a:r>
              <a:rPr lang="en-US" sz="2400">
                <a:solidFill>
                  <a:srgbClr val="CC3300"/>
                </a:solidFill>
              </a:rPr>
              <a:t>Disagree</a:t>
            </a:r>
          </a:p>
          <a:p>
            <a:pPr lvl="4"/>
            <a:r>
              <a:rPr lang="en-US" sz="2400">
                <a:solidFill>
                  <a:srgbClr val="CC3300"/>
                </a:solidFill>
              </a:rPr>
              <a:t>Strongly disagree</a:t>
            </a:r>
          </a:p>
        </p:txBody>
      </p:sp>
    </p:spTree>
    <p:extLst>
      <p:ext uri="{BB962C8B-B14F-4D97-AF65-F5344CB8AC3E}">
        <p14:creationId xmlns:p14="http://schemas.microsoft.com/office/powerpoint/2010/main" val="3580217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Fake Scenario</a:t>
            </a:r>
          </a:p>
        </p:txBody>
      </p:sp>
      <p:sp>
        <p:nvSpPr>
          <p:cNvPr id="15363" name="Rectangle 3"/>
          <p:cNvSpPr>
            <a:spLocks noGrp="1" noChangeArrowheads="1"/>
          </p:cNvSpPr>
          <p:nvPr>
            <p:ph type="body" idx="1"/>
          </p:nvPr>
        </p:nvSpPr>
        <p:spPr/>
        <p:txBody>
          <a:bodyPr/>
          <a:lstStyle/>
          <a:p>
            <a:r>
              <a:rPr lang="en-US" sz="4400"/>
              <a:t>Kids should be able to spend their allowance any way they want.</a:t>
            </a:r>
          </a:p>
          <a:p>
            <a:r>
              <a:rPr lang="en-US" sz="3600">
                <a:solidFill>
                  <a:srgbClr val="CC3300"/>
                </a:solidFill>
              </a:rPr>
              <a:t>Reasons why you feel this way…</a:t>
            </a:r>
          </a:p>
        </p:txBody>
      </p:sp>
    </p:spTree>
    <p:extLst>
      <p:ext uri="{BB962C8B-B14F-4D97-AF65-F5344CB8AC3E}">
        <p14:creationId xmlns:p14="http://schemas.microsoft.com/office/powerpoint/2010/main" val="3660977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Fake Scenario</a:t>
            </a:r>
          </a:p>
        </p:txBody>
      </p:sp>
      <p:sp>
        <p:nvSpPr>
          <p:cNvPr id="16387" name="Rectangle 3"/>
          <p:cNvSpPr>
            <a:spLocks noGrp="1" noChangeArrowheads="1"/>
          </p:cNvSpPr>
          <p:nvPr>
            <p:ph type="body" idx="1"/>
          </p:nvPr>
        </p:nvSpPr>
        <p:spPr/>
        <p:txBody>
          <a:bodyPr/>
          <a:lstStyle/>
          <a:p>
            <a:r>
              <a:rPr lang="en-US" sz="4400"/>
              <a:t>Kids should be able to spend their allowance any way they want.</a:t>
            </a:r>
          </a:p>
          <a:p>
            <a:r>
              <a:rPr lang="en-US" sz="3600">
                <a:solidFill>
                  <a:srgbClr val="CC3300"/>
                </a:solidFill>
              </a:rPr>
              <a:t>Additional List…</a:t>
            </a:r>
          </a:p>
        </p:txBody>
      </p:sp>
    </p:spTree>
    <p:extLst>
      <p:ext uri="{BB962C8B-B14F-4D97-AF65-F5344CB8AC3E}">
        <p14:creationId xmlns:p14="http://schemas.microsoft.com/office/powerpoint/2010/main" val="3794886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FF66"/>
          </a:solidFill>
        </p:spPr>
        <p:txBody>
          <a:bodyPr/>
          <a:lstStyle/>
          <a:p>
            <a:r>
              <a:rPr lang="en-US"/>
              <a:t>Scenario # 1</a:t>
            </a:r>
          </a:p>
        </p:txBody>
      </p:sp>
      <p:sp>
        <p:nvSpPr>
          <p:cNvPr id="17411" name="Rectangle 3"/>
          <p:cNvSpPr>
            <a:spLocks noGrp="1" noChangeArrowheads="1"/>
          </p:cNvSpPr>
          <p:nvPr>
            <p:ph type="body" idx="1"/>
          </p:nvPr>
        </p:nvSpPr>
        <p:spPr/>
        <p:txBody>
          <a:bodyPr/>
          <a:lstStyle/>
          <a:p>
            <a:r>
              <a:rPr lang="en-US" sz="4400"/>
              <a:t>Wearing a helmet when riding a bike should be mandatory.</a:t>
            </a:r>
          </a:p>
        </p:txBody>
      </p:sp>
      <p:sp>
        <p:nvSpPr>
          <p:cNvPr id="17412" name="Rectangle 4"/>
          <p:cNvSpPr>
            <a:spLocks noChangeArrowheads="1"/>
          </p:cNvSpPr>
          <p:nvPr/>
        </p:nvSpPr>
        <p:spPr bwMode="auto">
          <a:xfrm>
            <a:off x="2133600" y="3581400"/>
            <a:ext cx="457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r>
              <a:rPr lang="en-US">
                <a:solidFill>
                  <a:srgbClr val="CC3300"/>
                </a:solidFill>
              </a:rPr>
              <a:t>Strongly agree</a:t>
            </a:r>
          </a:p>
          <a:p>
            <a:pPr lvl="4"/>
            <a:r>
              <a:rPr lang="en-US">
                <a:solidFill>
                  <a:srgbClr val="CC3300"/>
                </a:solidFill>
              </a:rPr>
              <a:t>Agree</a:t>
            </a:r>
          </a:p>
          <a:p>
            <a:pPr lvl="4"/>
            <a:r>
              <a:rPr lang="en-US">
                <a:solidFill>
                  <a:srgbClr val="CC3300"/>
                </a:solidFill>
              </a:rPr>
              <a:t>Disagree</a:t>
            </a:r>
          </a:p>
          <a:p>
            <a:pPr lvl="4"/>
            <a:r>
              <a:rPr lang="en-US">
                <a:solidFill>
                  <a:srgbClr val="CC3300"/>
                </a:solidFill>
              </a:rPr>
              <a:t>Strongly disagree</a:t>
            </a:r>
          </a:p>
          <a:p>
            <a:pPr lvl="4"/>
            <a:endParaRPr lang="en-US">
              <a:solidFill>
                <a:srgbClr val="CC3300"/>
              </a:solidFill>
            </a:endParaRPr>
          </a:p>
          <a:p>
            <a:pPr lvl="4"/>
            <a:r>
              <a:rPr lang="en-US">
                <a:solidFill>
                  <a:srgbClr val="CC3300"/>
                </a:solidFill>
              </a:rPr>
              <a:t>Reasons why you feel this way…</a:t>
            </a:r>
          </a:p>
        </p:txBody>
      </p:sp>
    </p:spTree>
    <p:extLst>
      <p:ext uri="{BB962C8B-B14F-4D97-AF65-F5344CB8AC3E}">
        <p14:creationId xmlns:p14="http://schemas.microsoft.com/office/powerpoint/2010/main" val="554071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CCFF99"/>
          </a:solidFill>
        </p:spPr>
        <p:txBody>
          <a:bodyPr/>
          <a:lstStyle/>
          <a:p>
            <a:r>
              <a:rPr lang="en-US"/>
              <a:t>Scenario # 2</a:t>
            </a:r>
          </a:p>
        </p:txBody>
      </p:sp>
      <p:sp>
        <p:nvSpPr>
          <p:cNvPr id="18435" name="Rectangle 3"/>
          <p:cNvSpPr>
            <a:spLocks noGrp="1" noChangeArrowheads="1"/>
          </p:cNvSpPr>
          <p:nvPr>
            <p:ph type="body" idx="1"/>
          </p:nvPr>
        </p:nvSpPr>
        <p:spPr/>
        <p:txBody>
          <a:bodyPr/>
          <a:lstStyle/>
          <a:p>
            <a:r>
              <a:rPr lang="en-US" sz="4400"/>
              <a:t>Kids younger than 18 should be able to make their own decisions about whether to get a body piercing.</a:t>
            </a:r>
          </a:p>
        </p:txBody>
      </p:sp>
    </p:spTree>
    <p:extLst>
      <p:ext uri="{BB962C8B-B14F-4D97-AF65-F5344CB8AC3E}">
        <p14:creationId xmlns:p14="http://schemas.microsoft.com/office/powerpoint/2010/main" val="4239322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CCFF"/>
          </a:solidFill>
        </p:spPr>
        <p:txBody>
          <a:bodyPr/>
          <a:lstStyle/>
          <a:p>
            <a:r>
              <a:rPr lang="en-US"/>
              <a:t>Scenario # 3</a:t>
            </a:r>
          </a:p>
        </p:txBody>
      </p:sp>
      <p:sp>
        <p:nvSpPr>
          <p:cNvPr id="19459" name="Rectangle 3"/>
          <p:cNvSpPr>
            <a:spLocks noGrp="1" noChangeArrowheads="1"/>
          </p:cNvSpPr>
          <p:nvPr>
            <p:ph type="body" idx="1"/>
          </p:nvPr>
        </p:nvSpPr>
        <p:spPr/>
        <p:txBody>
          <a:bodyPr/>
          <a:lstStyle/>
          <a:p>
            <a:pPr>
              <a:buFontTx/>
              <a:buNone/>
            </a:pPr>
            <a:endParaRPr lang="en-US"/>
          </a:p>
          <a:p>
            <a:r>
              <a:rPr lang="en-US" sz="4400"/>
              <a:t>Because many kids need more sleep, school should start two hours later than it does now.</a:t>
            </a:r>
          </a:p>
        </p:txBody>
      </p:sp>
    </p:spTree>
    <p:extLst>
      <p:ext uri="{BB962C8B-B14F-4D97-AF65-F5344CB8AC3E}">
        <p14:creationId xmlns:p14="http://schemas.microsoft.com/office/powerpoint/2010/main" val="2401689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Final Task</a:t>
            </a:r>
          </a:p>
        </p:txBody>
      </p:sp>
      <p:sp>
        <p:nvSpPr>
          <p:cNvPr id="20483" name="Rectangle 3"/>
          <p:cNvSpPr>
            <a:spLocks noGrp="1" noChangeArrowheads="1"/>
          </p:cNvSpPr>
          <p:nvPr>
            <p:ph type="body" idx="1"/>
          </p:nvPr>
        </p:nvSpPr>
        <p:spPr/>
        <p:txBody>
          <a:bodyPr/>
          <a:lstStyle/>
          <a:p>
            <a:pPr>
              <a:lnSpc>
                <a:spcPct val="90000"/>
              </a:lnSpc>
            </a:pPr>
            <a:r>
              <a:rPr lang="en-US"/>
              <a:t>Taking one of your three scenarios from today, write a concise paragraph stating your position on the issue.</a:t>
            </a:r>
          </a:p>
          <a:p>
            <a:pPr>
              <a:lnSpc>
                <a:spcPct val="90000"/>
              </a:lnSpc>
            </a:pPr>
            <a:r>
              <a:rPr lang="en-US"/>
              <a:t> </a:t>
            </a:r>
            <a:r>
              <a:rPr lang="en-US">
                <a:solidFill>
                  <a:srgbClr val="CC3300"/>
                </a:solidFill>
              </a:rPr>
              <a:t>(for example, </a:t>
            </a:r>
            <a:r>
              <a:rPr lang="en-US" i="1">
                <a:solidFill>
                  <a:srgbClr val="CC3300"/>
                </a:solidFill>
              </a:rPr>
              <a:t>I strongly agree with the statement [statement goes here]</a:t>
            </a:r>
            <a:r>
              <a:rPr lang="en-US" i="1"/>
              <a:t> </a:t>
            </a:r>
            <a:r>
              <a:rPr lang="en-US" i="1">
                <a:solidFill>
                  <a:srgbClr val="CC3300"/>
                </a:solidFill>
              </a:rPr>
              <a:t>because…</a:t>
            </a:r>
            <a:r>
              <a:rPr lang="en-US">
                <a:solidFill>
                  <a:srgbClr val="CC3300"/>
                </a:solidFill>
              </a:rPr>
              <a:t>)</a:t>
            </a:r>
          </a:p>
          <a:p>
            <a:pPr>
              <a:lnSpc>
                <a:spcPct val="90000"/>
              </a:lnSpc>
            </a:pPr>
            <a:r>
              <a:rPr lang="en-US"/>
              <a:t> You should include in your paragraph the four strongest points supporting your position.</a:t>
            </a:r>
          </a:p>
          <a:p>
            <a:pPr>
              <a:lnSpc>
                <a:spcPct val="90000"/>
              </a:lnSpc>
            </a:pPr>
            <a:endParaRPr lang="en-US"/>
          </a:p>
        </p:txBody>
      </p:sp>
    </p:spTree>
    <p:extLst>
      <p:ext uri="{BB962C8B-B14F-4D97-AF65-F5344CB8AC3E}">
        <p14:creationId xmlns:p14="http://schemas.microsoft.com/office/powerpoint/2010/main" val="1472390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pPr>
              <a:lnSpc>
                <a:spcPct val="80000"/>
              </a:lnSpc>
            </a:pPr>
            <a:r>
              <a:rPr lang="en-US" sz="1200"/>
              <a:t>Select a statement appropriate for your students, read aloud the statement, and give students 5 minutes to collect their thoughts about the topic. Then ask students if they </a:t>
            </a:r>
            <a:br>
              <a:rPr lang="en-US" sz="1200"/>
            </a:br>
            <a:endParaRPr lang="en-US" sz="1200"/>
          </a:p>
          <a:p>
            <a:pPr>
              <a:lnSpc>
                <a:spcPct val="80000"/>
              </a:lnSpc>
            </a:pPr>
            <a:r>
              <a:rPr lang="en-US" sz="1200"/>
              <a:t>strongly agree, </a:t>
            </a:r>
          </a:p>
          <a:p>
            <a:pPr>
              <a:lnSpc>
                <a:spcPct val="80000"/>
              </a:lnSpc>
            </a:pPr>
            <a:r>
              <a:rPr lang="en-US" sz="1200"/>
              <a:t>agree, </a:t>
            </a:r>
          </a:p>
          <a:p>
            <a:pPr>
              <a:lnSpc>
                <a:spcPct val="80000"/>
              </a:lnSpc>
            </a:pPr>
            <a:r>
              <a:rPr lang="en-US" sz="1200"/>
              <a:t>disagree, or </a:t>
            </a:r>
          </a:p>
          <a:p>
            <a:pPr>
              <a:lnSpc>
                <a:spcPct val="80000"/>
              </a:lnSpc>
            </a:pPr>
            <a:r>
              <a:rPr lang="en-US" sz="1200"/>
              <a:t>strongly disagree </a:t>
            </a:r>
          </a:p>
          <a:p>
            <a:pPr>
              <a:lnSpc>
                <a:spcPct val="80000"/>
              </a:lnSpc>
            </a:pPr>
            <a:r>
              <a:rPr lang="en-US" sz="1200"/>
              <a:t>with the statement. Direct those who strongly agree to move to the corner of the classroom where the Strongly Agree sign is posted, those who agree to move to the corner of the classroom where the Agree sign is posted, and so on... </a:t>
            </a:r>
          </a:p>
          <a:p>
            <a:pPr>
              <a:lnSpc>
                <a:spcPct val="80000"/>
              </a:lnSpc>
            </a:pPr>
            <a:r>
              <a:rPr lang="en-US" sz="1200"/>
              <a:t>Hopefully, you have four groups gathered in different corners of the classroom. Appoint one student in each corner to be the note taker, and give students 5-10 minutes to discuss with the other students in their corner the reasons they strongly agree, agree, disagree, or strongly disagree. </a:t>
            </a:r>
          </a:p>
          <a:p>
            <a:pPr>
              <a:lnSpc>
                <a:spcPct val="80000"/>
              </a:lnSpc>
            </a:pPr>
            <a:r>
              <a:rPr lang="en-US" sz="1200"/>
              <a:t>At the end of the discussion period, ask one student from each group to share with the class some of the ideas they discussed in their group.</a:t>
            </a:r>
          </a:p>
          <a:p>
            <a:pPr>
              <a:lnSpc>
                <a:spcPct val="80000"/>
              </a:lnSpc>
            </a:pPr>
            <a:r>
              <a:rPr lang="en-US" sz="1200"/>
              <a:t>Perhaps one of the four groups made such a strong case that some students have changed their minds about their reaction to the statement. If that is the case, at this point in the activity give students an opportunity to change corners.</a:t>
            </a:r>
          </a:p>
          <a:p>
            <a:pPr>
              <a:lnSpc>
                <a:spcPct val="80000"/>
              </a:lnSpc>
            </a:pPr>
            <a:r>
              <a:rPr lang="en-US" sz="1200"/>
              <a:t>Provide 5-10 more minutes for students to continue their group discussions. At this point, every student in the group should be taking notes. At the end of the discussion time, each student uses those notes to write a concise paragraph stating his or her position on the issue. (for example, </a:t>
            </a:r>
            <a:r>
              <a:rPr lang="en-US" sz="1200" i="1"/>
              <a:t>I strongly agree with the statement [statement goes here] because…</a:t>
            </a:r>
            <a:r>
              <a:rPr lang="en-US" sz="1200"/>
              <a:t>) Students should include in their paragraphs the four strongest points supporting their position.</a:t>
            </a:r>
          </a:p>
        </p:txBody>
      </p:sp>
    </p:spTree>
    <p:extLst>
      <p:ext uri="{BB962C8B-B14F-4D97-AF65-F5344CB8AC3E}">
        <p14:creationId xmlns:p14="http://schemas.microsoft.com/office/powerpoint/2010/main" val="125477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609600"/>
            <a:ext cx="8229600" cy="1143000"/>
          </a:xfrm>
        </p:spPr>
        <p:txBody>
          <a:bodyPr>
            <a:normAutofit fontScale="90000"/>
          </a:bodyPr>
          <a:lstStyle/>
          <a:p>
            <a:r>
              <a:rPr lang="en-US" sz="4000">
                <a:latin typeface="Rockwell" pitchFamily="18" charset="0"/>
              </a:rPr>
              <a:t>Hate Crimes</a:t>
            </a:r>
            <a:br>
              <a:rPr lang="en-US" sz="4000">
                <a:latin typeface="Rockwell" pitchFamily="18" charset="0"/>
              </a:rPr>
            </a:br>
            <a:r>
              <a:rPr lang="en-US" sz="4000">
                <a:latin typeface="Rockwell" pitchFamily="18" charset="0"/>
              </a:rPr>
              <a:t>Article &amp; Pro/Con Viewpoints</a:t>
            </a:r>
          </a:p>
        </p:txBody>
      </p:sp>
      <p:sp>
        <p:nvSpPr>
          <p:cNvPr id="202755" name="Rectangle 3"/>
          <p:cNvSpPr>
            <a:spLocks noGrp="1" noChangeArrowheads="1"/>
          </p:cNvSpPr>
          <p:nvPr>
            <p:ph type="body" idx="1"/>
          </p:nvPr>
        </p:nvSpPr>
        <p:spPr/>
        <p:txBody>
          <a:bodyPr/>
          <a:lstStyle/>
          <a:p>
            <a:endParaRPr lang="en-US"/>
          </a:p>
        </p:txBody>
      </p:sp>
      <p:pic>
        <p:nvPicPr>
          <p:cNvPr id="202756" name="Picture 4" descr="2183779-Graffitti_on_the_walls_soho_new_york_city_usa-New_York_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1950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202757" name="AutoShape 5"/>
          <p:cNvSpPr>
            <a:spLocks noChangeArrowheads="1"/>
          </p:cNvSpPr>
          <p:nvPr/>
        </p:nvSpPr>
        <p:spPr bwMode="auto">
          <a:xfrm>
            <a:off x="990600" y="1752600"/>
            <a:ext cx="6629400" cy="1447800"/>
          </a:xfrm>
          <a:prstGeom prst="wedgeRectCallout">
            <a:avLst>
              <a:gd name="adj1" fmla="val -4741"/>
              <a:gd name="adj2" fmla="val 7532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In the side columns provided on your handout…show me how your brain is comprehending what you are reading…</a:t>
            </a:r>
          </a:p>
        </p:txBody>
      </p:sp>
    </p:spTree>
    <p:extLst>
      <p:ext uri="{BB962C8B-B14F-4D97-AF65-F5344CB8AC3E}">
        <p14:creationId xmlns:p14="http://schemas.microsoft.com/office/powerpoint/2010/main" val="1897490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304800"/>
            <a:ext cx="8229600" cy="5821363"/>
          </a:xfrm>
        </p:spPr>
        <p:txBody>
          <a:bodyPr/>
          <a:lstStyle/>
          <a:p>
            <a:endParaRPr lang="en-US"/>
          </a:p>
        </p:txBody>
      </p:sp>
      <p:sp>
        <p:nvSpPr>
          <p:cNvPr id="22531" name="WordArt 3"/>
          <p:cNvSpPr>
            <a:spLocks noChangeArrowheads="1" noChangeShapeType="1" noTextEdit="1"/>
          </p:cNvSpPr>
          <p:nvPr/>
        </p:nvSpPr>
        <p:spPr bwMode="auto">
          <a:xfrm>
            <a:off x="1143000" y="838200"/>
            <a:ext cx="7086600" cy="5334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7200" kern="10">
                <a:ln w="9525">
                  <a:solidFill>
                    <a:srgbClr val="000000"/>
                  </a:solidFill>
                  <a:round/>
                  <a:headEnd/>
                  <a:tailEnd/>
                </a:ln>
                <a:solidFill>
                  <a:srgbClr val="FFFFFF"/>
                </a:solidFill>
                <a:latin typeface="Arial Black"/>
              </a:rPr>
              <a:t>Strongly</a:t>
            </a:r>
          </a:p>
          <a:p>
            <a:pPr algn="ctr"/>
            <a:r>
              <a:rPr lang="en-US" sz="7200" kern="10">
                <a:ln w="9525">
                  <a:solidFill>
                    <a:srgbClr val="000000"/>
                  </a:solidFill>
                  <a:round/>
                  <a:headEnd/>
                  <a:tailEnd/>
                </a:ln>
                <a:solidFill>
                  <a:srgbClr val="FFFFFF"/>
                </a:solidFill>
                <a:latin typeface="Arial Black"/>
              </a:rPr>
              <a:t>Agree</a:t>
            </a:r>
          </a:p>
        </p:txBody>
      </p:sp>
    </p:spTree>
    <p:extLst>
      <p:ext uri="{BB962C8B-B14F-4D97-AF65-F5344CB8AC3E}">
        <p14:creationId xmlns:p14="http://schemas.microsoft.com/office/powerpoint/2010/main" val="3460402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3562"/>
          </a:xfrm>
        </p:spPr>
        <p:txBody>
          <a:bodyPr>
            <a:normAutofit fontScale="90000"/>
          </a:bodyPr>
          <a:lstStyle/>
          <a:p>
            <a:r>
              <a:rPr lang="en-US" sz="1600"/>
              <a:t>Four Corners</a:t>
            </a:r>
            <a:br>
              <a:rPr lang="en-US" sz="1600"/>
            </a:br>
            <a:r>
              <a:rPr lang="en-US" sz="1600"/>
              <a:t>Your name: _______________________                                                  Period: ____</a:t>
            </a:r>
          </a:p>
        </p:txBody>
      </p:sp>
      <p:sp>
        <p:nvSpPr>
          <p:cNvPr id="23555" name="Rectangle 3"/>
          <p:cNvSpPr>
            <a:spLocks noGrp="1" noChangeArrowheads="1"/>
          </p:cNvSpPr>
          <p:nvPr>
            <p:ph type="body" sz="half" idx="1"/>
          </p:nvPr>
        </p:nvSpPr>
        <p:spPr>
          <a:xfrm>
            <a:off x="457200" y="990600"/>
            <a:ext cx="4038600" cy="5135563"/>
          </a:xfrm>
        </p:spPr>
        <p:txBody>
          <a:bodyPr/>
          <a:lstStyle/>
          <a:p>
            <a:pPr>
              <a:lnSpc>
                <a:spcPct val="90000"/>
              </a:lnSpc>
              <a:buFontTx/>
              <a:buNone/>
            </a:pPr>
            <a:r>
              <a:rPr lang="en-US" sz="1400"/>
              <a:t>Scenario #1: ____________________________</a:t>
            </a:r>
          </a:p>
          <a:p>
            <a:pPr>
              <a:lnSpc>
                <a:spcPct val="90000"/>
              </a:lnSpc>
              <a:buFontTx/>
              <a:buNone/>
            </a:pPr>
            <a:r>
              <a:rPr lang="en-US" sz="1400"/>
              <a:t>_______________________________________</a:t>
            </a:r>
          </a:p>
          <a:p>
            <a:pPr>
              <a:lnSpc>
                <a:spcPct val="90000"/>
              </a:lnSpc>
              <a:buFontTx/>
              <a:buNone/>
            </a:pPr>
            <a:r>
              <a:rPr lang="en-US" sz="1400"/>
              <a:t>_______________________________________</a:t>
            </a:r>
          </a:p>
          <a:p>
            <a:pPr>
              <a:lnSpc>
                <a:spcPct val="90000"/>
              </a:lnSpc>
            </a:pPr>
            <a:r>
              <a:rPr lang="en-US" sz="800"/>
              <a:t>Strongly agree</a:t>
            </a:r>
          </a:p>
          <a:p>
            <a:pPr>
              <a:lnSpc>
                <a:spcPct val="90000"/>
              </a:lnSpc>
            </a:pPr>
            <a:r>
              <a:rPr lang="en-US" sz="800"/>
              <a:t>Agree</a:t>
            </a:r>
          </a:p>
          <a:p>
            <a:pPr>
              <a:lnSpc>
                <a:spcPct val="90000"/>
              </a:lnSpc>
            </a:pPr>
            <a:r>
              <a:rPr lang="en-US" sz="800"/>
              <a:t>Disagree</a:t>
            </a:r>
          </a:p>
          <a:p>
            <a:pPr>
              <a:lnSpc>
                <a:spcPct val="90000"/>
              </a:lnSpc>
            </a:pPr>
            <a:r>
              <a:rPr lang="en-US" sz="800"/>
              <a:t>Strongly disagree</a:t>
            </a:r>
          </a:p>
          <a:p>
            <a:pPr>
              <a:lnSpc>
                <a:spcPct val="90000"/>
              </a:lnSpc>
            </a:pPr>
            <a:endParaRPr lang="en-US" sz="800"/>
          </a:p>
          <a:p>
            <a:pPr>
              <a:lnSpc>
                <a:spcPct val="90000"/>
              </a:lnSpc>
            </a:pPr>
            <a:r>
              <a:rPr lang="en-US" sz="1400"/>
              <a:t>My reasons why I feel this way: _________________________________________________________________________________________________________</a:t>
            </a:r>
          </a:p>
          <a:p>
            <a:pPr>
              <a:lnSpc>
                <a:spcPct val="90000"/>
              </a:lnSpc>
            </a:pPr>
            <a:r>
              <a:rPr lang="en-US" sz="1400"/>
              <a:t>Additional list:</a:t>
            </a:r>
          </a:p>
          <a:p>
            <a:pPr>
              <a:lnSpc>
                <a:spcPct val="90000"/>
              </a:lnSpc>
            </a:pPr>
            <a:r>
              <a:rPr lang="en-US" sz="1400"/>
              <a:t>____________________________________________________________________________________________________________________________________________</a:t>
            </a:r>
          </a:p>
          <a:p>
            <a:pPr>
              <a:lnSpc>
                <a:spcPct val="90000"/>
              </a:lnSpc>
            </a:pPr>
            <a:r>
              <a:rPr lang="en-US" sz="1400"/>
              <a:t>Who did the clip board in your group?</a:t>
            </a:r>
          </a:p>
          <a:p>
            <a:pPr>
              <a:lnSpc>
                <a:spcPct val="90000"/>
              </a:lnSpc>
            </a:pPr>
            <a:r>
              <a:rPr lang="en-US" sz="1400"/>
              <a:t>_________________________________</a:t>
            </a:r>
          </a:p>
          <a:p>
            <a:pPr>
              <a:lnSpc>
                <a:spcPct val="90000"/>
              </a:lnSpc>
            </a:pPr>
            <a:r>
              <a:rPr lang="en-US" sz="1400"/>
              <a:t>Who reported out?</a:t>
            </a:r>
          </a:p>
          <a:p>
            <a:pPr>
              <a:lnSpc>
                <a:spcPct val="90000"/>
              </a:lnSpc>
            </a:pPr>
            <a:r>
              <a:rPr lang="en-US" sz="1400"/>
              <a:t>_________________________________</a:t>
            </a:r>
          </a:p>
          <a:p>
            <a:pPr>
              <a:lnSpc>
                <a:spcPct val="90000"/>
              </a:lnSpc>
            </a:pPr>
            <a:r>
              <a:rPr lang="en-US" sz="1400"/>
              <a:t>Did you stay in your group? Yes  /   No</a:t>
            </a:r>
          </a:p>
          <a:p>
            <a:pPr>
              <a:lnSpc>
                <a:spcPct val="90000"/>
              </a:lnSpc>
            </a:pPr>
            <a:r>
              <a:rPr lang="en-US" sz="1400"/>
              <a:t>Why? __________________________________</a:t>
            </a:r>
          </a:p>
        </p:txBody>
      </p:sp>
      <p:sp>
        <p:nvSpPr>
          <p:cNvPr id="23556" name="Rectangle 4"/>
          <p:cNvSpPr>
            <a:spLocks noGrp="1" noChangeArrowheads="1"/>
          </p:cNvSpPr>
          <p:nvPr>
            <p:ph type="body" sz="half" idx="2"/>
          </p:nvPr>
        </p:nvSpPr>
        <p:spPr>
          <a:xfrm>
            <a:off x="4648200" y="990600"/>
            <a:ext cx="4038600" cy="5135563"/>
          </a:xfrm>
        </p:spPr>
        <p:txBody>
          <a:bodyPr/>
          <a:lstStyle/>
          <a:p>
            <a:pPr>
              <a:lnSpc>
                <a:spcPct val="90000"/>
              </a:lnSpc>
              <a:buFontTx/>
              <a:buNone/>
            </a:pPr>
            <a:r>
              <a:rPr lang="en-US" sz="1400"/>
              <a:t>Scenario #2: ____________________________</a:t>
            </a:r>
          </a:p>
          <a:p>
            <a:pPr>
              <a:lnSpc>
                <a:spcPct val="90000"/>
              </a:lnSpc>
              <a:buFontTx/>
              <a:buNone/>
            </a:pPr>
            <a:r>
              <a:rPr lang="en-US" sz="1400"/>
              <a:t>_______________________________________</a:t>
            </a:r>
          </a:p>
          <a:p>
            <a:pPr>
              <a:lnSpc>
                <a:spcPct val="90000"/>
              </a:lnSpc>
              <a:buFontTx/>
              <a:buNone/>
            </a:pPr>
            <a:r>
              <a:rPr lang="en-US" sz="1400"/>
              <a:t>_______________________________________</a:t>
            </a:r>
          </a:p>
          <a:p>
            <a:pPr>
              <a:lnSpc>
                <a:spcPct val="90000"/>
              </a:lnSpc>
            </a:pPr>
            <a:r>
              <a:rPr lang="en-US" sz="800"/>
              <a:t>Strongly agree</a:t>
            </a:r>
          </a:p>
          <a:p>
            <a:pPr>
              <a:lnSpc>
                <a:spcPct val="90000"/>
              </a:lnSpc>
            </a:pPr>
            <a:r>
              <a:rPr lang="en-US" sz="800"/>
              <a:t>Agree</a:t>
            </a:r>
          </a:p>
          <a:p>
            <a:pPr>
              <a:lnSpc>
                <a:spcPct val="90000"/>
              </a:lnSpc>
            </a:pPr>
            <a:r>
              <a:rPr lang="en-US" sz="800"/>
              <a:t>Disagree</a:t>
            </a:r>
          </a:p>
          <a:p>
            <a:pPr>
              <a:lnSpc>
                <a:spcPct val="90000"/>
              </a:lnSpc>
            </a:pPr>
            <a:r>
              <a:rPr lang="en-US" sz="800"/>
              <a:t>Strongly disagree</a:t>
            </a:r>
          </a:p>
          <a:p>
            <a:pPr>
              <a:lnSpc>
                <a:spcPct val="90000"/>
              </a:lnSpc>
            </a:pPr>
            <a:endParaRPr lang="en-US" sz="800"/>
          </a:p>
          <a:p>
            <a:pPr>
              <a:lnSpc>
                <a:spcPct val="90000"/>
              </a:lnSpc>
            </a:pPr>
            <a:r>
              <a:rPr lang="en-US" sz="1400"/>
              <a:t>My reasons why I feel this way: _________________________________________________________________________________________________________</a:t>
            </a:r>
          </a:p>
          <a:p>
            <a:pPr>
              <a:lnSpc>
                <a:spcPct val="90000"/>
              </a:lnSpc>
            </a:pPr>
            <a:r>
              <a:rPr lang="en-US" sz="1400"/>
              <a:t>Additional list:</a:t>
            </a:r>
          </a:p>
          <a:p>
            <a:pPr>
              <a:lnSpc>
                <a:spcPct val="90000"/>
              </a:lnSpc>
            </a:pPr>
            <a:r>
              <a:rPr lang="en-US" sz="1400"/>
              <a:t>____________________________________________________________________________________________________________________________________________</a:t>
            </a:r>
          </a:p>
          <a:p>
            <a:pPr>
              <a:lnSpc>
                <a:spcPct val="90000"/>
              </a:lnSpc>
            </a:pPr>
            <a:r>
              <a:rPr lang="en-US" sz="1400"/>
              <a:t>Who did the clip board in your group?</a:t>
            </a:r>
          </a:p>
          <a:p>
            <a:pPr>
              <a:lnSpc>
                <a:spcPct val="90000"/>
              </a:lnSpc>
            </a:pPr>
            <a:r>
              <a:rPr lang="en-US" sz="1400"/>
              <a:t>_________________________________</a:t>
            </a:r>
          </a:p>
          <a:p>
            <a:pPr>
              <a:lnSpc>
                <a:spcPct val="90000"/>
              </a:lnSpc>
            </a:pPr>
            <a:r>
              <a:rPr lang="en-US" sz="1400"/>
              <a:t>Who reported out?</a:t>
            </a:r>
          </a:p>
          <a:p>
            <a:pPr>
              <a:lnSpc>
                <a:spcPct val="90000"/>
              </a:lnSpc>
            </a:pPr>
            <a:r>
              <a:rPr lang="en-US" sz="1400"/>
              <a:t>_________________________________</a:t>
            </a:r>
          </a:p>
          <a:p>
            <a:pPr>
              <a:lnSpc>
                <a:spcPct val="90000"/>
              </a:lnSpc>
            </a:pPr>
            <a:r>
              <a:rPr lang="en-US" sz="1400"/>
              <a:t>Did you stay in your group? Yes  /   No</a:t>
            </a:r>
          </a:p>
          <a:p>
            <a:pPr>
              <a:lnSpc>
                <a:spcPct val="90000"/>
              </a:lnSpc>
            </a:pPr>
            <a:r>
              <a:rPr lang="en-US" sz="1400"/>
              <a:t>Why? __________________________________</a:t>
            </a:r>
          </a:p>
          <a:p>
            <a:pPr>
              <a:lnSpc>
                <a:spcPct val="90000"/>
              </a:lnSpc>
              <a:buFontTx/>
              <a:buNone/>
            </a:pPr>
            <a:endParaRPr lang="en-US" sz="1400"/>
          </a:p>
        </p:txBody>
      </p:sp>
      <p:sp>
        <p:nvSpPr>
          <p:cNvPr id="23557" name="Rectangle 5"/>
          <p:cNvSpPr>
            <a:spLocks noChangeArrowheads="1"/>
          </p:cNvSpPr>
          <p:nvPr/>
        </p:nvSpPr>
        <p:spPr bwMode="auto">
          <a:xfrm>
            <a:off x="381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Rectangle 6"/>
          <p:cNvSpPr>
            <a:spLocks noChangeArrowheads="1"/>
          </p:cNvSpPr>
          <p:nvPr/>
        </p:nvSpPr>
        <p:spPr bwMode="auto">
          <a:xfrm>
            <a:off x="4572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16880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normAutofit fontScale="90000"/>
          </a:bodyPr>
          <a:lstStyle/>
          <a:p>
            <a:r>
              <a:rPr lang="en-US" sz="1600"/>
              <a:t>Backside</a:t>
            </a:r>
            <a:br>
              <a:rPr lang="en-US" sz="1600"/>
            </a:br>
            <a:r>
              <a:rPr lang="en-US" sz="1600"/>
              <a:t>Your name: _______________________                                                  Period: ____</a:t>
            </a:r>
          </a:p>
        </p:txBody>
      </p:sp>
      <p:sp>
        <p:nvSpPr>
          <p:cNvPr id="24579" name="Rectangle 3"/>
          <p:cNvSpPr>
            <a:spLocks noGrp="1" noChangeArrowheads="1"/>
          </p:cNvSpPr>
          <p:nvPr>
            <p:ph type="body" sz="half" idx="1"/>
          </p:nvPr>
        </p:nvSpPr>
        <p:spPr>
          <a:xfrm>
            <a:off x="457200" y="990600"/>
            <a:ext cx="4038600" cy="5135563"/>
          </a:xfrm>
        </p:spPr>
        <p:txBody>
          <a:bodyPr/>
          <a:lstStyle/>
          <a:p>
            <a:pPr>
              <a:lnSpc>
                <a:spcPct val="80000"/>
              </a:lnSpc>
              <a:buFontTx/>
              <a:buNone/>
            </a:pPr>
            <a:r>
              <a:rPr lang="en-US" sz="1400"/>
              <a:t>Scenario #3: ____________________________</a:t>
            </a:r>
          </a:p>
          <a:p>
            <a:pPr>
              <a:lnSpc>
                <a:spcPct val="80000"/>
              </a:lnSpc>
              <a:buFontTx/>
              <a:buNone/>
            </a:pPr>
            <a:r>
              <a:rPr lang="en-US" sz="1400"/>
              <a:t>_______________________________________</a:t>
            </a:r>
          </a:p>
          <a:p>
            <a:pPr>
              <a:lnSpc>
                <a:spcPct val="80000"/>
              </a:lnSpc>
              <a:buFontTx/>
              <a:buNone/>
            </a:pPr>
            <a:r>
              <a:rPr lang="en-US" sz="1400"/>
              <a:t>_______________________________________</a:t>
            </a:r>
          </a:p>
          <a:p>
            <a:pPr>
              <a:lnSpc>
                <a:spcPct val="80000"/>
              </a:lnSpc>
              <a:buFontTx/>
              <a:buNone/>
            </a:pPr>
            <a:endParaRPr lang="en-US" sz="1400"/>
          </a:p>
          <a:p>
            <a:pPr>
              <a:lnSpc>
                <a:spcPct val="80000"/>
              </a:lnSpc>
            </a:pPr>
            <a:r>
              <a:rPr lang="en-US" sz="800"/>
              <a:t>Strongly agree</a:t>
            </a:r>
          </a:p>
          <a:p>
            <a:pPr>
              <a:lnSpc>
                <a:spcPct val="80000"/>
              </a:lnSpc>
            </a:pPr>
            <a:r>
              <a:rPr lang="en-US" sz="800"/>
              <a:t>Agree</a:t>
            </a:r>
          </a:p>
          <a:p>
            <a:pPr>
              <a:lnSpc>
                <a:spcPct val="80000"/>
              </a:lnSpc>
            </a:pPr>
            <a:r>
              <a:rPr lang="en-US" sz="800"/>
              <a:t>Disagree</a:t>
            </a:r>
          </a:p>
          <a:p>
            <a:pPr>
              <a:lnSpc>
                <a:spcPct val="80000"/>
              </a:lnSpc>
            </a:pPr>
            <a:r>
              <a:rPr lang="en-US" sz="800"/>
              <a:t>Strongly disagree</a:t>
            </a:r>
          </a:p>
          <a:p>
            <a:pPr>
              <a:lnSpc>
                <a:spcPct val="80000"/>
              </a:lnSpc>
            </a:pPr>
            <a:endParaRPr lang="en-US" sz="800"/>
          </a:p>
          <a:p>
            <a:pPr>
              <a:lnSpc>
                <a:spcPct val="80000"/>
              </a:lnSpc>
            </a:pPr>
            <a:r>
              <a:rPr lang="en-US" sz="1400"/>
              <a:t>My reasons why I feel this way: _________________________________________________________________________________________________________</a:t>
            </a:r>
          </a:p>
          <a:p>
            <a:pPr>
              <a:lnSpc>
                <a:spcPct val="80000"/>
              </a:lnSpc>
            </a:pPr>
            <a:r>
              <a:rPr lang="en-US" sz="1400"/>
              <a:t>Additional list:</a:t>
            </a:r>
          </a:p>
          <a:p>
            <a:pPr>
              <a:lnSpc>
                <a:spcPct val="80000"/>
              </a:lnSpc>
            </a:pPr>
            <a:r>
              <a:rPr lang="en-US" sz="1400"/>
              <a:t>____________________________________________________________________________________________________________________________________________</a:t>
            </a:r>
          </a:p>
          <a:p>
            <a:pPr>
              <a:lnSpc>
                <a:spcPct val="80000"/>
              </a:lnSpc>
            </a:pPr>
            <a:r>
              <a:rPr lang="en-US" sz="1400"/>
              <a:t>Who did the clip board in your group?</a:t>
            </a:r>
          </a:p>
          <a:p>
            <a:pPr>
              <a:lnSpc>
                <a:spcPct val="80000"/>
              </a:lnSpc>
            </a:pPr>
            <a:r>
              <a:rPr lang="en-US" sz="1400"/>
              <a:t>_________________________________</a:t>
            </a:r>
          </a:p>
          <a:p>
            <a:pPr>
              <a:lnSpc>
                <a:spcPct val="80000"/>
              </a:lnSpc>
            </a:pPr>
            <a:r>
              <a:rPr lang="en-US" sz="1400"/>
              <a:t>Who reported out?</a:t>
            </a:r>
          </a:p>
          <a:p>
            <a:pPr>
              <a:lnSpc>
                <a:spcPct val="80000"/>
              </a:lnSpc>
            </a:pPr>
            <a:r>
              <a:rPr lang="en-US" sz="1400"/>
              <a:t>_________________________________</a:t>
            </a:r>
          </a:p>
          <a:p>
            <a:pPr>
              <a:lnSpc>
                <a:spcPct val="80000"/>
              </a:lnSpc>
            </a:pPr>
            <a:r>
              <a:rPr lang="en-US" sz="1400"/>
              <a:t>Did you stay in your group? Yes  /   No</a:t>
            </a:r>
          </a:p>
          <a:p>
            <a:pPr>
              <a:lnSpc>
                <a:spcPct val="80000"/>
              </a:lnSpc>
            </a:pPr>
            <a:r>
              <a:rPr lang="en-US" sz="1400"/>
              <a:t>Why? __________________________________</a:t>
            </a:r>
          </a:p>
        </p:txBody>
      </p:sp>
      <p:sp>
        <p:nvSpPr>
          <p:cNvPr id="24580" name="Rectangle 4"/>
          <p:cNvSpPr>
            <a:spLocks noGrp="1" noChangeArrowheads="1"/>
          </p:cNvSpPr>
          <p:nvPr>
            <p:ph type="body" sz="half" idx="2"/>
          </p:nvPr>
        </p:nvSpPr>
        <p:spPr>
          <a:xfrm>
            <a:off x="4343400" y="990600"/>
            <a:ext cx="4343400" cy="5562600"/>
          </a:xfrm>
        </p:spPr>
        <p:txBody>
          <a:bodyPr/>
          <a:lstStyle/>
          <a:p>
            <a:pPr>
              <a:lnSpc>
                <a:spcPct val="80000"/>
              </a:lnSpc>
              <a:buFontTx/>
              <a:buNone/>
            </a:pPr>
            <a:endParaRPr lang="en-US" sz="1200"/>
          </a:p>
          <a:p>
            <a:pPr>
              <a:lnSpc>
                <a:spcPct val="80000"/>
              </a:lnSpc>
              <a:buFontTx/>
              <a:buNone/>
            </a:pPr>
            <a:r>
              <a:rPr lang="en-US" sz="1200"/>
              <a:t>        Final Task: </a:t>
            </a:r>
            <a:r>
              <a:rPr 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80000"/>
              </a:lnSpc>
              <a:buFontTx/>
              <a:buNone/>
            </a:pPr>
            <a:endParaRPr lang="en-US" sz="1800"/>
          </a:p>
        </p:txBody>
      </p:sp>
      <p:sp>
        <p:nvSpPr>
          <p:cNvPr id="24581" name="Rectangle 5"/>
          <p:cNvSpPr>
            <a:spLocks noChangeArrowheads="1"/>
          </p:cNvSpPr>
          <p:nvPr/>
        </p:nvSpPr>
        <p:spPr bwMode="auto">
          <a:xfrm>
            <a:off x="381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Rectangle 6"/>
          <p:cNvSpPr>
            <a:spLocks noChangeArrowheads="1"/>
          </p:cNvSpPr>
          <p:nvPr/>
        </p:nvSpPr>
        <p:spPr bwMode="auto">
          <a:xfrm>
            <a:off x="4572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01625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563562"/>
          </a:xfrm>
        </p:spPr>
        <p:txBody>
          <a:bodyPr>
            <a:normAutofit fontScale="90000"/>
          </a:bodyPr>
          <a:lstStyle/>
          <a:p>
            <a:r>
              <a:rPr lang="en-US" sz="1600"/>
              <a:t>Four Corners for Absent Students</a:t>
            </a:r>
            <a:br>
              <a:rPr lang="en-US" sz="1600"/>
            </a:br>
            <a:r>
              <a:rPr lang="en-US" sz="1600"/>
              <a:t>Your name: _______________________                                                  Period: ____</a:t>
            </a:r>
          </a:p>
        </p:txBody>
      </p:sp>
      <p:sp>
        <p:nvSpPr>
          <p:cNvPr id="52227" name="Rectangle 3"/>
          <p:cNvSpPr>
            <a:spLocks noGrp="1" noChangeArrowheads="1"/>
          </p:cNvSpPr>
          <p:nvPr>
            <p:ph type="body" sz="half" idx="1"/>
          </p:nvPr>
        </p:nvSpPr>
        <p:spPr>
          <a:xfrm>
            <a:off x="457200" y="990600"/>
            <a:ext cx="4038600" cy="5135563"/>
          </a:xfrm>
        </p:spPr>
        <p:txBody>
          <a:bodyPr/>
          <a:lstStyle/>
          <a:p>
            <a:pPr>
              <a:lnSpc>
                <a:spcPct val="80000"/>
              </a:lnSpc>
              <a:buFontTx/>
              <a:buNone/>
            </a:pPr>
            <a:r>
              <a:rPr lang="en-US" sz="1400"/>
              <a:t>Scenario #1: </a:t>
            </a:r>
            <a:r>
              <a:rPr lang="en-US" sz="2000" i="1" u="sng"/>
              <a:t>Wearing a helmet when riding a bike should be mandatory.</a:t>
            </a:r>
            <a:r>
              <a:rPr lang="en-US" sz="800" i="1" u="sng"/>
              <a:t> </a:t>
            </a:r>
          </a:p>
          <a:p>
            <a:pPr>
              <a:lnSpc>
                <a:spcPct val="80000"/>
              </a:lnSpc>
              <a:buFontTx/>
              <a:buNone/>
            </a:pPr>
            <a:endParaRPr lang="en-US" sz="800" i="1" u="sng"/>
          </a:p>
          <a:p>
            <a:pPr>
              <a:lnSpc>
                <a:spcPct val="80000"/>
              </a:lnSpc>
              <a:buFontTx/>
              <a:buNone/>
            </a:pPr>
            <a:endParaRPr lang="en-US" sz="800" i="1" u="sng"/>
          </a:p>
          <a:p>
            <a:pPr>
              <a:lnSpc>
                <a:spcPct val="80000"/>
              </a:lnSpc>
              <a:buFontTx/>
              <a:buNone/>
            </a:pPr>
            <a:endParaRPr lang="en-US" sz="1200"/>
          </a:p>
          <a:p>
            <a:pPr>
              <a:lnSpc>
                <a:spcPct val="80000"/>
              </a:lnSpc>
              <a:buFontTx/>
              <a:buNone/>
            </a:pPr>
            <a:r>
              <a:rPr lang="en-US" sz="1200"/>
              <a:t>Do you: (circle one)</a:t>
            </a:r>
          </a:p>
          <a:p>
            <a:pPr>
              <a:lnSpc>
                <a:spcPct val="80000"/>
              </a:lnSpc>
              <a:buFontTx/>
              <a:buNone/>
            </a:pPr>
            <a:endParaRPr lang="en-US" sz="1200"/>
          </a:p>
          <a:p>
            <a:pPr>
              <a:lnSpc>
                <a:spcPct val="80000"/>
              </a:lnSpc>
            </a:pPr>
            <a:r>
              <a:rPr lang="en-US" sz="1200"/>
              <a:t>Strongly agree</a:t>
            </a:r>
          </a:p>
          <a:p>
            <a:pPr>
              <a:lnSpc>
                <a:spcPct val="80000"/>
              </a:lnSpc>
            </a:pPr>
            <a:r>
              <a:rPr lang="en-US" sz="1200"/>
              <a:t>Agree</a:t>
            </a:r>
          </a:p>
          <a:p>
            <a:pPr>
              <a:lnSpc>
                <a:spcPct val="80000"/>
              </a:lnSpc>
            </a:pPr>
            <a:r>
              <a:rPr lang="en-US" sz="1200"/>
              <a:t>Disagree</a:t>
            </a:r>
          </a:p>
          <a:p>
            <a:pPr>
              <a:lnSpc>
                <a:spcPct val="80000"/>
              </a:lnSpc>
            </a:pPr>
            <a:r>
              <a:rPr lang="en-US" sz="1200"/>
              <a:t>Strongly disagree</a:t>
            </a:r>
          </a:p>
          <a:p>
            <a:pPr>
              <a:lnSpc>
                <a:spcPct val="80000"/>
              </a:lnSpc>
            </a:pPr>
            <a:endParaRPr lang="en-US" sz="1200"/>
          </a:p>
          <a:p>
            <a:pPr>
              <a:lnSpc>
                <a:spcPct val="80000"/>
              </a:lnSpc>
            </a:pPr>
            <a:r>
              <a:rPr lang="en-US" sz="1400"/>
              <a:t>My reasons why I feel this way: </a:t>
            </a:r>
            <a:r>
              <a:rPr lang="en-US" sz="1800"/>
              <a:t>__________________________________________________________________________________________________________________________________________________________________________________________________________________</a:t>
            </a:r>
          </a:p>
          <a:p>
            <a:pPr>
              <a:lnSpc>
                <a:spcPct val="80000"/>
              </a:lnSpc>
              <a:buFontTx/>
              <a:buNone/>
            </a:pPr>
            <a:endParaRPr lang="en-US" sz="1800"/>
          </a:p>
          <a:p>
            <a:pPr>
              <a:lnSpc>
                <a:spcPct val="80000"/>
              </a:lnSpc>
            </a:pPr>
            <a:endParaRPr lang="en-US" sz="1800"/>
          </a:p>
        </p:txBody>
      </p:sp>
      <p:sp>
        <p:nvSpPr>
          <p:cNvPr id="52228" name="Rectangle 4"/>
          <p:cNvSpPr>
            <a:spLocks noGrp="1" noChangeArrowheads="1"/>
          </p:cNvSpPr>
          <p:nvPr>
            <p:ph type="body" sz="half" idx="2"/>
          </p:nvPr>
        </p:nvSpPr>
        <p:spPr>
          <a:xfrm>
            <a:off x="4648200" y="990600"/>
            <a:ext cx="4038600" cy="5135563"/>
          </a:xfrm>
        </p:spPr>
        <p:txBody>
          <a:bodyPr/>
          <a:lstStyle/>
          <a:p>
            <a:pPr>
              <a:lnSpc>
                <a:spcPct val="80000"/>
              </a:lnSpc>
              <a:buFontTx/>
              <a:buNone/>
            </a:pPr>
            <a:r>
              <a:rPr lang="en-US" sz="1400"/>
              <a:t>Scenario #2: </a:t>
            </a:r>
            <a:r>
              <a:rPr lang="en-US" sz="2000" u="sng"/>
              <a:t>Kids younger than 18 should be able to make their own decisions about whether to get a body piercing.</a:t>
            </a:r>
            <a:r>
              <a:rPr lang="en-US" sz="800" u="sng"/>
              <a:t> </a:t>
            </a:r>
          </a:p>
          <a:p>
            <a:pPr>
              <a:lnSpc>
                <a:spcPct val="80000"/>
              </a:lnSpc>
              <a:buFontTx/>
              <a:buNone/>
            </a:pPr>
            <a:endParaRPr lang="en-US" sz="800" u="sng"/>
          </a:p>
          <a:p>
            <a:pPr>
              <a:lnSpc>
                <a:spcPct val="80000"/>
              </a:lnSpc>
              <a:buFontTx/>
              <a:buNone/>
            </a:pPr>
            <a:r>
              <a:rPr lang="en-US" sz="1200"/>
              <a:t>Do you: (circle one)</a:t>
            </a:r>
          </a:p>
          <a:p>
            <a:pPr>
              <a:lnSpc>
                <a:spcPct val="80000"/>
              </a:lnSpc>
              <a:buFontTx/>
              <a:buNone/>
            </a:pPr>
            <a:endParaRPr lang="en-US" sz="1200"/>
          </a:p>
          <a:p>
            <a:pPr>
              <a:lnSpc>
                <a:spcPct val="80000"/>
              </a:lnSpc>
            </a:pPr>
            <a:r>
              <a:rPr lang="en-US" sz="1200"/>
              <a:t>Strongly agree</a:t>
            </a:r>
          </a:p>
          <a:p>
            <a:pPr>
              <a:lnSpc>
                <a:spcPct val="80000"/>
              </a:lnSpc>
            </a:pPr>
            <a:r>
              <a:rPr lang="en-US" sz="1200"/>
              <a:t>Agree</a:t>
            </a:r>
          </a:p>
          <a:p>
            <a:pPr>
              <a:lnSpc>
                <a:spcPct val="80000"/>
              </a:lnSpc>
            </a:pPr>
            <a:r>
              <a:rPr lang="en-US" sz="1200"/>
              <a:t>Disagree</a:t>
            </a:r>
          </a:p>
          <a:p>
            <a:pPr>
              <a:lnSpc>
                <a:spcPct val="80000"/>
              </a:lnSpc>
            </a:pPr>
            <a:r>
              <a:rPr lang="en-US" sz="1200"/>
              <a:t>Strongly disagree</a:t>
            </a:r>
          </a:p>
          <a:p>
            <a:pPr>
              <a:lnSpc>
                <a:spcPct val="80000"/>
              </a:lnSpc>
            </a:pPr>
            <a:endParaRPr lang="en-US" sz="1200"/>
          </a:p>
          <a:p>
            <a:pPr>
              <a:lnSpc>
                <a:spcPct val="80000"/>
              </a:lnSpc>
            </a:pPr>
            <a:r>
              <a:rPr lang="en-US" sz="1400"/>
              <a:t>My reasons why I feel this way: </a:t>
            </a:r>
            <a:r>
              <a:rPr lang="en-US" sz="1800"/>
              <a:t>__________________________________________________________________________________________________________________________________________________________________________________________________________________</a:t>
            </a:r>
          </a:p>
          <a:p>
            <a:pPr>
              <a:lnSpc>
                <a:spcPct val="80000"/>
              </a:lnSpc>
              <a:buFontTx/>
              <a:buNone/>
            </a:pPr>
            <a:endParaRPr lang="en-US" sz="800"/>
          </a:p>
          <a:p>
            <a:pPr>
              <a:lnSpc>
                <a:spcPct val="80000"/>
              </a:lnSpc>
              <a:buFontTx/>
              <a:buNone/>
            </a:pPr>
            <a:endParaRPr lang="en-US" sz="1400"/>
          </a:p>
        </p:txBody>
      </p:sp>
      <p:sp>
        <p:nvSpPr>
          <p:cNvPr id="52229" name="Rectangle 5"/>
          <p:cNvSpPr>
            <a:spLocks noChangeArrowheads="1"/>
          </p:cNvSpPr>
          <p:nvPr/>
        </p:nvSpPr>
        <p:spPr bwMode="auto">
          <a:xfrm>
            <a:off x="381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Rectangle 6"/>
          <p:cNvSpPr>
            <a:spLocks noChangeArrowheads="1"/>
          </p:cNvSpPr>
          <p:nvPr/>
        </p:nvSpPr>
        <p:spPr bwMode="auto">
          <a:xfrm>
            <a:off x="4572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7869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563562"/>
          </a:xfrm>
        </p:spPr>
        <p:txBody>
          <a:bodyPr>
            <a:normAutofit fontScale="90000"/>
          </a:bodyPr>
          <a:lstStyle/>
          <a:p>
            <a:r>
              <a:rPr lang="en-US" sz="1600"/>
              <a:t>Backside</a:t>
            </a:r>
            <a:br>
              <a:rPr lang="en-US" sz="1600"/>
            </a:br>
            <a:r>
              <a:rPr lang="en-US" sz="1600"/>
              <a:t>Your name: _______________________                                                  Period: ____</a:t>
            </a:r>
          </a:p>
        </p:txBody>
      </p:sp>
      <p:sp>
        <p:nvSpPr>
          <p:cNvPr id="53251" name="Rectangle 3"/>
          <p:cNvSpPr>
            <a:spLocks noGrp="1" noChangeArrowheads="1"/>
          </p:cNvSpPr>
          <p:nvPr>
            <p:ph type="body" sz="half" idx="1"/>
          </p:nvPr>
        </p:nvSpPr>
        <p:spPr>
          <a:xfrm>
            <a:off x="457200" y="990600"/>
            <a:ext cx="4038600" cy="5135563"/>
          </a:xfrm>
        </p:spPr>
        <p:txBody>
          <a:bodyPr/>
          <a:lstStyle/>
          <a:p>
            <a:pPr>
              <a:lnSpc>
                <a:spcPct val="80000"/>
              </a:lnSpc>
              <a:buFontTx/>
              <a:buNone/>
            </a:pPr>
            <a:endParaRPr lang="en-US" sz="1400"/>
          </a:p>
          <a:p>
            <a:pPr>
              <a:lnSpc>
                <a:spcPct val="80000"/>
              </a:lnSpc>
              <a:buFontTx/>
              <a:buNone/>
            </a:pPr>
            <a:endParaRPr lang="en-US" sz="1400"/>
          </a:p>
          <a:p>
            <a:pPr>
              <a:lnSpc>
                <a:spcPct val="80000"/>
              </a:lnSpc>
              <a:buFontTx/>
              <a:buNone/>
            </a:pPr>
            <a:r>
              <a:rPr lang="en-US" sz="1400"/>
              <a:t>	Choose one of the scenarios from the front side and on the right side of this paper create a one paragraph rationale why you feel the way you feel about your position on the subject. State clear evidence why you feel the way you do.</a:t>
            </a:r>
          </a:p>
        </p:txBody>
      </p:sp>
      <p:sp>
        <p:nvSpPr>
          <p:cNvPr id="53252" name="Rectangle 4"/>
          <p:cNvSpPr>
            <a:spLocks noGrp="1" noChangeArrowheads="1"/>
          </p:cNvSpPr>
          <p:nvPr>
            <p:ph type="body" sz="half" idx="2"/>
          </p:nvPr>
        </p:nvSpPr>
        <p:spPr>
          <a:xfrm>
            <a:off x="4343400" y="990600"/>
            <a:ext cx="4343400" cy="5562600"/>
          </a:xfrm>
        </p:spPr>
        <p:txBody>
          <a:bodyPr/>
          <a:lstStyle/>
          <a:p>
            <a:pPr>
              <a:lnSpc>
                <a:spcPct val="80000"/>
              </a:lnSpc>
              <a:buFontTx/>
              <a:buNone/>
            </a:pPr>
            <a:endParaRPr lang="en-US" sz="1200"/>
          </a:p>
          <a:p>
            <a:pPr>
              <a:lnSpc>
                <a:spcPct val="80000"/>
              </a:lnSpc>
              <a:buFontTx/>
              <a:buNone/>
            </a:pPr>
            <a:r>
              <a:rPr lang="en-US" sz="1200"/>
              <a:t>        Final Task: </a:t>
            </a:r>
            <a:r>
              <a:rPr 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80000"/>
              </a:lnSpc>
              <a:buFontTx/>
              <a:buNone/>
            </a:pPr>
            <a:endParaRPr lang="en-US" sz="1800"/>
          </a:p>
        </p:txBody>
      </p:sp>
      <p:sp>
        <p:nvSpPr>
          <p:cNvPr id="53253" name="Rectangle 5"/>
          <p:cNvSpPr>
            <a:spLocks noChangeArrowheads="1"/>
          </p:cNvSpPr>
          <p:nvPr/>
        </p:nvSpPr>
        <p:spPr bwMode="auto">
          <a:xfrm>
            <a:off x="381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p:nvSpPr>
        <p:spPr bwMode="auto">
          <a:xfrm>
            <a:off x="4572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AutoShape 7"/>
          <p:cNvSpPr>
            <a:spLocks noChangeArrowheads="1"/>
          </p:cNvSpPr>
          <p:nvPr/>
        </p:nvSpPr>
        <p:spPr bwMode="auto">
          <a:xfrm>
            <a:off x="1295400" y="3505200"/>
            <a:ext cx="2438400" cy="990600"/>
          </a:xfrm>
          <a:prstGeom prst="rightArrow">
            <a:avLst>
              <a:gd name="adj1" fmla="val 50000"/>
              <a:gd name="adj2" fmla="val 6153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11060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Four Corner Debate</a:t>
            </a:r>
          </a:p>
        </p:txBody>
      </p:sp>
      <p:sp>
        <p:nvSpPr>
          <p:cNvPr id="25603" name="Rectangle 3"/>
          <p:cNvSpPr>
            <a:spLocks noGrp="1" noChangeArrowheads="1"/>
          </p:cNvSpPr>
          <p:nvPr>
            <p:ph type="body" idx="1"/>
          </p:nvPr>
        </p:nvSpPr>
        <p:spPr/>
        <p:txBody>
          <a:bodyPr/>
          <a:lstStyle/>
          <a:p>
            <a:pPr>
              <a:lnSpc>
                <a:spcPct val="80000"/>
              </a:lnSpc>
            </a:pPr>
            <a:r>
              <a:rPr lang="en-US" sz="1800" b="1"/>
              <a:t>Objectives</a:t>
            </a:r>
            <a:endParaRPr lang="en-US" sz="1800"/>
          </a:p>
          <a:p>
            <a:pPr>
              <a:lnSpc>
                <a:spcPct val="80000"/>
              </a:lnSpc>
            </a:pPr>
            <a:r>
              <a:rPr lang="en-US" sz="1800"/>
              <a:t>Students will </a:t>
            </a:r>
          </a:p>
          <a:p>
            <a:pPr>
              <a:lnSpc>
                <a:spcPct val="80000"/>
              </a:lnSpc>
            </a:pPr>
            <a:r>
              <a:rPr lang="en-US" sz="1800"/>
              <a:t>listen to a statement on a controversial topic and decide if they strongly agree, agree, disagree, or strongly disagree with the statement. </a:t>
            </a:r>
          </a:p>
          <a:p>
            <a:pPr>
              <a:lnSpc>
                <a:spcPct val="80000"/>
              </a:lnSpc>
            </a:pPr>
            <a:r>
              <a:rPr lang="en-US" sz="1800"/>
              <a:t>work in groups to record information in support of their position. </a:t>
            </a:r>
          </a:p>
          <a:p>
            <a:pPr>
              <a:lnSpc>
                <a:spcPct val="80000"/>
              </a:lnSpc>
            </a:pPr>
            <a:r>
              <a:rPr lang="en-US" sz="1800"/>
              <a:t>reconsider their stance in light of new information. </a:t>
            </a:r>
          </a:p>
          <a:p>
            <a:pPr>
              <a:lnSpc>
                <a:spcPct val="80000"/>
              </a:lnSpc>
            </a:pPr>
            <a:r>
              <a:rPr lang="en-US" sz="1800"/>
              <a:t>write a concise paragraph expressing their opinion about the statement. </a:t>
            </a:r>
          </a:p>
          <a:p>
            <a:pPr>
              <a:lnSpc>
                <a:spcPct val="80000"/>
              </a:lnSpc>
            </a:pPr>
            <a:r>
              <a:rPr lang="en-US" sz="1800" b="1"/>
              <a:t>Keywords</a:t>
            </a:r>
            <a:endParaRPr lang="en-US" sz="1800"/>
          </a:p>
          <a:p>
            <a:pPr>
              <a:lnSpc>
                <a:spcPct val="80000"/>
              </a:lnSpc>
            </a:pPr>
            <a:r>
              <a:rPr lang="en-US" sz="1800"/>
              <a:t>debate, four corner, agree, disagree, persuasive, point of view, summarize, writing, strategy </a:t>
            </a:r>
          </a:p>
          <a:p>
            <a:pPr>
              <a:lnSpc>
                <a:spcPct val="80000"/>
              </a:lnSpc>
            </a:pPr>
            <a:r>
              <a:rPr lang="en-US" sz="1800" b="1"/>
              <a:t>Materials Needed</a:t>
            </a:r>
            <a:r>
              <a:rPr lang="en-US" sz="1800"/>
              <a:t> </a:t>
            </a:r>
            <a:r>
              <a:rPr lang="en-US" sz="1800">
                <a:hlinkClick r:id="rId2"/>
              </a:rPr>
              <a:t> </a:t>
            </a:r>
            <a:endParaRPr lang="en-US" sz="1800"/>
          </a:p>
          <a:p>
            <a:pPr>
              <a:lnSpc>
                <a:spcPct val="80000"/>
              </a:lnSpc>
            </a:pPr>
            <a:r>
              <a:rPr lang="en-US" sz="1800"/>
              <a:t>four posters, each labeled in large letters with one of the following: Strongly Agree, Agree, Disagree, Strongly Disagree </a:t>
            </a:r>
          </a:p>
          <a:p>
            <a:pPr>
              <a:lnSpc>
                <a:spcPct val="80000"/>
              </a:lnSpc>
            </a:pPr>
            <a:r>
              <a:rPr lang="en-US" sz="1800"/>
              <a:t>a teacher-generated list of statements for discussion (provided) </a:t>
            </a:r>
          </a:p>
        </p:txBody>
      </p:sp>
    </p:spTree>
    <p:extLst>
      <p:ext uri="{BB962C8B-B14F-4D97-AF65-F5344CB8AC3E}">
        <p14:creationId xmlns:p14="http://schemas.microsoft.com/office/powerpoint/2010/main" val="849357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pPr>
              <a:lnSpc>
                <a:spcPct val="80000"/>
              </a:lnSpc>
            </a:pPr>
            <a:r>
              <a:rPr lang="en-US" sz="2400" b="1"/>
              <a:t>Lesson Plan</a:t>
            </a:r>
            <a:endParaRPr lang="en-US" sz="2400"/>
          </a:p>
          <a:p>
            <a:pPr>
              <a:lnSpc>
                <a:spcPct val="80000"/>
              </a:lnSpc>
            </a:pPr>
            <a:r>
              <a:rPr lang="en-US" sz="2400"/>
              <a:t>This simple and active strategy helps students focus their thinking about topics of debate as they prepare to write a well-supported paragraph stating their position. </a:t>
            </a:r>
            <a:endParaRPr lang="en-US" sz="2400" b="1"/>
          </a:p>
          <a:p>
            <a:pPr>
              <a:lnSpc>
                <a:spcPct val="80000"/>
              </a:lnSpc>
            </a:pPr>
            <a:r>
              <a:rPr lang="en-US" sz="2400" b="1"/>
              <a:t>Before the Lesson</a:t>
            </a:r>
            <a:r>
              <a:rPr lang="en-US" sz="2400"/>
              <a:t/>
            </a:r>
            <a:br>
              <a:rPr lang="en-US" sz="2400"/>
            </a:br>
            <a:r>
              <a:rPr lang="en-US" sz="2400"/>
              <a:t>Create four posters/signs printed in large letters with the following labels, one label per sign: </a:t>
            </a:r>
          </a:p>
          <a:p>
            <a:pPr>
              <a:lnSpc>
                <a:spcPct val="80000"/>
              </a:lnSpc>
            </a:pPr>
            <a:r>
              <a:rPr lang="en-US" sz="2400"/>
              <a:t>Strongly Agree </a:t>
            </a:r>
          </a:p>
          <a:p>
            <a:pPr>
              <a:lnSpc>
                <a:spcPct val="80000"/>
              </a:lnSpc>
            </a:pPr>
            <a:r>
              <a:rPr lang="en-US" sz="2400"/>
              <a:t>Agree </a:t>
            </a:r>
          </a:p>
          <a:p>
            <a:pPr>
              <a:lnSpc>
                <a:spcPct val="80000"/>
              </a:lnSpc>
            </a:pPr>
            <a:r>
              <a:rPr lang="en-US" sz="2400"/>
              <a:t>Disagree </a:t>
            </a:r>
          </a:p>
          <a:p>
            <a:pPr>
              <a:lnSpc>
                <a:spcPct val="80000"/>
              </a:lnSpc>
            </a:pPr>
            <a:r>
              <a:rPr lang="en-US" sz="2400"/>
              <a:t>Strongly Disagree </a:t>
            </a:r>
          </a:p>
          <a:p>
            <a:pPr>
              <a:lnSpc>
                <a:spcPct val="80000"/>
              </a:lnSpc>
            </a:pPr>
            <a:r>
              <a:rPr lang="en-US" sz="2400"/>
              <a:t>Place each poster in a different corner of the classroom. </a:t>
            </a:r>
          </a:p>
        </p:txBody>
      </p:sp>
    </p:spTree>
    <p:extLst>
      <p:ext uri="{BB962C8B-B14F-4D97-AF65-F5344CB8AC3E}">
        <p14:creationId xmlns:p14="http://schemas.microsoft.com/office/powerpoint/2010/main" val="3233478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pPr>
              <a:lnSpc>
                <a:spcPct val="80000"/>
              </a:lnSpc>
            </a:pPr>
            <a:r>
              <a:rPr lang="en-US" sz="2000" b="1"/>
              <a:t>The Lesson </a:t>
            </a:r>
            <a:r>
              <a:rPr lang="en-US" sz="2000"/>
              <a:t/>
            </a:r>
            <a:br>
              <a:rPr lang="en-US" sz="2000"/>
            </a:br>
            <a:r>
              <a:rPr lang="en-US" sz="2000"/>
              <a:t>Present to students a statement that takes a stand on an issue of interest to students or of importance to the world.</a:t>
            </a:r>
          </a:p>
          <a:p>
            <a:pPr>
              <a:lnSpc>
                <a:spcPct val="80000"/>
              </a:lnSpc>
            </a:pPr>
            <a:r>
              <a:rPr lang="en-US" sz="2000"/>
              <a:t>Education World has collected a handful of Web sites that make good sources of timely, high-interest debate topics in the classroom. Click </a:t>
            </a:r>
            <a:r>
              <a:rPr lang="en-US" sz="2000">
                <a:hlinkClick r:id="rId2"/>
              </a:rPr>
              <a:t>here</a:t>
            </a:r>
            <a:r>
              <a:rPr lang="en-US" sz="2000"/>
              <a:t> and scroll to </a:t>
            </a:r>
            <a:r>
              <a:rPr lang="en-US" sz="2000" b="1"/>
              <a:t>Debate Topics for Classroom Use.</a:t>
            </a:r>
            <a:r>
              <a:rPr lang="en-US" sz="2000"/>
              <a:t> For this lesson, you might use one of the following statements as the starting point for a classroom discussion. Some of the statements are not appropriate discussion starters for elementary level students; select an appropriate statement that will engage your students. As an alternative, you might choose to make a statement about a controversy in the news or about an issue of interest to people in your area. </a:t>
            </a:r>
            <a:br>
              <a:rPr lang="en-US" sz="2000"/>
            </a:br>
            <a:endParaRPr lang="en-US" sz="2000"/>
          </a:p>
          <a:p>
            <a:pPr>
              <a:lnSpc>
                <a:spcPct val="80000"/>
              </a:lnSpc>
            </a:pPr>
            <a:endParaRPr lang="en-US" sz="2000"/>
          </a:p>
          <a:p>
            <a:pPr>
              <a:lnSpc>
                <a:spcPct val="80000"/>
              </a:lnSpc>
            </a:pPr>
            <a:endParaRPr lang="en-US" sz="2000"/>
          </a:p>
        </p:txBody>
      </p:sp>
    </p:spTree>
    <p:extLst>
      <p:ext uri="{BB962C8B-B14F-4D97-AF65-F5344CB8AC3E}">
        <p14:creationId xmlns:p14="http://schemas.microsoft.com/office/powerpoint/2010/main" val="1074732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a:xfrm>
            <a:off x="457200" y="685800"/>
            <a:ext cx="8229600" cy="5440363"/>
          </a:xfrm>
        </p:spPr>
        <p:txBody>
          <a:bodyPr/>
          <a:lstStyle/>
          <a:p>
            <a:pPr>
              <a:lnSpc>
                <a:spcPct val="80000"/>
              </a:lnSpc>
            </a:pPr>
            <a:r>
              <a:rPr lang="en-US" sz="2400" dirty="0"/>
              <a:t>Students should wear uniforms to school. </a:t>
            </a:r>
          </a:p>
          <a:p>
            <a:pPr>
              <a:lnSpc>
                <a:spcPct val="80000"/>
              </a:lnSpc>
            </a:pPr>
            <a:r>
              <a:rPr lang="en-US" sz="2400" dirty="0"/>
              <a:t>Kids should be able to have TVs in their bedrooms. </a:t>
            </a:r>
          </a:p>
          <a:p>
            <a:pPr>
              <a:lnSpc>
                <a:spcPct val="80000"/>
              </a:lnSpc>
            </a:pPr>
            <a:r>
              <a:rPr lang="en-US" sz="2400" dirty="0"/>
              <a:t>Beauty is only skin deep. </a:t>
            </a:r>
          </a:p>
          <a:p>
            <a:pPr>
              <a:lnSpc>
                <a:spcPct val="80000"/>
              </a:lnSpc>
            </a:pPr>
            <a:r>
              <a:rPr lang="en-US" sz="2400" dirty="0"/>
              <a:t>Wearing a helmet when riding a bike should be mandatory. </a:t>
            </a:r>
          </a:p>
          <a:p>
            <a:pPr>
              <a:lnSpc>
                <a:spcPct val="80000"/>
              </a:lnSpc>
            </a:pPr>
            <a:r>
              <a:rPr lang="en-US" sz="2400" dirty="0"/>
              <a:t>The Pledge of Allegiance should be recited in school each day. </a:t>
            </a:r>
          </a:p>
          <a:p>
            <a:pPr>
              <a:lnSpc>
                <a:spcPct val="80000"/>
              </a:lnSpc>
            </a:pPr>
            <a:r>
              <a:rPr lang="en-US" sz="2400" dirty="0"/>
              <a:t>Because many kids need more sleep, school should start two hours later than it does now. </a:t>
            </a:r>
          </a:p>
          <a:p>
            <a:pPr>
              <a:lnSpc>
                <a:spcPct val="80000"/>
              </a:lnSpc>
            </a:pPr>
            <a:r>
              <a:rPr lang="en-US" sz="2400" dirty="0"/>
              <a:t>Chewing gum should be banned from schools. </a:t>
            </a:r>
          </a:p>
          <a:p>
            <a:pPr>
              <a:lnSpc>
                <a:spcPct val="80000"/>
              </a:lnSpc>
            </a:pPr>
            <a:r>
              <a:rPr lang="en-US" sz="2400" dirty="0"/>
              <a:t>Scientists should be allowed to use animals to test new medicines. </a:t>
            </a:r>
          </a:p>
          <a:p>
            <a:pPr>
              <a:lnSpc>
                <a:spcPct val="80000"/>
              </a:lnSpc>
            </a:pPr>
            <a:r>
              <a:rPr lang="en-US" sz="2400" dirty="0"/>
              <a:t>Kids should be able to spend their allowance any way they want to. </a:t>
            </a:r>
          </a:p>
          <a:p>
            <a:pPr>
              <a:lnSpc>
                <a:spcPct val="80000"/>
              </a:lnSpc>
            </a:pPr>
            <a:r>
              <a:rPr lang="en-US" sz="2400" dirty="0"/>
              <a:t>Kids younger than 18 should be able to make their own decisions about whether to get a body piercing.</a:t>
            </a:r>
          </a:p>
        </p:txBody>
      </p:sp>
    </p:spTree>
    <p:extLst>
      <p:ext uri="{BB962C8B-B14F-4D97-AF65-F5344CB8AC3E}">
        <p14:creationId xmlns:p14="http://schemas.microsoft.com/office/powerpoint/2010/main" val="3299693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en-US"/>
              <a:t>May Week 2</a:t>
            </a:r>
            <a:br>
              <a:rPr lang="en-US"/>
            </a:br>
            <a:r>
              <a:rPr lang="en-US"/>
              <a:t>Day 2</a:t>
            </a:r>
          </a:p>
        </p:txBody>
      </p:sp>
      <p:sp>
        <p:nvSpPr>
          <p:cNvPr id="29699" name="Rectangle 3"/>
          <p:cNvSpPr>
            <a:spLocks noGrp="1" noChangeArrowheads="1"/>
          </p:cNvSpPr>
          <p:nvPr>
            <p:ph type="subTitle" idx="1"/>
          </p:nvPr>
        </p:nvSpPr>
        <p:spPr/>
        <p:txBody>
          <a:bodyPr/>
          <a:lstStyle/>
          <a:p>
            <a:r>
              <a:rPr lang="en-US" dirty="0"/>
              <a:t>T</a:t>
            </a:r>
            <a:r>
              <a:rPr lang="en-US" dirty="0" smtClean="0"/>
              <a:t>his </a:t>
            </a:r>
            <a:r>
              <a:rPr lang="en-US" dirty="0"/>
              <a:t>cross examination game is great! Do it with the final section of yesterday’s game.</a:t>
            </a:r>
          </a:p>
        </p:txBody>
      </p:sp>
    </p:spTree>
    <p:extLst>
      <p:ext uri="{BB962C8B-B14F-4D97-AF65-F5344CB8AC3E}">
        <p14:creationId xmlns:p14="http://schemas.microsoft.com/office/powerpoint/2010/main" val="35573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609600"/>
            <a:ext cx="8229600" cy="1143000"/>
          </a:xfrm>
        </p:spPr>
        <p:txBody>
          <a:bodyPr>
            <a:normAutofit fontScale="90000"/>
          </a:bodyPr>
          <a:lstStyle/>
          <a:p>
            <a:r>
              <a:rPr lang="en-US" sz="4000">
                <a:latin typeface="Rockwell" pitchFamily="18" charset="0"/>
              </a:rPr>
              <a:t>Hate Crimes</a:t>
            </a:r>
            <a:br>
              <a:rPr lang="en-US" sz="4000">
                <a:latin typeface="Rockwell" pitchFamily="18" charset="0"/>
              </a:rPr>
            </a:br>
            <a:r>
              <a:rPr lang="en-US" sz="4000">
                <a:latin typeface="Rockwell" pitchFamily="18" charset="0"/>
              </a:rPr>
              <a:t>Article &amp; Pro/Con Viewpoints</a:t>
            </a:r>
          </a:p>
        </p:txBody>
      </p:sp>
      <p:sp>
        <p:nvSpPr>
          <p:cNvPr id="203779" name="Rectangle 3"/>
          <p:cNvSpPr>
            <a:spLocks noGrp="1" noChangeArrowheads="1"/>
          </p:cNvSpPr>
          <p:nvPr>
            <p:ph type="body" idx="1"/>
          </p:nvPr>
        </p:nvSpPr>
        <p:spPr/>
        <p:txBody>
          <a:bodyPr/>
          <a:lstStyle/>
          <a:p>
            <a:endParaRPr lang="en-US"/>
          </a:p>
        </p:txBody>
      </p:sp>
      <p:pic>
        <p:nvPicPr>
          <p:cNvPr id="203780" name="Picture 4" descr="2183779-Graffitti_on_the_walls_soho_new_york_city_usa-New_York_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5740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203781" name="AutoShape 5"/>
          <p:cNvSpPr>
            <a:spLocks noChangeArrowheads="1"/>
          </p:cNvSpPr>
          <p:nvPr/>
        </p:nvSpPr>
        <p:spPr bwMode="auto">
          <a:xfrm>
            <a:off x="457200" y="1752600"/>
            <a:ext cx="2743200" cy="4724400"/>
          </a:xfrm>
          <a:prstGeom prst="wedgeRectCallout">
            <a:avLst>
              <a:gd name="adj1" fmla="val 78819"/>
              <a:gd name="adj2" fmla="val -1159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You might make comments, draw pictures, ask questions, refer to your own life, predict or even give your opinion.</a:t>
            </a:r>
          </a:p>
          <a:p>
            <a:pPr algn="ctr"/>
            <a:r>
              <a:rPr lang="en-US" sz="2400"/>
              <a:t>The more you do, the more I know what you brain is experiencing while you read this text.</a:t>
            </a:r>
          </a:p>
        </p:txBody>
      </p:sp>
      <p:sp>
        <p:nvSpPr>
          <p:cNvPr id="203782" name="WordArt 6"/>
          <p:cNvSpPr>
            <a:spLocks noChangeArrowheads="1" noChangeShapeType="1" noTextEdit="1"/>
          </p:cNvSpPr>
          <p:nvPr/>
        </p:nvSpPr>
        <p:spPr bwMode="auto">
          <a:xfrm>
            <a:off x="6934200" y="2971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99FF66"/>
                </a:solidFill>
                <a:latin typeface="Arial Black"/>
              </a:rPr>
              <a:t>Predict</a:t>
            </a:r>
          </a:p>
        </p:txBody>
      </p:sp>
      <p:sp>
        <p:nvSpPr>
          <p:cNvPr id="203783" name="WordArt 7"/>
          <p:cNvSpPr>
            <a:spLocks noChangeArrowheads="1" noChangeShapeType="1" noTextEdit="1"/>
          </p:cNvSpPr>
          <p:nvPr/>
        </p:nvSpPr>
        <p:spPr bwMode="auto">
          <a:xfrm>
            <a:off x="6934200" y="2209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6699"/>
                </a:solidFill>
                <a:latin typeface="Arial Black"/>
              </a:rPr>
              <a:t>Visualize</a:t>
            </a:r>
          </a:p>
        </p:txBody>
      </p:sp>
      <p:sp>
        <p:nvSpPr>
          <p:cNvPr id="203784" name="WordArt 8"/>
          <p:cNvSpPr>
            <a:spLocks noChangeArrowheads="1" noChangeShapeType="1" noTextEdit="1"/>
          </p:cNvSpPr>
          <p:nvPr/>
        </p:nvSpPr>
        <p:spPr bwMode="auto">
          <a:xfrm>
            <a:off x="6934200" y="36576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00"/>
                </a:solidFill>
                <a:latin typeface="Arial Black"/>
              </a:rPr>
              <a:t>Connect</a:t>
            </a:r>
          </a:p>
        </p:txBody>
      </p:sp>
      <p:sp>
        <p:nvSpPr>
          <p:cNvPr id="203785" name="WordArt 9"/>
          <p:cNvSpPr>
            <a:spLocks noChangeArrowheads="1" noChangeShapeType="1" noTextEdit="1"/>
          </p:cNvSpPr>
          <p:nvPr/>
        </p:nvSpPr>
        <p:spPr bwMode="auto">
          <a:xfrm>
            <a:off x="6934200" y="43434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6699"/>
                </a:solidFill>
                <a:latin typeface="Arial Black"/>
              </a:rPr>
              <a:t>Question</a:t>
            </a:r>
          </a:p>
        </p:txBody>
      </p:sp>
      <p:sp>
        <p:nvSpPr>
          <p:cNvPr id="203786" name="WordArt 10"/>
          <p:cNvSpPr>
            <a:spLocks noChangeArrowheads="1" noChangeShapeType="1" noTextEdit="1"/>
          </p:cNvSpPr>
          <p:nvPr/>
        </p:nvSpPr>
        <p:spPr bwMode="auto">
          <a:xfrm>
            <a:off x="6934200" y="49530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99FF66"/>
                </a:solidFill>
                <a:latin typeface="Arial Black"/>
              </a:rPr>
              <a:t>Summarize</a:t>
            </a:r>
          </a:p>
        </p:txBody>
      </p:sp>
      <p:sp>
        <p:nvSpPr>
          <p:cNvPr id="203787" name="WordArt 11"/>
          <p:cNvSpPr>
            <a:spLocks noChangeArrowheads="1" noChangeShapeType="1" noTextEdit="1"/>
          </p:cNvSpPr>
          <p:nvPr/>
        </p:nvSpPr>
        <p:spPr bwMode="auto">
          <a:xfrm>
            <a:off x="6934200" y="5638800"/>
            <a:ext cx="12763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00"/>
                </a:solidFill>
                <a:latin typeface="Arial Black"/>
              </a:rPr>
              <a:t>Clarify</a:t>
            </a:r>
          </a:p>
        </p:txBody>
      </p:sp>
      <p:sp>
        <p:nvSpPr>
          <p:cNvPr id="203788" name="AutoShape 12"/>
          <p:cNvSpPr>
            <a:spLocks noChangeArrowheads="1"/>
          </p:cNvSpPr>
          <p:nvPr/>
        </p:nvSpPr>
        <p:spPr bwMode="auto">
          <a:xfrm>
            <a:off x="3200400" y="4572000"/>
            <a:ext cx="3733800" cy="2057400"/>
          </a:xfrm>
          <a:prstGeom prst="wedgeEllipseCallout">
            <a:avLst>
              <a:gd name="adj1" fmla="val 2681"/>
              <a:gd name="adj2" fmla="val -124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Ravie" pitchFamily="82" charset="0"/>
              </a:rPr>
              <a:t>Feel free to underline, circle, draw lines to the text, etc…</a:t>
            </a:r>
          </a:p>
        </p:txBody>
      </p:sp>
    </p:spTree>
    <p:extLst>
      <p:ext uri="{BB962C8B-B14F-4D97-AF65-F5344CB8AC3E}">
        <p14:creationId xmlns:p14="http://schemas.microsoft.com/office/powerpoint/2010/main" val="27407679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z="2400"/>
              <a:t>Choose one of the following statements in which you strongly agree or strongly disagree. </a:t>
            </a:r>
          </a:p>
        </p:txBody>
      </p:sp>
      <p:sp>
        <p:nvSpPr>
          <p:cNvPr id="216067" name="Rectangle 3"/>
          <p:cNvSpPr>
            <a:spLocks noGrp="1" noChangeArrowheads="1"/>
          </p:cNvSpPr>
          <p:nvPr>
            <p:ph type="body" idx="1"/>
          </p:nvPr>
        </p:nvSpPr>
        <p:spPr>
          <a:xfrm>
            <a:off x="457200" y="1447800"/>
            <a:ext cx="8229600" cy="5410200"/>
          </a:xfrm>
        </p:spPr>
        <p:txBody>
          <a:bodyPr/>
          <a:lstStyle/>
          <a:p>
            <a:pPr marL="457200" indent="-457200">
              <a:lnSpc>
                <a:spcPct val="90000"/>
              </a:lnSpc>
              <a:buFontTx/>
              <a:buAutoNum type="arabicPeriod"/>
            </a:pPr>
            <a:r>
              <a:rPr lang="en-US" sz="2400"/>
              <a:t>Students should wear uniforms to school. </a:t>
            </a:r>
          </a:p>
          <a:p>
            <a:pPr marL="457200" indent="-457200">
              <a:lnSpc>
                <a:spcPct val="90000"/>
              </a:lnSpc>
              <a:buFontTx/>
              <a:buAutoNum type="arabicPeriod"/>
            </a:pPr>
            <a:r>
              <a:rPr lang="en-US" sz="2400"/>
              <a:t>All middle schools should have a dress code.</a:t>
            </a:r>
          </a:p>
          <a:p>
            <a:pPr marL="457200" indent="-457200">
              <a:lnSpc>
                <a:spcPct val="90000"/>
              </a:lnSpc>
              <a:buFontTx/>
              <a:buAutoNum type="arabicPeriod"/>
            </a:pPr>
            <a:r>
              <a:rPr lang="en-US" sz="2400"/>
              <a:t>Kids should be able to have TVs in their bedrooms. </a:t>
            </a:r>
          </a:p>
          <a:p>
            <a:pPr marL="457200" indent="-457200">
              <a:lnSpc>
                <a:spcPct val="90000"/>
              </a:lnSpc>
              <a:buFontTx/>
              <a:buAutoNum type="arabicPeriod"/>
            </a:pPr>
            <a:r>
              <a:rPr lang="en-US" sz="2400"/>
              <a:t>Wearing a helmet when riding a bike should be mandatory. </a:t>
            </a:r>
          </a:p>
          <a:p>
            <a:pPr marL="457200" indent="-457200">
              <a:lnSpc>
                <a:spcPct val="90000"/>
              </a:lnSpc>
              <a:buFontTx/>
              <a:buAutoNum type="arabicPeriod"/>
            </a:pPr>
            <a:r>
              <a:rPr lang="en-US" sz="2400"/>
              <a:t>The driving age should be raised to 18. </a:t>
            </a:r>
          </a:p>
          <a:p>
            <a:pPr marL="457200" indent="-457200">
              <a:lnSpc>
                <a:spcPct val="90000"/>
              </a:lnSpc>
              <a:buFontTx/>
              <a:buAutoNum type="arabicPeriod"/>
            </a:pPr>
            <a:r>
              <a:rPr lang="en-US" sz="2400"/>
              <a:t>Because many kids need more sleep, school should start two hours later than it does now. </a:t>
            </a:r>
          </a:p>
          <a:p>
            <a:pPr marL="457200" indent="-457200">
              <a:lnSpc>
                <a:spcPct val="90000"/>
              </a:lnSpc>
              <a:buFontTx/>
              <a:buAutoNum type="arabicPeriod"/>
            </a:pPr>
            <a:r>
              <a:rPr lang="en-US" sz="2400"/>
              <a:t>Chewing gum should be banned from schools. </a:t>
            </a:r>
          </a:p>
          <a:p>
            <a:pPr marL="457200" indent="-457200">
              <a:lnSpc>
                <a:spcPct val="90000"/>
              </a:lnSpc>
              <a:buFontTx/>
              <a:buAutoNum type="arabicPeriod"/>
            </a:pPr>
            <a:r>
              <a:rPr lang="en-US" sz="2400"/>
              <a:t>Kids should be able to spend their allowance any way they want. </a:t>
            </a:r>
          </a:p>
          <a:p>
            <a:pPr marL="457200" indent="-457200">
              <a:lnSpc>
                <a:spcPct val="90000"/>
              </a:lnSpc>
              <a:buFontTx/>
              <a:buAutoNum type="arabicPeriod"/>
            </a:pPr>
            <a:r>
              <a:rPr lang="en-US" sz="2400"/>
              <a:t>Kids younger than 18 should be able to make their own decisions about whether to get a body piercing.</a:t>
            </a:r>
          </a:p>
        </p:txBody>
      </p:sp>
    </p:spTree>
    <p:extLst>
      <p:ext uri="{BB962C8B-B14F-4D97-AF65-F5344CB8AC3E}">
        <p14:creationId xmlns:p14="http://schemas.microsoft.com/office/powerpoint/2010/main" val="1365479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4" name="Picture 4" descr="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crown_1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038600"/>
            <a:ext cx="2273300" cy="2390775"/>
          </a:xfrm>
          <a:prstGeom prst="rect">
            <a:avLst/>
          </a:prstGeom>
          <a:noFill/>
          <a:extLst>
            <a:ext uri="{909E8E84-426E-40DD-AFC4-6F175D3DCCD1}">
              <a14:hiddenFill xmlns:a14="http://schemas.microsoft.com/office/drawing/2010/main">
                <a:solidFill>
                  <a:srgbClr val="FFFFFF"/>
                </a:solidFill>
              </a14:hiddenFill>
            </a:ext>
          </a:extLst>
        </p:spPr>
      </p:pic>
      <p:sp>
        <p:nvSpPr>
          <p:cNvPr id="35846" name="WordArt 6"/>
          <p:cNvSpPr>
            <a:spLocks noChangeArrowheads="1" noChangeShapeType="1" noTextEdit="1"/>
          </p:cNvSpPr>
          <p:nvPr/>
        </p:nvSpPr>
        <p:spPr bwMode="auto">
          <a:xfrm>
            <a:off x="1447800" y="2209800"/>
            <a:ext cx="6324600" cy="1404938"/>
          </a:xfrm>
          <a:prstGeom prst="rect">
            <a:avLst/>
          </a:prstGeom>
        </p:spPr>
        <p:txBody>
          <a:bodyPr wrap="none" fromWordArt="1">
            <a:prstTxWarp prst="textFadeUp">
              <a:avLst>
                <a:gd name="adj" fmla="val 9991"/>
              </a:avLst>
            </a:prstTxWarp>
          </a:bodyPr>
          <a:lstStyle/>
          <a:p>
            <a:pPr algn="ctr"/>
            <a:r>
              <a:rPr lang="en-US" sz="3600" kern="10">
                <a:ln w="31750">
                  <a:solidFill>
                    <a:srgbClr val="FF0000"/>
                  </a:solidFill>
                  <a:round/>
                  <a:headEnd/>
                  <a:tailEnd/>
                </a:ln>
                <a:gradFill rotWithShape="0">
                  <a:gsLst>
                    <a:gs pos="0">
                      <a:srgbClr val="FFCC00"/>
                    </a:gs>
                    <a:gs pos="100000">
                      <a:srgbClr val="990099"/>
                    </a:gs>
                  </a:gsLst>
                  <a:lin ang="18900000" scaled="1"/>
                </a:gradFill>
                <a:effectLst>
                  <a:outerShdw dist="35921" dir="2700000" sy="50000" rotWithShape="0">
                    <a:srgbClr val="875B0D">
                      <a:alpha val="70000"/>
                    </a:srgbClr>
                  </a:outerShdw>
                </a:effectLst>
                <a:latin typeface="Cooper Black"/>
              </a:rPr>
              <a:t>Hot Seat</a:t>
            </a:r>
          </a:p>
        </p:txBody>
      </p:sp>
    </p:spTree>
    <p:extLst>
      <p:ext uri="{BB962C8B-B14F-4D97-AF65-F5344CB8AC3E}">
        <p14:creationId xmlns:p14="http://schemas.microsoft.com/office/powerpoint/2010/main" val="3178598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74638"/>
            <a:ext cx="8229600" cy="563562"/>
          </a:xfrm>
        </p:spPr>
        <p:txBody>
          <a:bodyPr>
            <a:normAutofit fontScale="90000"/>
          </a:bodyPr>
          <a:lstStyle/>
          <a:p>
            <a:r>
              <a:rPr lang="en-US" sz="1600"/>
              <a:t>Backside</a:t>
            </a:r>
            <a:br>
              <a:rPr lang="en-US" sz="1600"/>
            </a:br>
            <a:r>
              <a:rPr lang="en-US" sz="1600"/>
              <a:t>Your name: _______________________                                                  Period: ____</a:t>
            </a:r>
          </a:p>
        </p:txBody>
      </p:sp>
      <p:sp>
        <p:nvSpPr>
          <p:cNvPr id="233475" name="Rectangle 3"/>
          <p:cNvSpPr>
            <a:spLocks noGrp="1" noChangeArrowheads="1"/>
          </p:cNvSpPr>
          <p:nvPr>
            <p:ph type="body" sz="half" idx="1"/>
          </p:nvPr>
        </p:nvSpPr>
        <p:spPr>
          <a:xfrm>
            <a:off x="457200" y="990600"/>
            <a:ext cx="4038600" cy="5135563"/>
          </a:xfrm>
        </p:spPr>
        <p:txBody>
          <a:bodyPr/>
          <a:lstStyle/>
          <a:p>
            <a:pPr>
              <a:lnSpc>
                <a:spcPct val="80000"/>
              </a:lnSpc>
              <a:buFontTx/>
              <a:buNone/>
            </a:pPr>
            <a:r>
              <a:rPr lang="en-US" sz="1400"/>
              <a:t>Scenario #3: ____________________________</a:t>
            </a:r>
          </a:p>
          <a:p>
            <a:pPr>
              <a:lnSpc>
                <a:spcPct val="80000"/>
              </a:lnSpc>
              <a:buFontTx/>
              <a:buNone/>
            </a:pPr>
            <a:r>
              <a:rPr lang="en-US" sz="1400"/>
              <a:t>_______________________________________</a:t>
            </a:r>
          </a:p>
          <a:p>
            <a:pPr>
              <a:lnSpc>
                <a:spcPct val="80000"/>
              </a:lnSpc>
              <a:buFontTx/>
              <a:buNone/>
            </a:pPr>
            <a:r>
              <a:rPr lang="en-US" sz="1400"/>
              <a:t>_______________________________________</a:t>
            </a:r>
          </a:p>
          <a:p>
            <a:pPr>
              <a:lnSpc>
                <a:spcPct val="80000"/>
              </a:lnSpc>
              <a:buFontTx/>
              <a:buNone/>
            </a:pPr>
            <a:endParaRPr lang="en-US" sz="1400"/>
          </a:p>
          <a:p>
            <a:pPr>
              <a:lnSpc>
                <a:spcPct val="80000"/>
              </a:lnSpc>
            </a:pPr>
            <a:r>
              <a:rPr lang="en-US" sz="800"/>
              <a:t>Strongly agree</a:t>
            </a:r>
          </a:p>
          <a:p>
            <a:pPr>
              <a:lnSpc>
                <a:spcPct val="80000"/>
              </a:lnSpc>
            </a:pPr>
            <a:r>
              <a:rPr lang="en-US" sz="800"/>
              <a:t>Agree</a:t>
            </a:r>
          </a:p>
          <a:p>
            <a:pPr>
              <a:lnSpc>
                <a:spcPct val="80000"/>
              </a:lnSpc>
            </a:pPr>
            <a:r>
              <a:rPr lang="en-US" sz="800"/>
              <a:t>Disagree</a:t>
            </a:r>
          </a:p>
          <a:p>
            <a:pPr>
              <a:lnSpc>
                <a:spcPct val="80000"/>
              </a:lnSpc>
            </a:pPr>
            <a:r>
              <a:rPr lang="en-US" sz="800"/>
              <a:t>Strongly disagree</a:t>
            </a:r>
          </a:p>
          <a:p>
            <a:pPr>
              <a:lnSpc>
                <a:spcPct val="80000"/>
              </a:lnSpc>
            </a:pPr>
            <a:endParaRPr lang="en-US" sz="800"/>
          </a:p>
          <a:p>
            <a:pPr>
              <a:lnSpc>
                <a:spcPct val="80000"/>
              </a:lnSpc>
            </a:pPr>
            <a:r>
              <a:rPr lang="en-US" sz="1400"/>
              <a:t>My reasons why I feel this way: _________________________________________________________________________________________________________</a:t>
            </a:r>
          </a:p>
          <a:p>
            <a:pPr>
              <a:lnSpc>
                <a:spcPct val="80000"/>
              </a:lnSpc>
            </a:pPr>
            <a:r>
              <a:rPr lang="en-US" sz="1400"/>
              <a:t>Additional list:</a:t>
            </a:r>
          </a:p>
          <a:p>
            <a:pPr>
              <a:lnSpc>
                <a:spcPct val="80000"/>
              </a:lnSpc>
            </a:pPr>
            <a:r>
              <a:rPr lang="en-US" sz="1400"/>
              <a:t>____________________________________________________________________________________________________________________________________________</a:t>
            </a:r>
          </a:p>
          <a:p>
            <a:pPr>
              <a:lnSpc>
                <a:spcPct val="80000"/>
              </a:lnSpc>
            </a:pPr>
            <a:r>
              <a:rPr lang="en-US" sz="1400"/>
              <a:t>Who did the clip board in your group?</a:t>
            </a:r>
          </a:p>
          <a:p>
            <a:pPr>
              <a:lnSpc>
                <a:spcPct val="80000"/>
              </a:lnSpc>
            </a:pPr>
            <a:r>
              <a:rPr lang="en-US" sz="1400"/>
              <a:t>_________________________________</a:t>
            </a:r>
          </a:p>
          <a:p>
            <a:pPr>
              <a:lnSpc>
                <a:spcPct val="80000"/>
              </a:lnSpc>
            </a:pPr>
            <a:r>
              <a:rPr lang="en-US" sz="1400"/>
              <a:t>Who reported out?</a:t>
            </a:r>
          </a:p>
          <a:p>
            <a:pPr>
              <a:lnSpc>
                <a:spcPct val="80000"/>
              </a:lnSpc>
            </a:pPr>
            <a:r>
              <a:rPr lang="en-US" sz="1400"/>
              <a:t>_________________________________</a:t>
            </a:r>
          </a:p>
          <a:p>
            <a:pPr>
              <a:lnSpc>
                <a:spcPct val="80000"/>
              </a:lnSpc>
            </a:pPr>
            <a:r>
              <a:rPr lang="en-US" sz="1400"/>
              <a:t>Did you stay in your group? Yes  /   No</a:t>
            </a:r>
          </a:p>
          <a:p>
            <a:pPr>
              <a:lnSpc>
                <a:spcPct val="80000"/>
              </a:lnSpc>
            </a:pPr>
            <a:r>
              <a:rPr lang="en-US" sz="1400"/>
              <a:t>Why? __________________________________</a:t>
            </a:r>
          </a:p>
        </p:txBody>
      </p:sp>
      <p:sp>
        <p:nvSpPr>
          <p:cNvPr id="233476" name="Rectangle 4"/>
          <p:cNvSpPr>
            <a:spLocks noGrp="1" noChangeArrowheads="1"/>
          </p:cNvSpPr>
          <p:nvPr>
            <p:ph type="body" sz="half" idx="2"/>
          </p:nvPr>
        </p:nvSpPr>
        <p:spPr>
          <a:xfrm>
            <a:off x="4343400" y="990600"/>
            <a:ext cx="4343400" cy="5562600"/>
          </a:xfrm>
        </p:spPr>
        <p:txBody>
          <a:bodyPr/>
          <a:lstStyle/>
          <a:p>
            <a:pPr>
              <a:lnSpc>
                <a:spcPct val="80000"/>
              </a:lnSpc>
              <a:buFontTx/>
              <a:buNone/>
            </a:pPr>
            <a:endParaRPr lang="en-US" sz="1200"/>
          </a:p>
          <a:p>
            <a:pPr>
              <a:lnSpc>
                <a:spcPct val="80000"/>
              </a:lnSpc>
              <a:buFontTx/>
              <a:buNone/>
            </a:pPr>
            <a:r>
              <a:rPr lang="en-US" sz="1200"/>
              <a:t>        Final Task: </a:t>
            </a:r>
            <a:r>
              <a:rPr 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80000"/>
              </a:lnSpc>
              <a:buFontTx/>
              <a:buNone/>
            </a:pPr>
            <a:endParaRPr lang="en-US" sz="1800"/>
          </a:p>
        </p:txBody>
      </p:sp>
      <p:sp>
        <p:nvSpPr>
          <p:cNvPr id="233477" name="Rectangle 5"/>
          <p:cNvSpPr>
            <a:spLocks noChangeArrowheads="1"/>
          </p:cNvSpPr>
          <p:nvPr/>
        </p:nvSpPr>
        <p:spPr bwMode="auto">
          <a:xfrm>
            <a:off x="381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78" name="Rectangle 6"/>
          <p:cNvSpPr>
            <a:spLocks noChangeArrowheads="1"/>
          </p:cNvSpPr>
          <p:nvPr/>
        </p:nvSpPr>
        <p:spPr bwMode="auto">
          <a:xfrm>
            <a:off x="4572000" y="914400"/>
            <a:ext cx="419100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79" name="WordArt 7"/>
          <p:cNvSpPr>
            <a:spLocks noChangeArrowheads="1" noChangeShapeType="1" noTextEdit="1"/>
          </p:cNvSpPr>
          <p:nvPr/>
        </p:nvSpPr>
        <p:spPr bwMode="auto">
          <a:xfrm>
            <a:off x="1447800" y="2133600"/>
            <a:ext cx="2209800" cy="347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9600" kern="10">
                <a:ln w="9525">
                  <a:solidFill>
                    <a:srgbClr val="000000"/>
                  </a:solidFill>
                  <a:round/>
                  <a:headEnd/>
                  <a:tailEnd/>
                </a:ln>
                <a:solidFill>
                  <a:srgbClr val="FF3399"/>
                </a:solidFill>
                <a:latin typeface="Arial Black"/>
              </a:rPr>
              <a:t>X</a:t>
            </a:r>
          </a:p>
        </p:txBody>
      </p:sp>
    </p:spTree>
    <p:extLst>
      <p:ext uri="{BB962C8B-B14F-4D97-AF65-F5344CB8AC3E}">
        <p14:creationId xmlns:p14="http://schemas.microsoft.com/office/powerpoint/2010/main" val="3794863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1249363"/>
          </a:xfrm>
        </p:spPr>
        <p:txBody>
          <a:bodyPr/>
          <a:lstStyle/>
          <a:p>
            <a:r>
              <a:rPr lang="en-US" sz="2800">
                <a:latin typeface="Old English Text MT" pitchFamily="66" charset="0"/>
              </a:rPr>
              <a:t>Choose one of the following statements in which you strongly agree or strongly disagree.</a:t>
            </a:r>
          </a:p>
        </p:txBody>
      </p:sp>
      <p:sp>
        <p:nvSpPr>
          <p:cNvPr id="36867" name="Rectangle 3"/>
          <p:cNvSpPr>
            <a:spLocks noGrp="1" noChangeArrowheads="1"/>
          </p:cNvSpPr>
          <p:nvPr>
            <p:ph type="body" idx="1"/>
          </p:nvPr>
        </p:nvSpPr>
        <p:spPr>
          <a:xfrm>
            <a:off x="1524000" y="1524000"/>
            <a:ext cx="7620000" cy="5105400"/>
          </a:xfrm>
        </p:spPr>
        <p:txBody>
          <a:bodyPr/>
          <a:lstStyle/>
          <a:p>
            <a:pPr>
              <a:lnSpc>
                <a:spcPct val="115000"/>
              </a:lnSpc>
            </a:pPr>
            <a:r>
              <a:rPr lang="en-US" sz="2800"/>
              <a:t>Write a complete paragraph statement which gives specific reasons why you feel this.</a:t>
            </a:r>
          </a:p>
          <a:p>
            <a:pPr>
              <a:lnSpc>
                <a:spcPct val="115000"/>
              </a:lnSpc>
            </a:pPr>
            <a:r>
              <a:rPr lang="en-US" sz="2800"/>
              <a:t>State up to four reasons why you feel this way.</a:t>
            </a:r>
          </a:p>
          <a:p>
            <a:pPr>
              <a:lnSpc>
                <a:spcPct val="115000"/>
              </a:lnSpc>
            </a:pPr>
            <a:r>
              <a:rPr lang="en-US" sz="2800"/>
              <a:t>Volunteers will be put on the ‘Hot Seat’ to be cross examined by their peers. </a:t>
            </a:r>
          </a:p>
          <a:p>
            <a:pPr>
              <a:lnSpc>
                <a:spcPct val="115000"/>
              </a:lnSpc>
            </a:pPr>
            <a:r>
              <a:rPr lang="en-US" sz="2800"/>
              <a:t>Non-volunteers will be put on the stand as well.</a:t>
            </a:r>
          </a:p>
          <a:p>
            <a:pPr>
              <a:lnSpc>
                <a:spcPct val="115000"/>
              </a:lnSpc>
              <a:buFontTx/>
              <a:buNone/>
            </a:pPr>
            <a:endParaRPr lang="en-US" sz="2800"/>
          </a:p>
        </p:txBody>
      </p:sp>
      <p:pic>
        <p:nvPicPr>
          <p:cNvPr id="36868" name="Picture 4" descr="f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12223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f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19400"/>
            <a:ext cx="12223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f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0"/>
            <a:ext cx="1222375" cy="91757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f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800600"/>
            <a:ext cx="1222375" cy="9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04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ppt_x</p:attrName>
                                        </p:attrNameLst>
                                      </p:cBhvr>
                                      <p:tavLst>
                                        <p:tav tm="0">
                                          <p:val>
                                            <p:strVal val="#ppt_x-.2"/>
                                          </p:val>
                                        </p:tav>
                                        <p:tav tm="100000">
                                          <p:val>
                                            <p:strVal val="#ppt_x"/>
                                          </p:val>
                                        </p:tav>
                                      </p:tavLst>
                                    </p:anim>
                                    <p:anim calcmode="lin" valueType="num">
                                      <p:cBhvr>
                                        <p:cTn id="8" dur="1000" fill="hold"/>
                                        <p:tgtEl>
                                          <p:spTgt spid="36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6867">
                                            <p:txEl>
                                              <p:pRg st="3" end="3"/>
                                            </p:txEl>
                                          </p:spTgt>
                                        </p:tgtEl>
                                        <p:attrNameLst>
                                          <p:attrName>style.visibility</p:attrName>
                                        </p:attrNameLst>
                                      </p:cBhvr>
                                      <p:to>
                                        <p:strVal val="visible"/>
                                      </p:to>
                                    </p:set>
                                    <p:animEffect transition="in" filter="fade">
                                      <p:cBhvr>
                                        <p:cTn id="35" dur="500"/>
                                        <p:tgtEl>
                                          <p:spTgt spid="36867">
                                            <p:txEl>
                                              <p:pRg st="3" end="3"/>
                                            </p:txEl>
                                          </p:spTgt>
                                        </p:tgtEl>
                                      </p:cBhvr>
                                    </p:animEffect>
                                    <p:anim calcmode="lin" valueType="num">
                                      <p:cBhvr>
                                        <p:cTn id="36"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686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74638"/>
            <a:ext cx="8686800" cy="1477962"/>
          </a:xfrm>
        </p:spPr>
        <p:txBody>
          <a:bodyPr/>
          <a:lstStyle/>
          <a:p>
            <a:pPr algn="l"/>
            <a:r>
              <a:rPr lang="en-US" sz="2800">
                <a:solidFill>
                  <a:srgbClr val="CC3300"/>
                </a:solidFill>
                <a:latin typeface="Elephant" pitchFamily="18" charset="0"/>
              </a:rPr>
              <a:t>I </a:t>
            </a:r>
            <a:r>
              <a:rPr lang="en-US" sz="2800" u="sng">
                <a:solidFill>
                  <a:srgbClr val="CC3300"/>
                </a:solidFill>
                <a:latin typeface="Elephant" pitchFamily="18" charset="0"/>
              </a:rPr>
              <a:t>agree/disagree</a:t>
            </a:r>
            <a:r>
              <a:rPr lang="en-US" sz="2800">
                <a:solidFill>
                  <a:srgbClr val="CC3300"/>
                </a:solidFill>
                <a:latin typeface="Elephant" pitchFamily="18" charset="0"/>
              </a:rPr>
              <a:t> that _______, because…  </a:t>
            </a:r>
            <a:br>
              <a:rPr lang="en-US" sz="2800">
                <a:solidFill>
                  <a:srgbClr val="CC3300"/>
                </a:solidFill>
                <a:latin typeface="Elephant" pitchFamily="18" charset="0"/>
              </a:rPr>
            </a:br>
            <a:r>
              <a:rPr lang="en-US" sz="1800">
                <a:solidFill>
                  <a:schemeClr val="hlink"/>
                </a:solidFill>
                <a:latin typeface="Elephant" pitchFamily="18" charset="0"/>
              </a:rPr>
              <a:t>(give up to four reasons why you feel this way).</a:t>
            </a:r>
          </a:p>
        </p:txBody>
      </p:sp>
      <p:sp>
        <p:nvSpPr>
          <p:cNvPr id="38915" name="Rectangle 3"/>
          <p:cNvSpPr>
            <a:spLocks noGrp="1" noChangeArrowheads="1"/>
          </p:cNvSpPr>
          <p:nvPr>
            <p:ph type="body" idx="1"/>
          </p:nvPr>
        </p:nvSpPr>
        <p:spPr>
          <a:xfrm>
            <a:off x="609600" y="1524000"/>
            <a:ext cx="7848600" cy="5029200"/>
          </a:xfrm>
        </p:spPr>
        <p:txBody>
          <a:bodyPr/>
          <a:lstStyle/>
          <a:p>
            <a:pPr marL="457200" indent="-457200">
              <a:lnSpc>
                <a:spcPct val="90000"/>
              </a:lnSpc>
              <a:buFontTx/>
              <a:buAutoNum type="arabicPeriod"/>
            </a:pPr>
            <a:r>
              <a:rPr lang="en-US" sz="2200" b="1"/>
              <a:t>Students should wear uniforms to school. </a:t>
            </a:r>
          </a:p>
          <a:p>
            <a:pPr marL="457200" indent="-457200">
              <a:lnSpc>
                <a:spcPct val="90000"/>
              </a:lnSpc>
              <a:buFontTx/>
              <a:buAutoNum type="arabicPeriod"/>
            </a:pPr>
            <a:r>
              <a:rPr lang="en-US" sz="2200" b="1"/>
              <a:t>All middle schools should have a dress code.</a:t>
            </a:r>
          </a:p>
          <a:p>
            <a:pPr marL="457200" indent="-457200">
              <a:lnSpc>
                <a:spcPct val="90000"/>
              </a:lnSpc>
              <a:buFontTx/>
              <a:buAutoNum type="arabicPeriod"/>
            </a:pPr>
            <a:r>
              <a:rPr lang="en-US" sz="2200" b="1"/>
              <a:t>Kids should be able to have TVs in their bedrooms. </a:t>
            </a:r>
          </a:p>
          <a:p>
            <a:pPr marL="457200" indent="-457200">
              <a:lnSpc>
                <a:spcPct val="90000"/>
              </a:lnSpc>
              <a:buFontTx/>
              <a:buAutoNum type="arabicPeriod"/>
            </a:pPr>
            <a:r>
              <a:rPr lang="en-US" sz="2200" b="1"/>
              <a:t>Wearing a helmet when riding a bike should be mandatory. </a:t>
            </a:r>
          </a:p>
          <a:p>
            <a:pPr marL="457200" indent="-457200">
              <a:lnSpc>
                <a:spcPct val="90000"/>
              </a:lnSpc>
              <a:buFontTx/>
              <a:buAutoNum type="arabicPeriod"/>
            </a:pPr>
            <a:r>
              <a:rPr lang="en-US" sz="2200" b="1"/>
              <a:t>The driving age should be raised to 18. </a:t>
            </a:r>
          </a:p>
          <a:p>
            <a:pPr marL="457200" indent="-457200">
              <a:lnSpc>
                <a:spcPct val="90000"/>
              </a:lnSpc>
              <a:buFontTx/>
              <a:buAutoNum type="arabicPeriod"/>
            </a:pPr>
            <a:r>
              <a:rPr lang="en-US" sz="2200" b="1"/>
              <a:t>Because many kids need more sleep, school should start two hours later than it does now. </a:t>
            </a:r>
          </a:p>
          <a:p>
            <a:pPr marL="457200" indent="-457200">
              <a:lnSpc>
                <a:spcPct val="90000"/>
              </a:lnSpc>
              <a:buFontTx/>
              <a:buAutoNum type="arabicPeriod"/>
            </a:pPr>
            <a:r>
              <a:rPr lang="en-US" sz="2200" b="1"/>
              <a:t>Chewing gum should be banned from schools. </a:t>
            </a:r>
          </a:p>
          <a:p>
            <a:pPr marL="457200" indent="-457200">
              <a:lnSpc>
                <a:spcPct val="90000"/>
              </a:lnSpc>
              <a:buFontTx/>
              <a:buAutoNum type="arabicPeriod"/>
            </a:pPr>
            <a:r>
              <a:rPr lang="en-US" sz="2200" b="1"/>
              <a:t>Kids should be able to spend their allowance any way they want. </a:t>
            </a:r>
          </a:p>
          <a:p>
            <a:pPr marL="457200" indent="-457200">
              <a:lnSpc>
                <a:spcPct val="90000"/>
              </a:lnSpc>
              <a:buFontTx/>
              <a:buAutoNum type="arabicPeriod"/>
            </a:pPr>
            <a:r>
              <a:rPr lang="en-US" sz="2200" b="1"/>
              <a:t>Kids younger than 18 should be able to make their own decisions about whether to get a body piercing.</a:t>
            </a:r>
          </a:p>
        </p:txBody>
      </p:sp>
    </p:spTree>
    <p:extLst>
      <p:ext uri="{BB962C8B-B14F-4D97-AF65-F5344CB8AC3E}">
        <p14:creationId xmlns:p14="http://schemas.microsoft.com/office/powerpoint/2010/main" val="66938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6" end="6"/>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7" end="7"/>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274638"/>
            <a:ext cx="8686800" cy="1477962"/>
          </a:xfrm>
        </p:spPr>
        <p:txBody>
          <a:bodyPr/>
          <a:lstStyle/>
          <a:p>
            <a:pPr algn="l"/>
            <a:r>
              <a:rPr lang="en-US" sz="2800">
                <a:solidFill>
                  <a:srgbClr val="CC3300"/>
                </a:solidFill>
                <a:latin typeface="Elephant" pitchFamily="18" charset="0"/>
              </a:rPr>
              <a:t>I </a:t>
            </a:r>
            <a:r>
              <a:rPr lang="en-US" sz="2800" u="sng">
                <a:solidFill>
                  <a:srgbClr val="CC3300"/>
                </a:solidFill>
                <a:latin typeface="Elephant" pitchFamily="18" charset="0"/>
              </a:rPr>
              <a:t>agree/disagree</a:t>
            </a:r>
            <a:r>
              <a:rPr lang="en-US" sz="2800">
                <a:solidFill>
                  <a:srgbClr val="CC3300"/>
                </a:solidFill>
                <a:latin typeface="Elephant" pitchFamily="18" charset="0"/>
              </a:rPr>
              <a:t> that _______, because…  </a:t>
            </a:r>
            <a:br>
              <a:rPr lang="en-US" sz="2800">
                <a:solidFill>
                  <a:srgbClr val="CC3300"/>
                </a:solidFill>
                <a:latin typeface="Elephant" pitchFamily="18" charset="0"/>
              </a:rPr>
            </a:br>
            <a:r>
              <a:rPr lang="en-US" sz="1800">
                <a:solidFill>
                  <a:schemeClr val="hlink"/>
                </a:solidFill>
                <a:latin typeface="Elephant" pitchFamily="18" charset="0"/>
              </a:rPr>
              <a:t>(give up to four reasons why you feel this way).</a:t>
            </a:r>
          </a:p>
        </p:txBody>
      </p:sp>
      <p:sp>
        <p:nvSpPr>
          <p:cNvPr id="215043" name="Rectangle 3"/>
          <p:cNvSpPr>
            <a:spLocks noGrp="1" noChangeArrowheads="1"/>
          </p:cNvSpPr>
          <p:nvPr>
            <p:ph type="body" idx="1"/>
          </p:nvPr>
        </p:nvSpPr>
        <p:spPr>
          <a:xfrm>
            <a:off x="609600" y="1524000"/>
            <a:ext cx="7848600" cy="5029200"/>
          </a:xfrm>
        </p:spPr>
        <p:txBody>
          <a:bodyPr/>
          <a:lstStyle/>
          <a:p>
            <a:pPr marL="457200" indent="-457200">
              <a:lnSpc>
                <a:spcPct val="90000"/>
              </a:lnSpc>
              <a:buFontTx/>
              <a:buAutoNum type="arabicPeriod"/>
            </a:pPr>
            <a:r>
              <a:rPr lang="en-US" sz="2200" b="1"/>
              <a:t>Students should wear uniforms to school. </a:t>
            </a:r>
          </a:p>
          <a:p>
            <a:pPr marL="457200" indent="-457200">
              <a:lnSpc>
                <a:spcPct val="90000"/>
              </a:lnSpc>
              <a:buFontTx/>
              <a:buAutoNum type="arabicPeriod"/>
            </a:pPr>
            <a:r>
              <a:rPr lang="en-US" sz="2200" b="1"/>
              <a:t>All middle schools should have a dress code.</a:t>
            </a:r>
          </a:p>
          <a:p>
            <a:pPr marL="457200" indent="-457200">
              <a:lnSpc>
                <a:spcPct val="90000"/>
              </a:lnSpc>
              <a:buFontTx/>
              <a:buAutoNum type="arabicPeriod"/>
            </a:pPr>
            <a:r>
              <a:rPr lang="en-US" sz="2200" b="1"/>
              <a:t>Kids should be able to have TVs in their bedrooms. </a:t>
            </a:r>
          </a:p>
          <a:p>
            <a:pPr marL="457200" indent="-457200">
              <a:lnSpc>
                <a:spcPct val="90000"/>
              </a:lnSpc>
              <a:buFontTx/>
              <a:buAutoNum type="arabicPeriod"/>
            </a:pPr>
            <a:r>
              <a:rPr lang="en-US" sz="2200" b="1"/>
              <a:t>Wearing a helmet when riding a bike should be mandatory. </a:t>
            </a:r>
          </a:p>
          <a:p>
            <a:pPr marL="457200" indent="-457200">
              <a:lnSpc>
                <a:spcPct val="90000"/>
              </a:lnSpc>
              <a:buFontTx/>
              <a:buAutoNum type="arabicPeriod"/>
            </a:pPr>
            <a:r>
              <a:rPr lang="en-US" sz="2200" b="1"/>
              <a:t>The driving age should be raised to 18. </a:t>
            </a:r>
          </a:p>
          <a:p>
            <a:pPr marL="457200" indent="-457200">
              <a:lnSpc>
                <a:spcPct val="90000"/>
              </a:lnSpc>
              <a:buFontTx/>
              <a:buAutoNum type="arabicPeriod"/>
            </a:pPr>
            <a:r>
              <a:rPr lang="en-US" sz="2200" b="1"/>
              <a:t>Because many kids need more sleep, school should start two hours later than it does now. </a:t>
            </a:r>
          </a:p>
          <a:p>
            <a:pPr marL="457200" indent="-457200">
              <a:lnSpc>
                <a:spcPct val="90000"/>
              </a:lnSpc>
              <a:buFontTx/>
              <a:buAutoNum type="arabicPeriod"/>
            </a:pPr>
            <a:r>
              <a:rPr lang="en-US" sz="2200" b="1"/>
              <a:t>Chewing gum should be banned from schools. </a:t>
            </a:r>
          </a:p>
          <a:p>
            <a:pPr marL="457200" indent="-457200">
              <a:lnSpc>
                <a:spcPct val="90000"/>
              </a:lnSpc>
              <a:buFontTx/>
              <a:buAutoNum type="arabicPeriod"/>
            </a:pPr>
            <a:r>
              <a:rPr lang="en-US" sz="2200" b="1"/>
              <a:t>Kids should be able to spend their allowance any way they want. </a:t>
            </a:r>
          </a:p>
          <a:p>
            <a:pPr marL="457200" indent="-457200">
              <a:lnSpc>
                <a:spcPct val="90000"/>
              </a:lnSpc>
              <a:buFontTx/>
              <a:buAutoNum type="arabicPeriod"/>
            </a:pPr>
            <a:r>
              <a:rPr lang="en-US" sz="2200" b="1"/>
              <a:t>Kids younger than 18 should be able to make their own decisions about whether to get a body piercing.</a:t>
            </a:r>
          </a:p>
        </p:txBody>
      </p:sp>
    </p:spTree>
    <p:extLst>
      <p:ext uri="{BB962C8B-B14F-4D97-AF65-F5344CB8AC3E}">
        <p14:creationId xmlns:p14="http://schemas.microsoft.com/office/powerpoint/2010/main" val="33901741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sp>
        <p:nvSpPr>
          <p:cNvPr id="39939" name="Rectangle 3"/>
          <p:cNvSpPr>
            <a:spLocks noGrp="1" noChangeArrowheads="1"/>
          </p:cNvSpPr>
          <p:nvPr>
            <p:ph type="body" idx="1"/>
          </p:nvPr>
        </p:nvSpPr>
        <p:spPr/>
        <p:txBody>
          <a:bodyPr/>
          <a:lstStyle/>
          <a:p>
            <a:endParaRPr lang="en-US"/>
          </a:p>
        </p:txBody>
      </p:sp>
      <p:pic>
        <p:nvPicPr>
          <p:cNvPr id="39940" name="Picture 4" descr="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1" name="WordArt 5"/>
          <p:cNvSpPr>
            <a:spLocks noChangeArrowheads="1" noChangeShapeType="1" noTextEdit="1"/>
          </p:cNvSpPr>
          <p:nvPr/>
        </p:nvSpPr>
        <p:spPr bwMode="auto">
          <a:xfrm>
            <a:off x="1600200" y="3962400"/>
            <a:ext cx="6324600" cy="1938338"/>
          </a:xfrm>
          <a:prstGeom prst="rect">
            <a:avLst/>
          </a:prstGeom>
        </p:spPr>
        <p:txBody>
          <a:bodyPr wrap="none" fromWordArt="1">
            <a:prstTxWarp prst="textFadeUp">
              <a:avLst>
                <a:gd name="adj" fmla="val 9991"/>
              </a:avLst>
            </a:prstTxWarp>
          </a:bodyPr>
          <a:lstStyle/>
          <a:p>
            <a:pPr algn="ctr"/>
            <a:r>
              <a:rPr lang="en-US" sz="3600" kern="10">
                <a:ln w="31750">
                  <a:solidFill>
                    <a:srgbClr val="FF0000"/>
                  </a:solidFill>
                  <a:round/>
                  <a:headEnd/>
                  <a:tailEnd/>
                </a:ln>
                <a:gradFill rotWithShape="0">
                  <a:gsLst>
                    <a:gs pos="0">
                      <a:schemeClr val="bg1"/>
                    </a:gs>
                    <a:gs pos="100000">
                      <a:srgbClr val="990099"/>
                    </a:gs>
                  </a:gsLst>
                  <a:lin ang="18900000" scaled="1"/>
                </a:gradFill>
                <a:effectLst>
                  <a:outerShdw dist="35921" dir="2700000" sy="50000" rotWithShape="0">
                    <a:srgbClr val="875B0D">
                      <a:alpha val="70000"/>
                    </a:srgbClr>
                  </a:outerShdw>
                </a:effectLst>
                <a:latin typeface="Cooper Black"/>
              </a:rPr>
              <a:t>Cross Examination</a:t>
            </a:r>
          </a:p>
        </p:txBody>
      </p:sp>
    </p:spTree>
    <p:extLst>
      <p:ext uri="{BB962C8B-B14F-4D97-AF65-F5344CB8AC3E}">
        <p14:creationId xmlns:p14="http://schemas.microsoft.com/office/powerpoint/2010/main" val="8865655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8" name="Rectangle 8"/>
          <p:cNvSpPr>
            <a:spLocks noChangeArrowheads="1"/>
          </p:cNvSpPr>
          <p:nvPr/>
        </p:nvSpPr>
        <p:spPr bwMode="auto">
          <a:xfrm>
            <a:off x="0" y="0"/>
            <a:ext cx="9144000" cy="6858000"/>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62" name="Rectangle 2"/>
          <p:cNvSpPr>
            <a:spLocks noGrp="1" noChangeArrowheads="1"/>
          </p:cNvSpPr>
          <p:nvPr>
            <p:ph type="title"/>
          </p:nvPr>
        </p:nvSpPr>
        <p:spPr>
          <a:xfrm>
            <a:off x="381000" y="762000"/>
            <a:ext cx="8229600" cy="1143000"/>
          </a:xfrm>
        </p:spPr>
        <p:txBody>
          <a:bodyPr/>
          <a:lstStyle/>
          <a:p>
            <a:endParaRPr lang="en-US">
              <a:latin typeface="Matura MT Script Capitals" pitchFamily="66" charset="0"/>
            </a:endParaRPr>
          </a:p>
        </p:txBody>
      </p:sp>
      <p:sp>
        <p:nvSpPr>
          <p:cNvPr id="245763" name="Rectangle 3"/>
          <p:cNvSpPr>
            <a:spLocks noGrp="1" noChangeArrowheads="1"/>
          </p:cNvSpPr>
          <p:nvPr>
            <p:ph type="body" idx="1"/>
          </p:nvPr>
        </p:nvSpPr>
        <p:spPr>
          <a:xfrm>
            <a:off x="0" y="1981200"/>
            <a:ext cx="9144000" cy="4144963"/>
          </a:xfrm>
        </p:spPr>
        <p:txBody>
          <a:bodyPr/>
          <a:lstStyle/>
          <a:p>
            <a:pPr algn="ctr">
              <a:buFontTx/>
              <a:buNone/>
            </a:pPr>
            <a:endParaRPr lang="en-US" sz="3600">
              <a:latin typeface="Ravie" pitchFamily="82" charset="0"/>
            </a:endParaRPr>
          </a:p>
        </p:txBody>
      </p:sp>
      <p:pic>
        <p:nvPicPr>
          <p:cNvPr id="245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229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66" name="AutoShape 6"/>
          <p:cNvSpPr>
            <a:spLocks noChangeArrowheads="1"/>
          </p:cNvSpPr>
          <p:nvPr/>
        </p:nvSpPr>
        <p:spPr bwMode="auto">
          <a:xfrm>
            <a:off x="457200" y="762000"/>
            <a:ext cx="2667000" cy="1981200"/>
          </a:xfrm>
          <a:prstGeom prst="wedgeRoundRectCallout">
            <a:avLst>
              <a:gd name="adj1" fmla="val 38273"/>
              <a:gd name="adj2" fmla="val 74440"/>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solidFill>
                  <a:schemeClr val="tx2"/>
                </a:solidFill>
              </a:rPr>
              <a:t>Happy Wednesday!</a:t>
            </a:r>
          </a:p>
          <a:p>
            <a:pPr algn="ctr"/>
            <a:r>
              <a:rPr lang="en-US" sz="2800">
                <a:solidFill>
                  <a:schemeClr val="tx2"/>
                </a:solidFill>
              </a:rPr>
              <a:t>Cheep! Cheep!</a:t>
            </a:r>
          </a:p>
        </p:txBody>
      </p:sp>
      <p:sp>
        <p:nvSpPr>
          <p:cNvPr id="245767" name="AutoShape 7"/>
          <p:cNvSpPr>
            <a:spLocks noChangeArrowheads="1"/>
          </p:cNvSpPr>
          <p:nvPr/>
        </p:nvSpPr>
        <p:spPr bwMode="auto">
          <a:xfrm>
            <a:off x="3200400" y="457200"/>
            <a:ext cx="3124200" cy="1524000"/>
          </a:xfrm>
          <a:prstGeom prst="wedgeRoundRectCallout">
            <a:avLst>
              <a:gd name="adj1" fmla="val -19056"/>
              <a:gd name="adj2" fmla="val 113125"/>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200"/>
              <a:t>Got Early Rough Draft? You only have two days left to avoid lunch detention.</a:t>
            </a:r>
          </a:p>
        </p:txBody>
      </p:sp>
      <p:sp>
        <p:nvSpPr>
          <p:cNvPr id="245769" name="AutoShape 9"/>
          <p:cNvSpPr>
            <a:spLocks noChangeArrowheads="1"/>
          </p:cNvSpPr>
          <p:nvPr/>
        </p:nvSpPr>
        <p:spPr bwMode="auto">
          <a:xfrm>
            <a:off x="6934200" y="533400"/>
            <a:ext cx="1676400" cy="3429000"/>
          </a:xfrm>
          <a:prstGeom prst="wedgeRoundRectCallout">
            <a:avLst>
              <a:gd name="adj1" fmla="val -78977"/>
              <a:gd name="adj2" fmla="val -139"/>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t>I know, I know… I want to show I have my act together. I’ll be ready by tomorrow for sure!</a:t>
            </a:r>
          </a:p>
        </p:txBody>
      </p:sp>
    </p:spTree>
    <p:extLst>
      <p:ext uri="{BB962C8B-B14F-4D97-AF65-F5344CB8AC3E}">
        <p14:creationId xmlns:p14="http://schemas.microsoft.com/office/powerpoint/2010/main" val="3384415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WordArt 2"/>
          <p:cNvSpPr>
            <a:spLocks noChangeArrowheads="1" noChangeShapeType="1" noTextEdit="1"/>
          </p:cNvSpPr>
          <p:nvPr/>
        </p:nvSpPr>
        <p:spPr bwMode="auto">
          <a:xfrm rot="10095377">
            <a:off x="1233488" y="4763"/>
            <a:ext cx="5021262" cy="5562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38100">
                  <a:solidFill>
                    <a:srgbClr val="000000"/>
                  </a:solidFill>
                  <a:round/>
                  <a:headEnd/>
                  <a:tailEnd/>
                </a:ln>
                <a:solidFill>
                  <a:srgbClr val="FF00FF"/>
                </a:solidFill>
                <a:latin typeface="Parchment"/>
              </a:rPr>
              <a:t>Debate</a:t>
            </a:r>
          </a:p>
        </p:txBody>
      </p:sp>
      <p:sp>
        <p:nvSpPr>
          <p:cNvPr id="244739" name="WordArt 3"/>
          <p:cNvSpPr>
            <a:spLocks noChangeArrowheads="1" noChangeShapeType="1" noTextEdit="1"/>
          </p:cNvSpPr>
          <p:nvPr/>
        </p:nvSpPr>
        <p:spPr bwMode="auto">
          <a:xfrm rot="10660473">
            <a:off x="836613" y="284163"/>
            <a:ext cx="7848600" cy="49530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dirty="0" smtClean="0">
                <a:ln w="38100">
                  <a:solidFill>
                    <a:srgbClr val="000000"/>
                  </a:solidFill>
                  <a:round/>
                  <a:headEnd/>
                  <a:tailEnd/>
                </a:ln>
                <a:solidFill>
                  <a:srgbClr val="00FFFF"/>
                </a:solidFill>
                <a:latin typeface="Parchment"/>
              </a:rPr>
              <a:t>8</a:t>
            </a:r>
            <a:r>
              <a:rPr lang="en-US" sz="3600" kern="10" baseline="30000" dirty="0" smtClean="0">
                <a:ln w="38100">
                  <a:solidFill>
                    <a:srgbClr val="000000"/>
                  </a:solidFill>
                  <a:round/>
                  <a:headEnd/>
                  <a:tailEnd/>
                </a:ln>
                <a:solidFill>
                  <a:srgbClr val="00FFFF"/>
                </a:solidFill>
                <a:latin typeface="Parchment"/>
              </a:rPr>
              <a:t>th</a:t>
            </a:r>
            <a:r>
              <a:rPr lang="en-US" sz="3600" kern="10" dirty="0" smtClean="0">
                <a:ln w="38100">
                  <a:solidFill>
                    <a:srgbClr val="000000"/>
                  </a:solidFill>
                  <a:round/>
                  <a:headEnd/>
                  <a:tailEnd/>
                </a:ln>
                <a:solidFill>
                  <a:srgbClr val="00FFFF"/>
                </a:solidFill>
                <a:latin typeface="Parchment"/>
              </a:rPr>
              <a:t> grade Newsletter </a:t>
            </a:r>
            <a:endParaRPr lang="en-US" sz="3600" kern="10" dirty="0">
              <a:ln w="38100">
                <a:solidFill>
                  <a:srgbClr val="000000"/>
                </a:solidFill>
                <a:round/>
                <a:headEnd/>
                <a:tailEnd/>
              </a:ln>
              <a:solidFill>
                <a:srgbClr val="00FFFF"/>
              </a:solidFill>
              <a:latin typeface="Parchment"/>
            </a:endParaRPr>
          </a:p>
        </p:txBody>
      </p:sp>
    </p:spTree>
    <p:extLst>
      <p:ext uri="{BB962C8B-B14F-4D97-AF65-F5344CB8AC3E}">
        <p14:creationId xmlns:p14="http://schemas.microsoft.com/office/powerpoint/2010/main" val="2893748968"/>
      </p:ext>
    </p:extLst>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5000"/>
                                        <p:tgtEl>
                                          <p:spTgt spid="244738"/>
                                        </p:tgtEl>
                                        <p:attrNameLst>
                                          <p:attrName>ppt_w</p:attrName>
                                        </p:attrNameLst>
                                      </p:cBhvr>
                                      <p:tavLst>
                                        <p:tav tm="0">
                                          <p:val>
                                            <p:strVal val="ppt_w"/>
                                          </p:val>
                                        </p:tav>
                                        <p:tav tm="100000">
                                          <p:val>
                                            <p:fltVal val="0"/>
                                          </p:val>
                                        </p:tav>
                                      </p:tavLst>
                                    </p:anim>
                                    <p:anim calcmode="lin" valueType="num">
                                      <p:cBhvr>
                                        <p:cTn id="7" dur="5000"/>
                                        <p:tgtEl>
                                          <p:spTgt spid="244738"/>
                                        </p:tgtEl>
                                        <p:attrNameLst>
                                          <p:attrName>ppt_h</p:attrName>
                                        </p:attrNameLst>
                                      </p:cBhvr>
                                      <p:tavLst>
                                        <p:tav tm="0">
                                          <p:val>
                                            <p:strVal val="ppt_h"/>
                                          </p:val>
                                        </p:tav>
                                        <p:tav tm="100000">
                                          <p:val>
                                            <p:fltVal val="0"/>
                                          </p:val>
                                        </p:tav>
                                      </p:tavLst>
                                    </p:anim>
                                    <p:anim calcmode="lin" valueType="num">
                                      <p:cBhvr>
                                        <p:cTn id="8" dur="5000"/>
                                        <p:tgtEl>
                                          <p:spTgt spid="244738"/>
                                        </p:tgtEl>
                                        <p:attrNameLst>
                                          <p:attrName>style.rotation</p:attrName>
                                        </p:attrNameLst>
                                      </p:cBhvr>
                                      <p:tavLst>
                                        <p:tav tm="0">
                                          <p:val>
                                            <p:fltVal val="0"/>
                                          </p:val>
                                        </p:tav>
                                        <p:tav tm="100000">
                                          <p:val>
                                            <p:fltVal val="360"/>
                                          </p:val>
                                        </p:tav>
                                      </p:tavLst>
                                    </p:anim>
                                    <p:animEffect transition="out" filter="fade">
                                      <p:cBhvr>
                                        <p:cTn id="9" dur="5000"/>
                                        <p:tgtEl>
                                          <p:spTgt spid="244738"/>
                                        </p:tgtEl>
                                      </p:cBhvr>
                                    </p:animEffect>
                                    <p:set>
                                      <p:cBhvr>
                                        <p:cTn id="10" dur="1" fill="hold">
                                          <p:stCondLst>
                                            <p:cond delay="4999"/>
                                          </p:stCondLst>
                                        </p:cTn>
                                        <p:tgtEl>
                                          <p:spTgt spid="24473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xit" presetSubtype="0" accel="100000" fill="hold" grpId="0" nodeType="clickEffect">
                                  <p:stCondLst>
                                    <p:cond delay="0"/>
                                  </p:stCondLst>
                                  <p:childTnLst>
                                    <p:anim calcmode="lin" valueType="num">
                                      <p:cBhvr>
                                        <p:cTn id="14" dur="5000"/>
                                        <p:tgtEl>
                                          <p:spTgt spid="244739"/>
                                        </p:tgtEl>
                                        <p:attrNameLst>
                                          <p:attrName>ppt_w</p:attrName>
                                        </p:attrNameLst>
                                      </p:cBhvr>
                                      <p:tavLst>
                                        <p:tav tm="0">
                                          <p:val>
                                            <p:strVal val="ppt_w"/>
                                          </p:val>
                                        </p:tav>
                                        <p:tav tm="100000">
                                          <p:val>
                                            <p:fltVal val="0"/>
                                          </p:val>
                                        </p:tav>
                                      </p:tavLst>
                                    </p:anim>
                                    <p:anim calcmode="lin" valueType="num">
                                      <p:cBhvr>
                                        <p:cTn id="15" dur="5000"/>
                                        <p:tgtEl>
                                          <p:spTgt spid="244739"/>
                                        </p:tgtEl>
                                        <p:attrNameLst>
                                          <p:attrName>ppt_h</p:attrName>
                                        </p:attrNameLst>
                                      </p:cBhvr>
                                      <p:tavLst>
                                        <p:tav tm="0">
                                          <p:val>
                                            <p:strVal val="ppt_h"/>
                                          </p:val>
                                        </p:tav>
                                        <p:tav tm="100000">
                                          <p:val>
                                            <p:fltVal val="0"/>
                                          </p:val>
                                        </p:tav>
                                      </p:tavLst>
                                    </p:anim>
                                    <p:anim calcmode="lin" valueType="num">
                                      <p:cBhvr>
                                        <p:cTn id="16" dur="5000"/>
                                        <p:tgtEl>
                                          <p:spTgt spid="244739"/>
                                        </p:tgtEl>
                                        <p:attrNameLst>
                                          <p:attrName>style.rotation</p:attrName>
                                        </p:attrNameLst>
                                      </p:cBhvr>
                                      <p:tavLst>
                                        <p:tav tm="0">
                                          <p:val>
                                            <p:fltVal val="0"/>
                                          </p:val>
                                        </p:tav>
                                        <p:tav tm="100000">
                                          <p:val>
                                            <p:fltVal val="360"/>
                                          </p:val>
                                        </p:tav>
                                      </p:tavLst>
                                    </p:anim>
                                    <p:animEffect transition="out" filter="fade">
                                      <p:cBhvr>
                                        <p:cTn id="17" dur="5000"/>
                                        <p:tgtEl>
                                          <p:spTgt spid="244739"/>
                                        </p:tgtEl>
                                      </p:cBhvr>
                                    </p:animEffect>
                                    <p:set>
                                      <p:cBhvr>
                                        <p:cTn id="18" dur="1" fill="hold">
                                          <p:stCondLst>
                                            <p:cond delay="4999"/>
                                          </p:stCondLst>
                                        </p:cTn>
                                        <p:tgtEl>
                                          <p:spTgt spid="2447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p:bldP spid="24473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endParaRPr lang="en-US"/>
          </a:p>
        </p:txBody>
      </p:sp>
      <p:sp>
        <p:nvSpPr>
          <p:cNvPr id="203779" name="Rectangle 3"/>
          <p:cNvSpPr>
            <a:spLocks noGrp="1" noChangeArrowheads="1"/>
          </p:cNvSpPr>
          <p:nvPr>
            <p:ph type="body" idx="1"/>
          </p:nvPr>
        </p:nvSpPr>
        <p:spPr/>
        <p:txBody>
          <a:bodyPr/>
          <a:lstStyle/>
          <a:p>
            <a:endParaRPr lang="en-US"/>
          </a:p>
        </p:txBody>
      </p:sp>
      <p:sp>
        <p:nvSpPr>
          <p:cNvPr id="203780" name="WordArt 4"/>
          <p:cNvSpPr>
            <a:spLocks noChangeArrowheads="1" noChangeShapeType="1" noTextEdit="1"/>
          </p:cNvSpPr>
          <p:nvPr/>
        </p:nvSpPr>
        <p:spPr bwMode="auto">
          <a:xfrm>
            <a:off x="1676400" y="1752600"/>
            <a:ext cx="5791200" cy="403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34925">
                  <a:solidFill>
                    <a:srgbClr val="000000"/>
                  </a:solidFill>
                  <a:round/>
                  <a:headEnd/>
                  <a:tailEnd/>
                </a:ln>
                <a:solidFill>
                  <a:srgbClr val="FF00FF"/>
                </a:solidFill>
                <a:latin typeface="Freestyle Script"/>
              </a:rPr>
              <a:t>Time to</a:t>
            </a:r>
          </a:p>
          <a:p>
            <a:pPr algn="ctr"/>
            <a:r>
              <a:rPr lang="en-US" sz="3600" kern="10">
                <a:ln w="34925">
                  <a:solidFill>
                    <a:srgbClr val="000000"/>
                  </a:solidFill>
                  <a:round/>
                  <a:headEnd/>
                  <a:tailEnd/>
                </a:ln>
                <a:solidFill>
                  <a:srgbClr val="FF00FF"/>
                </a:solidFill>
                <a:latin typeface="Freestyle Script"/>
              </a:rPr>
              <a:t>Make a Wish!</a:t>
            </a:r>
          </a:p>
        </p:txBody>
      </p:sp>
    </p:spTree>
    <p:extLst>
      <p:ext uri="{BB962C8B-B14F-4D97-AF65-F5344CB8AC3E}">
        <p14:creationId xmlns:p14="http://schemas.microsoft.com/office/powerpoint/2010/main" val="261230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81000" y="1066800"/>
            <a:ext cx="8229600" cy="1143000"/>
          </a:xfrm>
        </p:spPr>
        <p:txBody>
          <a:bodyPr>
            <a:normAutofit fontScale="90000"/>
          </a:bodyPr>
          <a:lstStyle/>
          <a:p>
            <a:r>
              <a:rPr lang="en-US" sz="4000"/>
              <a:t>After you’ve marked up your margins….big time</a:t>
            </a:r>
          </a:p>
        </p:txBody>
      </p:sp>
      <p:sp>
        <p:nvSpPr>
          <p:cNvPr id="204803" name="Rectangle 3"/>
          <p:cNvSpPr>
            <a:spLocks noGrp="1" noChangeArrowheads="1"/>
          </p:cNvSpPr>
          <p:nvPr>
            <p:ph type="body" idx="1"/>
          </p:nvPr>
        </p:nvSpPr>
        <p:spPr>
          <a:xfrm>
            <a:off x="457200" y="2362200"/>
            <a:ext cx="8458200" cy="3763963"/>
          </a:xfrm>
        </p:spPr>
        <p:txBody>
          <a:bodyPr/>
          <a:lstStyle/>
          <a:p>
            <a:pPr marL="609600" indent="-609600">
              <a:buFontTx/>
              <a:buAutoNum type="arabicPeriod"/>
            </a:pPr>
            <a:r>
              <a:rPr lang="en-US"/>
              <a:t>In one paragraph, share with me your viewpoint on if you believe acts of hate should be criminalized. Support your viewpoint with evidence from the text.</a:t>
            </a:r>
          </a:p>
        </p:txBody>
      </p:sp>
    </p:spTree>
    <p:extLst>
      <p:ext uri="{BB962C8B-B14F-4D97-AF65-F5344CB8AC3E}">
        <p14:creationId xmlns:p14="http://schemas.microsoft.com/office/powerpoint/2010/main" val="1803973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46799" name="Group 15"/>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92271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04803"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1405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3" name="Picture 7"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381000" y="274638"/>
            <a:ext cx="8305800" cy="1401762"/>
          </a:xfrm>
        </p:spPr>
        <p:txBody>
          <a:bodyPr/>
          <a:lstStyle/>
          <a:p>
            <a:r>
              <a:rPr lang="en-US" sz="3200"/>
              <a:t>The Ideal Size Group</a:t>
            </a:r>
          </a:p>
        </p:txBody>
      </p:sp>
      <p:sp>
        <p:nvSpPr>
          <p:cNvPr id="234499" name="Rectangle 3"/>
          <p:cNvSpPr>
            <a:spLocks noGrp="1" noChangeArrowheads="1"/>
          </p:cNvSpPr>
          <p:nvPr>
            <p:ph type="body" idx="1"/>
          </p:nvPr>
        </p:nvSpPr>
        <p:spPr>
          <a:xfrm>
            <a:off x="457200" y="1371600"/>
            <a:ext cx="8229600" cy="4754563"/>
          </a:xfrm>
        </p:spPr>
        <p:txBody>
          <a:bodyPr/>
          <a:lstStyle/>
          <a:p>
            <a:pPr algn="ctr">
              <a:buFontTx/>
              <a:buNone/>
            </a:pPr>
            <a:endParaRPr lang="en-US" sz="2400"/>
          </a:p>
          <a:p>
            <a:pPr algn="ctr">
              <a:buFontTx/>
              <a:buNone/>
            </a:pPr>
            <a:r>
              <a:rPr lang="en-US" sz="2400"/>
              <a:t> </a:t>
            </a:r>
          </a:p>
          <a:p>
            <a:pPr algn="ctr">
              <a:buFontTx/>
              <a:buNone/>
            </a:pPr>
            <a:endParaRPr lang="en-US" sz="2400"/>
          </a:p>
          <a:p>
            <a:pPr algn="ctr">
              <a:buFontTx/>
              <a:buNone/>
            </a:pPr>
            <a:endParaRPr lang="en-US" sz="2400"/>
          </a:p>
          <a:p>
            <a:pPr algn="ctr">
              <a:buFontTx/>
              <a:buNone/>
            </a:pPr>
            <a:r>
              <a:rPr lang="en-US" sz="1800"/>
              <a:t>Affirmative Proposition Names           VS            Negative Opposition Names</a:t>
            </a:r>
          </a:p>
        </p:txBody>
      </p:sp>
      <p:pic>
        <p:nvPicPr>
          <p:cNvPr id="234501"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4502"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4504"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4505" name="Picture 9"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4506" name="Rectangle 10"/>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7" name="Rectangle 11"/>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8" name="Rectangle 12"/>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9" name="Rectangle 13"/>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0" name="Rectangle 14"/>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4500"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37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35523" name="Rectangle 3"/>
          <p:cNvSpPr>
            <a:spLocks noGrp="1" noChangeArrowheads="1"/>
          </p:cNvSpPr>
          <p:nvPr>
            <p:ph type="title"/>
          </p:nvPr>
        </p:nvSpPr>
        <p:spPr>
          <a:xfrm>
            <a:off x="381000" y="274638"/>
            <a:ext cx="8305800" cy="1401762"/>
          </a:xfrm>
        </p:spPr>
        <p:txBody>
          <a:bodyPr/>
          <a:lstStyle/>
          <a:p>
            <a:r>
              <a:rPr lang="en-US" sz="3200"/>
              <a:t>The Ideal Size Group</a:t>
            </a:r>
          </a:p>
        </p:txBody>
      </p:sp>
      <p:sp>
        <p:nvSpPr>
          <p:cNvPr id="235524" name="Rectangle 4"/>
          <p:cNvSpPr>
            <a:spLocks noGrp="1" noChangeArrowheads="1"/>
          </p:cNvSpPr>
          <p:nvPr>
            <p:ph type="body" idx="1"/>
          </p:nvPr>
        </p:nvSpPr>
        <p:spPr>
          <a:xfrm>
            <a:off x="457200" y="1371600"/>
            <a:ext cx="8229600" cy="4754563"/>
          </a:xfrm>
        </p:spPr>
        <p:txBody>
          <a:bodyPr/>
          <a:lstStyle/>
          <a:p>
            <a:pPr algn="ctr">
              <a:buFontTx/>
              <a:buNone/>
            </a:pPr>
            <a:r>
              <a:rPr lang="en-US" sz="4000">
                <a:solidFill>
                  <a:srgbClr val="FF3300"/>
                </a:solidFill>
                <a:latin typeface="Algerian" pitchFamily="82" charset="0"/>
              </a:rPr>
              <a:t>You also know your</a:t>
            </a:r>
          </a:p>
          <a:p>
            <a:pPr algn="ctr">
              <a:buFontTx/>
              <a:buNone/>
            </a:pPr>
            <a:r>
              <a:rPr lang="en-US" sz="4000">
                <a:solidFill>
                  <a:srgbClr val="FF3300"/>
                </a:solidFill>
                <a:latin typeface="Algerian" pitchFamily="82" charset="0"/>
              </a:rPr>
              <a:t> issue you wish to debate!</a:t>
            </a:r>
          </a:p>
          <a:p>
            <a:pPr algn="ctr">
              <a:buFontTx/>
              <a:buNone/>
            </a:pPr>
            <a:r>
              <a:rPr lang="en-US" sz="2400"/>
              <a:t> </a:t>
            </a:r>
          </a:p>
          <a:p>
            <a:pPr algn="ctr">
              <a:buFontTx/>
              <a:buNone/>
            </a:pPr>
            <a:r>
              <a:rPr lang="en-US" sz="1800"/>
              <a:t>Affirmative Proposition Names           VS            Negative Opposition Names</a:t>
            </a:r>
          </a:p>
        </p:txBody>
      </p:sp>
      <p:pic>
        <p:nvPicPr>
          <p:cNvPr id="235525"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5526" name="Picture 6"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5527" name="Picture 7"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5528" name="Picture 8"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5529" name="Rectangle 9"/>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0" name="Rectangle 10"/>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1" name="Rectangle 11"/>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2" name="Rectangle 12"/>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3" name="Rectangle 13"/>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534" name="Picture 1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65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title"/>
          </p:nvPr>
        </p:nvSpPr>
        <p:spPr>
          <a:xfrm>
            <a:off x="381000" y="274638"/>
            <a:ext cx="8305800" cy="1401762"/>
          </a:xfrm>
        </p:spPr>
        <p:txBody>
          <a:bodyPr/>
          <a:lstStyle/>
          <a:p>
            <a:r>
              <a:rPr lang="en-US" sz="3200"/>
              <a:t>Group Number Variations </a:t>
            </a:r>
          </a:p>
        </p:txBody>
      </p:sp>
      <p:sp>
        <p:nvSpPr>
          <p:cNvPr id="236548" name="Rectangle 4"/>
          <p:cNvSpPr>
            <a:spLocks noGrp="1" noChangeArrowheads="1"/>
          </p:cNvSpPr>
          <p:nvPr>
            <p:ph type="body" idx="1"/>
          </p:nvPr>
        </p:nvSpPr>
        <p:spPr>
          <a:xfrm>
            <a:off x="457200" y="1371600"/>
            <a:ext cx="8229600" cy="4754563"/>
          </a:xfrm>
        </p:spPr>
        <p:txBody>
          <a:bodyPr/>
          <a:lstStyle/>
          <a:p>
            <a:pPr algn="ctr">
              <a:buFontTx/>
              <a:buNone/>
            </a:pPr>
            <a:endParaRPr lang="en-US" sz="4000">
              <a:solidFill>
                <a:srgbClr val="FF3300"/>
              </a:solidFill>
              <a:latin typeface="Algerian" pitchFamily="82" charset="0"/>
            </a:endParaRPr>
          </a:p>
          <a:p>
            <a:pPr algn="ctr">
              <a:buFontTx/>
              <a:buNone/>
            </a:pPr>
            <a:r>
              <a:rPr lang="en-US" sz="2400"/>
              <a:t> </a:t>
            </a:r>
          </a:p>
          <a:p>
            <a:pPr algn="ctr">
              <a:buFontTx/>
              <a:buNone/>
            </a:pPr>
            <a:r>
              <a:rPr lang="en-US" sz="1800"/>
              <a:t>Affirmative Proposition Names           VS            Negative Opposition Names</a:t>
            </a:r>
          </a:p>
        </p:txBody>
      </p:sp>
      <p:pic>
        <p:nvPicPr>
          <p:cNvPr id="236549" name="Picture 5"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6550" name="Picture 6"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6551" name="Picture 7"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6552" name="Picture 8"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6553" name="Rectangle 9"/>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4" name="Rectangle 10"/>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5" name="Rectangle 11"/>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6" name="Rectangle 12"/>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7" name="Rectangle 13"/>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6558" name="Picture 14"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673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74638"/>
            <a:ext cx="8305800" cy="1401762"/>
          </a:xfrm>
        </p:spPr>
        <p:txBody>
          <a:bodyPr/>
          <a:lstStyle/>
          <a:p>
            <a:r>
              <a:rPr lang="en-US" sz="3200"/>
              <a:t>Group Number Variations </a:t>
            </a:r>
          </a:p>
        </p:txBody>
      </p:sp>
      <p:sp>
        <p:nvSpPr>
          <p:cNvPr id="237571" name="Rectangle 3"/>
          <p:cNvSpPr>
            <a:spLocks noGrp="1" noChangeArrowheads="1"/>
          </p:cNvSpPr>
          <p:nvPr>
            <p:ph type="body" idx="1"/>
          </p:nvPr>
        </p:nvSpPr>
        <p:spPr>
          <a:xfrm>
            <a:off x="457200" y="1371600"/>
            <a:ext cx="8229600" cy="4754563"/>
          </a:xfrm>
        </p:spPr>
        <p:txBody>
          <a:bodyPr/>
          <a:lstStyle/>
          <a:p>
            <a:pPr algn="ctr">
              <a:buFontTx/>
              <a:buNone/>
            </a:pPr>
            <a:endParaRPr lang="en-US" sz="4000">
              <a:solidFill>
                <a:srgbClr val="FF3300"/>
              </a:solidFill>
              <a:latin typeface="Algerian" pitchFamily="82" charset="0"/>
            </a:endParaRPr>
          </a:p>
          <a:p>
            <a:pPr algn="ctr">
              <a:buFontTx/>
              <a:buNone/>
            </a:pPr>
            <a:r>
              <a:rPr lang="en-US" sz="2400"/>
              <a:t> </a:t>
            </a:r>
          </a:p>
          <a:p>
            <a:pPr algn="ctr">
              <a:buFontTx/>
              <a:buNone/>
            </a:pPr>
            <a:r>
              <a:rPr lang="en-US" sz="1800"/>
              <a:t>Affirmative Proposition Names           VS            Negative Opposition Names</a:t>
            </a:r>
          </a:p>
        </p:txBody>
      </p:sp>
      <p:pic>
        <p:nvPicPr>
          <p:cNvPr id="237573" name="Picture 5"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7574" name="Picture 6"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7575" name="Picture 7"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7576" name="Rectangle 8"/>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7" name="Rectangle 9"/>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8" name="Rectangle 10"/>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9" name="Rectangle 11"/>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0" name="Rectangle 12"/>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7581" name="Picture 13"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7582" name="Picture 1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80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81000" y="274638"/>
            <a:ext cx="8305800" cy="1401762"/>
          </a:xfrm>
        </p:spPr>
        <p:txBody>
          <a:bodyPr/>
          <a:lstStyle/>
          <a:p>
            <a:r>
              <a:rPr lang="en-US" sz="3200"/>
              <a:t>Group Number Variations </a:t>
            </a:r>
          </a:p>
        </p:txBody>
      </p:sp>
      <p:sp>
        <p:nvSpPr>
          <p:cNvPr id="238595" name="Rectangle 3"/>
          <p:cNvSpPr>
            <a:spLocks noGrp="1" noChangeArrowheads="1"/>
          </p:cNvSpPr>
          <p:nvPr>
            <p:ph type="body" idx="1"/>
          </p:nvPr>
        </p:nvSpPr>
        <p:spPr>
          <a:xfrm>
            <a:off x="457200" y="1371600"/>
            <a:ext cx="8229600" cy="4754563"/>
          </a:xfrm>
        </p:spPr>
        <p:txBody>
          <a:bodyPr/>
          <a:lstStyle/>
          <a:p>
            <a:pPr algn="ctr">
              <a:buFontTx/>
              <a:buNone/>
            </a:pPr>
            <a:endParaRPr lang="en-US" sz="4000">
              <a:solidFill>
                <a:srgbClr val="FF3300"/>
              </a:solidFill>
              <a:latin typeface="Algerian" pitchFamily="82" charset="0"/>
            </a:endParaRPr>
          </a:p>
          <a:p>
            <a:pPr algn="ctr">
              <a:buFontTx/>
              <a:buNone/>
            </a:pPr>
            <a:r>
              <a:rPr lang="en-US" sz="2400"/>
              <a:t> </a:t>
            </a:r>
          </a:p>
          <a:p>
            <a:pPr algn="ctr">
              <a:buFontTx/>
              <a:buNone/>
            </a:pPr>
            <a:r>
              <a:rPr lang="en-US" sz="1800"/>
              <a:t>Affirmative Proposition Names           VS            Negative Opposition Names</a:t>
            </a:r>
          </a:p>
        </p:txBody>
      </p:sp>
      <p:pic>
        <p:nvPicPr>
          <p:cNvPr id="238596" name="Picture 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52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8598" name="Picture 6" descr="Square Face Smiling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962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8599" name="Rectangle 7"/>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0" name="Rectangle 8"/>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1" name="Rectangle 9"/>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2" name="Rectangle 10"/>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3" name="Rectangle 11"/>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8604" name="Picture 12"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8605" name="Picture 13"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00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8606" name="Picture 14" descr="Antenna Zapping on Alien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006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95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274638"/>
            <a:ext cx="8305800" cy="1401762"/>
          </a:xfrm>
        </p:spPr>
        <p:txBody>
          <a:bodyPr/>
          <a:lstStyle/>
          <a:p>
            <a:r>
              <a:rPr lang="en-US" sz="3200"/>
              <a:t>Group Number Variations </a:t>
            </a:r>
          </a:p>
        </p:txBody>
      </p:sp>
      <p:sp>
        <p:nvSpPr>
          <p:cNvPr id="239619" name="Rectangle 3"/>
          <p:cNvSpPr>
            <a:spLocks noGrp="1" noChangeArrowheads="1"/>
          </p:cNvSpPr>
          <p:nvPr>
            <p:ph type="body" idx="1"/>
          </p:nvPr>
        </p:nvSpPr>
        <p:spPr>
          <a:xfrm>
            <a:off x="457200" y="1371600"/>
            <a:ext cx="8229600" cy="4754563"/>
          </a:xfrm>
        </p:spPr>
        <p:txBody>
          <a:bodyPr/>
          <a:lstStyle/>
          <a:p>
            <a:pPr algn="ctr">
              <a:buFontTx/>
              <a:buNone/>
            </a:pPr>
            <a:endParaRPr lang="en-US" sz="4000">
              <a:solidFill>
                <a:srgbClr val="FF3300"/>
              </a:solidFill>
              <a:latin typeface="Algerian" pitchFamily="82" charset="0"/>
            </a:endParaRPr>
          </a:p>
          <a:p>
            <a:pPr algn="ctr">
              <a:buFontTx/>
              <a:buNone/>
            </a:pPr>
            <a:r>
              <a:rPr lang="en-US" sz="2400"/>
              <a:t> </a:t>
            </a:r>
          </a:p>
          <a:p>
            <a:pPr algn="ctr">
              <a:buFontTx/>
              <a:buNone/>
            </a:pPr>
            <a:r>
              <a:rPr lang="en-US" sz="1800"/>
              <a:t>Affirmative Proposition Names           VS            Negative Opposition Names</a:t>
            </a:r>
          </a:p>
        </p:txBody>
      </p:sp>
      <p:pic>
        <p:nvPicPr>
          <p:cNvPr id="239620" name="Picture 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9621" name="Picture 5"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9622" name="Picture 6"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528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9623" name="Picture 7"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39624" name="Rectangle 8"/>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5" name="Rectangle 9"/>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6" name="Rectangle 10"/>
          <p:cNvSpPr>
            <a:spLocks noChangeArrowheads="1"/>
          </p:cNvSpPr>
          <p:nvPr/>
        </p:nvSpPr>
        <p:spPr bwMode="auto">
          <a:xfrm>
            <a:off x="27432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7" name="Rectangle 11"/>
          <p:cNvSpPr>
            <a:spLocks noChangeArrowheads="1"/>
          </p:cNvSpPr>
          <p:nvPr/>
        </p:nvSpPr>
        <p:spPr bwMode="auto">
          <a:xfrm>
            <a:off x="3200400" y="41148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8" name="Rectangle 12"/>
          <p:cNvSpPr>
            <a:spLocks noChangeArrowheads="1"/>
          </p:cNvSpPr>
          <p:nvPr/>
        </p:nvSpPr>
        <p:spPr bwMode="auto">
          <a:xfrm>
            <a:off x="4191000" y="4038600"/>
            <a:ext cx="3810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9629" name="Picture 13"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39630" name="Picture 1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029200"/>
            <a:ext cx="1143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8160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8" name="WordArt 18"/>
          <p:cNvSpPr>
            <a:spLocks noChangeArrowheads="1" noChangeShapeType="1" noTextEdit="1"/>
          </p:cNvSpPr>
          <p:nvPr/>
        </p:nvSpPr>
        <p:spPr bwMode="auto">
          <a:xfrm>
            <a:off x="1828800" y="914400"/>
            <a:ext cx="5715000" cy="495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7200" kern="10">
                <a:ln w="31750">
                  <a:solidFill>
                    <a:srgbClr val="000000"/>
                  </a:solidFill>
                  <a:round/>
                  <a:headEnd/>
                  <a:tailEnd/>
                </a:ln>
                <a:solidFill>
                  <a:srgbClr val="FF3300"/>
                </a:solidFill>
                <a:latin typeface="Arial Black"/>
              </a:rPr>
              <a:t>X</a:t>
            </a:r>
          </a:p>
        </p:txBody>
      </p:sp>
      <p:sp>
        <p:nvSpPr>
          <p:cNvPr id="240657" name="Rectangle 17"/>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2" name="Rectangle 2"/>
          <p:cNvSpPr>
            <a:spLocks noGrp="1" noChangeArrowheads="1"/>
          </p:cNvSpPr>
          <p:nvPr>
            <p:ph type="title"/>
          </p:nvPr>
        </p:nvSpPr>
        <p:spPr>
          <a:xfrm>
            <a:off x="381000" y="274638"/>
            <a:ext cx="8305800" cy="1401762"/>
          </a:xfrm>
        </p:spPr>
        <p:txBody>
          <a:bodyPr/>
          <a:lstStyle/>
          <a:p>
            <a:r>
              <a:rPr lang="en-US" sz="3200"/>
              <a:t>Group Number Variations </a:t>
            </a:r>
          </a:p>
        </p:txBody>
      </p:sp>
      <p:sp>
        <p:nvSpPr>
          <p:cNvPr id="240643" name="Rectangle 3"/>
          <p:cNvSpPr>
            <a:spLocks noGrp="1" noChangeArrowheads="1"/>
          </p:cNvSpPr>
          <p:nvPr>
            <p:ph type="body" idx="1"/>
          </p:nvPr>
        </p:nvSpPr>
        <p:spPr>
          <a:xfrm>
            <a:off x="457200" y="1371600"/>
            <a:ext cx="8229600" cy="4754563"/>
          </a:xfrm>
        </p:spPr>
        <p:txBody>
          <a:bodyPr/>
          <a:lstStyle/>
          <a:p>
            <a:pPr algn="ctr">
              <a:buFontTx/>
              <a:buNone/>
            </a:pPr>
            <a:endParaRPr lang="en-US" sz="4000">
              <a:solidFill>
                <a:srgbClr val="FF3300"/>
              </a:solidFill>
              <a:latin typeface="Algerian" pitchFamily="82" charset="0"/>
            </a:endParaRPr>
          </a:p>
          <a:p>
            <a:pPr algn="ctr">
              <a:buFontTx/>
              <a:buNone/>
            </a:pPr>
            <a:r>
              <a:rPr lang="en-US" sz="2400"/>
              <a:t> </a:t>
            </a:r>
          </a:p>
          <a:p>
            <a:pPr algn="ctr">
              <a:buFontTx/>
              <a:buNone/>
            </a:pPr>
            <a:r>
              <a:rPr lang="en-US" sz="1800"/>
              <a:t>Affirmative Proposition Names           VS            Negative Opposition Names</a:t>
            </a:r>
          </a:p>
        </p:txBody>
      </p:sp>
      <p:pic>
        <p:nvPicPr>
          <p:cNvPr id="240644" name="Picture 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0645" name="Picture 5" descr="Antenna Zapping on Alien Animated Clipart&#1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0646" name="Picture 6"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528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0647" name="Picture 7"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24400"/>
            <a:ext cx="1066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40648" name="Rectangle 8"/>
          <p:cNvSpPr>
            <a:spLocks noChangeArrowheads="1"/>
          </p:cNvSpPr>
          <p:nvPr/>
        </p:nvSpPr>
        <p:spPr bwMode="auto">
          <a:xfrm>
            <a:off x="13716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9" name="Rectangle 9"/>
          <p:cNvSpPr>
            <a:spLocks noChangeArrowheads="1"/>
          </p:cNvSpPr>
          <p:nvPr/>
        </p:nvSpPr>
        <p:spPr bwMode="auto">
          <a:xfrm>
            <a:off x="304800" y="4038600"/>
            <a:ext cx="228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0654" name="Picture 14"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029200"/>
            <a:ext cx="1143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40655" name="Picture 15" descr="Square Face Smiling Animated Clipart&#1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0"/>
            <a:ext cx="1066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07232"/>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40657"/>
                                        </p:tgtEl>
                                      </p:cBhvr>
                                    </p:animEffect>
                                    <p:set>
                                      <p:cBhvr>
                                        <p:cTn id="7" dur="1" fill="hold">
                                          <p:stCondLst>
                                            <p:cond delay="1999"/>
                                          </p:stCondLst>
                                        </p:cTn>
                                        <p:tgtEl>
                                          <p:spTgt spid="240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47811"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4762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z="4000"/>
              <a:t>Then…</a:t>
            </a:r>
          </a:p>
        </p:txBody>
      </p:sp>
      <p:sp>
        <p:nvSpPr>
          <p:cNvPr id="205827" name="Rectangle 3"/>
          <p:cNvSpPr>
            <a:spLocks noGrp="1" noChangeArrowheads="1"/>
          </p:cNvSpPr>
          <p:nvPr>
            <p:ph type="body" idx="1"/>
          </p:nvPr>
        </p:nvSpPr>
        <p:spPr>
          <a:xfrm>
            <a:off x="457200" y="1600200"/>
            <a:ext cx="8458200" cy="4525963"/>
          </a:xfrm>
        </p:spPr>
        <p:txBody>
          <a:bodyPr/>
          <a:lstStyle/>
          <a:p>
            <a:pPr marL="609600" indent="-609600">
              <a:buFontTx/>
              <a:buNone/>
            </a:pPr>
            <a:r>
              <a:rPr lang="en-US"/>
              <a:t>2.  Create three survey questions which can get either a yes or no answer if you were to ask them to the general public. These questions should lead your public to your viewpoint about Hate Crimes.</a:t>
            </a:r>
          </a:p>
          <a:p>
            <a:pPr marL="990600" lvl="1" indent="-533400">
              <a:buFontTx/>
              <a:buAutoNum type="arabicPeriod"/>
            </a:pPr>
            <a:r>
              <a:rPr lang="en-US"/>
              <a:t>Example: Do you know the definition of a Hate Crime?</a:t>
            </a:r>
          </a:p>
        </p:txBody>
      </p:sp>
    </p:spTree>
    <p:extLst>
      <p:ext uri="{BB962C8B-B14F-4D97-AF65-F5344CB8AC3E}">
        <p14:creationId xmlns:p14="http://schemas.microsoft.com/office/powerpoint/2010/main" val="2528206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05827"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4570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06851"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7461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07875"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12688804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1760538" y="295275"/>
            <a:ext cx="5148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latin typeface="Times New Roman" pitchFamily="18" charset="0"/>
                <a:ea typeface="MS Mincho" pitchFamily="49" charset="-128"/>
                <a:cs typeface="Times New Roman" pitchFamily="18" charset="0"/>
              </a:rPr>
              <a:t>Check your top two options with either #1 or #2 to make clearly what you prefer.</a:t>
            </a:r>
            <a:endParaRPr lang="en-US">
              <a:ea typeface="MS Mincho" pitchFamily="49" charset="-128"/>
              <a:cs typeface="Times New Roman" pitchFamily="18" charset="0"/>
            </a:endParaRPr>
          </a:p>
        </p:txBody>
      </p:sp>
      <p:graphicFrame>
        <p:nvGraphicFramePr>
          <p:cNvPr id="264195" name="Group 3"/>
          <p:cNvGraphicFramePr>
            <a:graphicFrameLocks noGrp="1"/>
          </p:cNvGraphicFramePr>
          <p:nvPr/>
        </p:nvGraphicFramePr>
        <p:xfrm>
          <a:off x="838200" y="533400"/>
          <a:ext cx="7620000" cy="5943601"/>
        </p:xfrm>
        <a:graphic>
          <a:graphicData uri="http://schemas.openxmlformats.org/drawingml/2006/table">
            <a:tbl>
              <a:tblPr/>
              <a:tblGrid>
                <a:gridCol w="7620000"/>
              </a:tblGrid>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A:</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full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panel</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__________________________ </a:t>
                      </a:r>
                      <a:r>
                        <a:rPr kumimoji="0" lang="en-US" sz="16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vs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________________________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smtClean="0">
                          <a:ln>
                            <a:noFill/>
                          </a:ln>
                          <a:solidFill>
                            <a:schemeClr val="tx1"/>
                          </a:solidFill>
                          <a:effectLst/>
                          <a:latin typeface="Ravie" pitchFamily="82" charset="0"/>
                          <a:ea typeface="MS Mincho" pitchFamily="49" charset="-128"/>
                          <a:cs typeface="Times New Roman" pitchFamily="18" charset="0"/>
                        </a:rPr>
                        <a:t>____ Plan B:</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a:t>
                      </a:r>
                      <a:r>
                        <a:rPr kumimoji="0" lang="en-US" sz="16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debate team</a:t>
                      </a: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and be assigned another team for your opposition.</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Team names: ________________________________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Choose your topic for debate: __________________</a:t>
                      </a:r>
                      <a:endPar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 Plan 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As a new team, agree to a debate topic and later convince another team to debate you on this topic</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600" b="1" i="0" u="none" strike="noStrike" cap="none" normalizeH="0" baseline="0" dirty="0" smtClean="0">
                          <a:ln>
                            <a:noFill/>
                          </a:ln>
                          <a:solidFill>
                            <a:schemeClr val="tx1"/>
                          </a:solidFill>
                          <a:effectLst/>
                          <a:latin typeface="Ravie" pitchFamily="82" charset="0"/>
                          <a:ea typeface="MS Mincho" pitchFamily="49" charset="-128"/>
                          <a:cs typeface="Times New Roman" pitchFamily="18" charset="0"/>
                        </a:rPr>
                        <a:t>_____ Plan D:</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by Ms. Swank to a </a:t>
                      </a:r>
                      <a:r>
                        <a:rPr kumimoji="0" lang="en-US" sz="16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debate team</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Be assigned a debate topic by Ms. Swank</a:t>
                      </a:r>
                      <a:endParaRPr kumimoji="0" lang="en-US"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Lst>
                      </a:pP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Is there anyone in this room you would like to avoid being teamed?   NO   / YES: ________________</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6302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endParaRPr lang="en-US"/>
          </a:p>
        </p:txBody>
      </p:sp>
      <p:sp>
        <p:nvSpPr>
          <p:cNvPr id="242691" name="Rectangle 3"/>
          <p:cNvSpPr>
            <a:spLocks noGrp="1" noChangeArrowheads="1"/>
          </p:cNvSpPr>
          <p:nvPr>
            <p:ph type="body" idx="1"/>
          </p:nvPr>
        </p:nvSpPr>
        <p:spPr/>
        <p:txBody>
          <a:bodyPr/>
          <a:lstStyle/>
          <a:p>
            <a:endParaRPr lang="en-US"/>
          </a:p>
        </p:txBody>
      </p:sp>
      <p:pic>
        <p:nvPicPr>
          <p:cNvPr id="242692" name="Picture 4" descr="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2694" name="WordArt 6"/>
          <p:cNvSpPr>
            <a:spLocks noChangeArrowheads="1" noChangeShapeType="1" noTextEdit="1"/>
          </p:cNvSpPr>
          <p:nvPr/>
        </p:nvSpPr>
        <p:spPr bwMode="auto">
          <a:xfrm>
            <a:off x="1447800" y="2209800"/>
            <a:ext cx="6324600" cy="3124200"/>
          </a:xfrm>
          <a:prstGeom prst="rect">
            <a:avLst/>
          </a:prstGeom>
        </p:spPr>
        <p:txBody>
          <a:bodyPr wrap="none" fromWordArt="1">
            <a:prstTxWarp prst="textFadeUp">
              <a:avLst>
                <a:gd name="adj" fmla="val 9991"/>
              </a:avLst>
            </a:prstTxWarp>
          </a:bodyPr>
          <a:lstStyle/>
          <a:p>
            <a:pPr algn="ctr"/>
            <a:r>
              <a:rPr lang="en-US" sz="3600" kern="10">
                <a:ln w="31750">
                  <a:solidFill>
                    <a:srgbClr val="FF0000"/>
                  </a:solidFill>
                  <a:round/>
                  <a:headEnd/>
                  <a:tailEnd/>
                </a:ln>
                <a:gradFill rotWithShape="0">
                  <a:gsLst>
                    <a:gs pos="0">
                      <a:srgbClr val="FFCC00"/>
                    </a:gs>
                    <a:gs pos="100000">
                      <a:srgbClr val="990099"/>
                    </a:gs>
                  </a:gsLst>
                  <a:lin ang="18900000" scaled="1"/>
                </a:gradFill>
                <a:effectLst>
                  <a:outerShdw dist="35921" dir="2700000" sy="50000" rotWithShape="0">
                    <a:srgbClr val="875B0D">
                      <a:alpha val="70000"/>
                    </a:srgbClr>
                  </a:outerShdw>
                </a:effectLst>
                <a:latin typeface="Cooper Black"/>
              </a:rPr>
              <a:t>Ready for more</a:t>
            </a:r>
          </a:p>
          <a:p>
            <a:pPr algn="ctr"/>
            <a:r>
              <a:rPr lang="en-US" sz="3600" kern="10">
                <a:ln w="31750">
                  <a:solidFill>
                    <a:srgbClr val="FF0000"/>
                  </a:solidFill>
                  <a:round/>
                  <a:headEnd/>
                  <a:tailEnd/>
                </a:ln>
                <a:gradFill rotWithShape="0">
                  <a:gsLst>
                    <a:gs pos="0">
                      <a:srgbClr val="FFCC00"/>
                    </a:gs>
                    <a:gs pos="100000">
                      <a:srgbClr val="990099"/>
                    </a:gs>
                  </a:gsLst>
                  <a:lin ang="18900000" scaled="1"/>
                </a:gradFill>
                <a:effectLst>
                  <a:outerShdw dist="35921" dir="2700000" sy="50000" rotWithShape="0">
                    <a:srgbClr val="875B0D">
                      <a:alpha val="70000"/>
                    </a:srgbClr>
                  </a:outerShdw>
                </a:effectLst>
                <a:latin typeface="Cooper Black"/>
              </a:rPr>
              <a:t>Hot Seat?</a:t>
            </a:r>
          </a:p>
        </p:txBody>
      </p:sp>
    </p:spTree>
    <p:extLst>
      <p:ext uri="{BB962C8B-B14F-4D97-AF65-F5344CB8AC3E}">
        <p14:creationId xmlns:p14="http://schemas.microsoft.com/office/powerpoint/2010/main" val="26587197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4000"/>
              <a:t>Thursday’s Lesson</a:t>
            </a:r>
          </a:p>
        </p:txBody>
      </p:sp>
      <p:sp>
        <p:nvSpPr>
          <p:cNvPr id="208899" name="Rectangle 3"/>
          <p:cNvSpPr>
            <a:spLocks noGrp="1" noChangeArrowheads="1"/>
          </p:cNvSpPr>
          <p:nvPr>
            <p:ph type="body" idx="1"/>
          </p:nvPr>
        </p:nvSpPr>
        <p:spPr/>
        <p:txBody>
          <a:bodyPr/>
          <a:lstStyle/>
          <a:p>
            <a:pPr marL="609600" indent="-609600">
              <a:buFontTx/>
              <a:buAutoNum type="arabicPeriod"/>
            </a:pPr>
            <a:r>
              <a:rPr lang="en-US"/>
              <a:t>Collect Roughs, then flip</a:t>
            </a:r>
          </a:p>
          <a:p>
            <a:pPr marL="609600" indent="-609600">
              <a:buFontTx/>
              <a:buAutoNum type="arabicPeriod"/>
            </a:pPr>
            <a:r>
              <a:rPr lang="en-US"/>
              <a:t>Confirm groups</a:t>
            </a:r>
          </a:p>
          <a:p>
            <a:pPr marL="609600" indent="-609600">
              <a:buFontTx/>
              <a:buAutoNum type="arabicPeriod"/>
            </a:pPr>
            <a:r>
              <a:rPr lang="en-US"/>
              <a:t>Move to Debate Seats</a:t>
            </a:r>
          </a:p>
          <a:p>
            <a:pPr marL="609600" indent="-609600">
              <a:buFontTx/>
              <a:buAutoNum type="arabicPeriod"/>
            </a:pPr>
            <a:r>
              <a:rPr lang="en-US"/>
              <a:t>A.R.E. CN &amp; Backside examples</a:t>
            </a:r>
          </a:p>
        </p:txBody>
      </p:sp>
    </p:spTree>
    <p:extLst>
      <p:ext uri="{BB962C8B-B14F-4D97-AF65-F5344CB8AC3E}">
        <p14:creationId xmlns:p14="http://schemas.microsoft.com/office/powerpoint/2010/main" val="2338898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274638"/>
            <a:ext cx="8229600" cy="639762"/>
          </a:xfrm>
        </p:spPr>
        <p:txBody>
          <a:bodyPr>
            <a:normAutofit fontScale="90000"/>
          </a:bodyPr>
          <a:lstStyle/>
          <a:p>
            <a:r>
              <a:rPr lang="en-US" sz="4000"/>
              <a:t>Period 5</a:t>
            </a:r>
          </a:p>
        </p:txBody>
      </p:sp>
      <p:graphicFrame>
        <p:nvGraphicFramePr>
          <p:cNvPr id="279555" name="Group 3"/>
          <p:cNvGraphicFramePr>
            <a:graphicFrameLocks noGrp="1"/>
          </p:cNvGraphicFramePr>
          <p:nvPr>
            <p:ph idx="1"/>
          </p:nvPr>
        </p:nvGraphicFramePr>
        <p:xfrm>
          <a:off x="457200" y="1295400"/>
          <a:ext cx="8229600" cy="4639883"/>
        </p:xfrm>
        <a:graphic>
          <a:graphicData uri="http://schemas.openxmlformats.org/drawingml/2006/table">
            <a:tbl>
              <a:tblPr/>
              <a:tblGrid>
                <a:gridCol w="2743200"/>
                <a:gridCol w="2743200"/>
                <a:gridCol w="2743200"/>
              </a:tblGrid>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Elephant" pitchFamily="18" charset="0"/>
                        </a:rPr>
                        <a:t>Resolution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Affirmative Team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Elephant" pitchFamily="18" charset="0"/>
                        </a:rPr>
                        <a:t>Negative Team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alpha val="30000"/>
                      </a:srgbClr>
                    </a:solid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Banning Cell Phones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Arial" pitchFamily="34" charset="0"/>
                        </a:rPr>
                        <a:t>Where?????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Emily, Shelby, Danny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Brooke, Amanda, Katlyn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Death Penalty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Tim, Almond, Nick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Caleb, Eric, Nick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Parental Responsibilities Morally &amp; legally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Gabby, Corrina, Desiree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Olivia, Kiauna, Aimee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Euthanasia for humans???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Chayse, Donovan, Jacilyn, Mackensie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Grayson, Robin, Hailee, Katie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Animal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Katie, Emilio, Leaundra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Parris, Becky, Jenna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Video Games????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Kaylee T, Gennessee, Marissa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Layne, Rishi, Justin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89" name="WordArt 37"/>
          <p:cNvSpPr>
            <a:spLocks noChangeArrowheads="1" noChangeShapeType="1" noTextEdit="1"/>
          </p:cNvSpPr>
          <p:nvPr/>
        </p:nvSpPr>
        <p:spPr bwMode="auto">
          <a:xfrm>
            <a:off x="5715000" y="2057400"/>
            <a:ext cx="123825" cy="3581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6600"/>
                </a:solidFill>
                <a:latin typeface="Arial Black"/>
              </a:rPr>
              <a:t>1</a:t>
            </a:r>
          </a:p>
          <a:p>
            <a:pPr algn="ctr"/>
            <a:r>
              <a:rPr lang="en-US" sz="3200" kern="10">
                <a:ln w="9525">
                  <a:solidFill>
                    <a:srgbClr val="000000"/>
                  </a:solidFill>
                  <a:round/>
                  <a:headEnd/>
                  <a:tailEnd/>
                </a:ln>
                <a:solidFill>
                  <a:srgbClr val="FF6600"/>
                </a:solidFill>
                <a:latin typeface="Arial Black"/>
              </a:rPr>
              <a:t>2</a:t>
            </a:r>
          </a:p>
          <a:p>
            <a:pPr algn="ctr"/>
            <a:r>
              <a:rPr lang="en-US" sz="3200" kern="10">
                <a:ln w="9525">
                  <a:solidFill>
                    <a:srgbClr val="000000"/>
                  </a:solidFill>
                  <a:round/>
                  <a:headEnd/>
                  <a:tailEnd/>
                </a:ln>
                <a:solidFill>
                  <a:srgbClr val="FF6600"/>
                </a:solidFill>
                <a:latin typeface="Arial Black"/>
              </a:rPr>
              <a:t>3</a:t>
            </a:r>
          </a:p>
          <a:p>
            <a:pPr algn="ctr"/>
            <a:r>
              <a:rPr lang="en-US" sz="3200" kern="10">
                <a:ln w="9525">
                  <a:solidFill>
                    <a:srgbClr val="000000"/>
                  </a:solidFill>
                  <a:round/>
                  <a:headEnd/>
                  <a:tailEnd/>
                </a:ln>
                <a:solidFill>
                  <a:srgbClr val="FF6600"/>
                </a:solidFill>
                <a:latin typeface="Arial Black"/>
              </a:rPr>
              <a:t>4</a:t>
            </a:r>
          </a:p>
          <a:p>
            <a:pPr algn="ctr"/>
            <a:r>
              <a:rPr lang="en-US" sz="3200" kern="10">
                <a:ln w="9525">
                  <a:solidFill>
                    <a:srgbClr val="000000"/>
                  </a:solidFill>
                  <a:round/>
                  <a:headEnd/>
                  <a:tailEnd/>
                </a:ln>
                <a:solidFill>
                  <a:srgbClr val="FF6600"/>
                </a:solidFill>
                <a:latin typeface="Arial Black"/>
              </a:rPr>
              <a:t>5</a:t>
            </a:r>
          </a:p>
          <a:p>
            <a:pPr algn="ctr"/>
            <a:r>
              <a:rPr lang="en-US" sz="3200" kern="10">
                <a:ln w="9525">
                  <a:solidFill>
                    <a:srgbClr val="000000"/>
                  </a:solidFill>
                  <a:round/>
                  <a:headEnd/>
                  <a:tailEnd/>
                </a:ln>
                <a:solidFill>
                  <a:srgbClr val="FF6600"/>
                </a:solidFill>
                <a:latin typeface="Arial Black"/>
              </a:rPr>
              <a:t>6</a:t>
            </a:r>
          </a:p>
        </p:txBody>
      </p:sp>
      <p:sp>
        <p:nvSpPr>
          <p:cNvPr id="279590" name="WordArt 38"/>
          <p:cNvSpPr>
            <a:spLocks noChangeArrowheads="1" noChangeShapeType="1" noTextEdit="1"/>
          </p:cNvSpPr>
          <p:nvPr/>
        </p:nvSpPr>
        <p:spPr bwMode="auto">
          <a:xfrm>
            <a:off x="8305800" y="2209800"/>
            <a:ext cx="228600" cy="3505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7</a:t>
            </a:r>
          </a:p>
          <a:p>
            <a:pPr algn="ctr"/>
            <a:r>
              <a:rPr lang="en-US" sz="3600" kern="10">
                <a:ln w="9525">
                  <a:solidFill>
                    <a:srgbClr val="000000"/>
                  </a:solidFill>
                  <a:round/>
                  <a:headEnd/>
                  <a:tailEnd/>
                </a:ln>
                <a:solidFill>
                  <a:srgbClr val="00FF00"/>
                </a:solidFill>
                <a:latin typeface="Arial Black"/>
              </a:rPr>
              <a:t>8</a:t>
            </a:r>
          </a:p>
          <a:p>
            <a:pPr algn="ctr"/>
            <a:r>
              <a:rPr lang="en-US" sz="3600" kern="10">
                <a:ln w="9525">
                  <a:solidFill>
                    <a:srgbClr val="000000"/>
                  </a:solidFill>
                  <a:round/>
                  <a:headEnd/>
                  <a:tailEnd/>
                </a:ln>
                <a:solidFill>
                  <a:srgbClr val="00FF00"/>
                </a:solidFill>
                <a:latin typeface="Arial Black"/>
              </a:rPr>
              <a:t>9</a:t>
            </a:r>
          </a:p>
          <a:p>
            <a:pPr algn="ctr"/>
            <a:r>
              <a:rPr lang="en-US" sz="3600" kern="10">
                <a:ln w="9525">
                  <a:solidFill>
                    <a:srgbClr val="000000"/>
                  </a:solidFill>
                  <a:round/>
                  <a:headEnd/>
                  <a:tailEnd/>
                </a:ln>
                <a:solidFill>
                  <a:srgbClr val="00FF00"/>
                </a:solidFill>
                <a:latin typeface="Arial Black"/>
              </a:rPr>
              <a:t>10</a:t>
            </a:r>
          </a:p>
          <a:p>
            <a:pPr algn="ctr"/>
            <a:r>
              <a:rPr lang="en-US" sz="3600" kern="10">
                <a:ln w="9525">
                  <a:solidFill>
                    <a:srgbClr val="000000"/>
                  </a:solidFill>
                  <a:round/>
                  <a:headEnd/>
                  <a:tailEnd/>
                </a:ln>
                <a:solidFill>
                  <a:srgbClr val="00FF00"/>
                </a:solidFill>
                <a:latin typeface="Arial Black"/>
              </a:rPr>
              <a:t>11</a:t>
            </a:r>
          </a:p>
          <a:p>
            <a:pPr algn="ctr"/>
            <a:r>
              <a:rPr lang="en-US" sz="3600" kern="10">
                <a:ln w="9525">
                  <a:solidFill>
                    <a:srgbClr val="000000"/>
                  </a:solidFill>
                  <a:round/>
                  <a:headEnd/>
                  <a:tailEnd/>
                </a:ln>
                <a:solidFill>
                  <a:srgbClr val="00FF00"/>
                </a:solidFill>
                <a:latin typeface="Arial Black"/>
              </a:rPr>
              <a:t>12</a:t>
            </a:r>
          </a:p>
        </p:txBody>
      </p:sp>
    </p:spTree>
    <p:extLst>
      <p:ext uri="{BB962C8B-B14F-4D97-AF65-F5344CB8AC3E}">
        <p14:creationId xmlns:p14="http://schemas.microsoft.com/office/powerpoint/2010/main" val="15652452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WordArt 2"/>
          <p:cNvSpPr>
            <a:spLocks noChangeArrowheads="1" noChangeShapeType="1" noTextEdit="1"/>
          </p:cNvSpPr>
          <p:nvPr/>
        </p:nvSpPr>
        <p:spPr bwMode="auto">
          <a:xfrm rot="10095377">
            <a:off x="1233488" y="4763"/>
            <a:ext cx="5021262" cy="5562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38100">
                  <a:solidFill>
                    <a:srgbClr val="000000"/>
                  </a:solidFill>
                  <a:round/>
                  <a:headEnd/>
                  <a:tailEnd/>
                </a:ln>
                <a:solidFill>
                  <a:srgbClr val="FF00FF"/>
                </a:solidFill>
                <a:latin typeface="Parchment"/>
              </a:rPr>
              <a:t>Debate</a:t>
            </a:r>
          </a:p>
        </p:txBody>
      </p:sp>
      <p:sp>
        <p:nvSpPr>
          <p:cNvPr id="269315" name="WordArt 3"/>
          <p:cNvSpPr>
            <a:spLocks noChangeArrowheads="1" noChangeShapeType="1" noTextEdit="1"/>
          </p:cNvSpPr>
          <p:nvPr/>
        </p:nvSpPr>
        <p:spPr bwMode="auto">
          <a:xfrm rot="10660473">
            <a:off x="836613" y="284163"/>
            <a:ext cx="7848600" cy="49530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3600" kern="10">
                <a:ln w="38100">
                  <a:solidFill>
                    <a:srgbClr val="000000"/>
                  </a:solidFill>
                  <a:round/>
                  <a:headEnd/>
                  <a:tailEnd/>
                </a:ln>
                <a:solidFill>
                  <a:srgbClr val="00FFFF"/>
                </a:solidFill>
                <a:latin typeface="Parchment"/>
              </a:rPr>
              <a:t>Creative Expression</a:t>
            </a:r>
          </a:p>
        </p:txBody>
      </p:sp>
    </p:spTree>
    <p:extLst>
      <p:ext uri="{BB962C8B-B14F-4D97-AF65-F5344CB8AC3E}">
        <p14:creationId xmlns:p14="http://schemas.microsoft.com/office/powerpoint/2010/main" val="3159686684"/>
      </p:ext>
    </p:extLst>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5000"/>
                                        <p:tgtEl>
                                          <p:spTgt spid="269314"/>
                                        </p:tgtEl>
                                        <p:attrNameLst>
                                          <p:attrName>ppt_w</p:attrName>
                                        </p:attrNameLst>
                                      </p:cBhvr>
                                      <p:tavLst>
                                        <p:tav tm="0">
                                          <p:val>
                                            <p:strVal val="ppt_w"/>
                                          </p:val>
                                        </p:tav>
                                        <p:tav tm="100000">
                                          <p:val>
                                            <p:fltVal val="0"/>
                                          </p:val>
                                        </p:tav>
                                      </p:tavLst>
                                    </p:anim>
                                    <p:anim calcmode="lin" valueType="num">
                                      <p:cBhvr>
                                        <p:cTn id="7" dur="5000"/>
                                        <p:tgtEl>
                                          <p:spTgt spid="269314"/>
                                        </p:tgtEl>
                                        <p:attrNameLst>
                                          <p:attrName>ppt_h</p:attrName>
                                        </p:attrNameLst>
                                      </p:cBhvr>
                                      <p:tavLst>
                                        <p:tav tm="0">
                                          <p:val>
                                            <p:strVal val="ppt_h"/>
                                          </p:val>
                                        </p:tav>
                                        <p:tav tm="100000">
                                          <p:val>
                                            <p:fltVal val="0"/>
                                          </p:val>
                                        </p:tav>
                                      </p:tavLst>
                                    </p:anim>
                                    <p:anim calcmode="lin" valueType="num">
                                      <p:cBhvr>
                                        <p:cTn id="8" dur="5000"/>
                                        <p:tgtEl>
                                          <p:spTgt spid="269314"/>
                                        </p:tgtEl>
                                        <p:attrNameLst>
                                          <p:attrName>style.rotation</p:attrName>
                                        </p:attrNameLst>
                                      </p:cBhvr>
                                      <p:tavLst>
                                        <p:tav tm="0">
                                          <p:val>
                                            <p:fltVal val="0"/>
                                          </p:val>
                                        </p:tav>
                                        <p:tav tm="100000">
                                          <p:val>
                                            <p:fltVal val="360"/>
                                          </p:val>
                                        </p:tav>
                                      </p:tavLst>
                                    </p:anim>
                                    <p:animEffect transition="out" filter="fade">
                                      <p:cBhvr>
                                        <p:cTn id="9" dur="5000"/>
                                        <p:tgtEl>
                                          <p:spTgt spid="269314"/>
                                        </p:tgtEl>
                                      </p:cBhvr>
                                    </p:animEffect>
                                    <p:set>
                                      <p:cBhvr>
                                        <p:cTn id="10" dur="1" fill="hold">
                                          <p:stCondLst>
                                            <p:cond delay="4999"/>
                                          </p:stCondLst>
                                        </p:cTn>
                                        <p:tgtEl>
                                          <p:spTgt spid="26931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xit" presetSubtype="0" accel="100000" fill="hold" grpId="0" nodeType="clickEffect">
                                  <p:stCondLst>
                                    <p:cond delay="0"/>
                                  </p:stCondLst>
                                  <p:childTnLst>
                                    <p:anim calcmode="lin" valueType="num">
                                      <p:cBhvr>
                                        <p:cTn id="14" dur="5000"/>
                                        <p:tgtEl>
                                          <p:spTgt spid="269315"/>
                                        </p:tgtEl>
                                        <p:attrNameLst>
                                          <p:attrName>ppt_w</p:attrName>
                                        </p:attrNameLst>
                                      </p:cBhvr>
                                      <p:tavLst>
                                        <p:tav tm="0">
                                          <p:val>
                                            <p:strVal val="ppt_w"/>
                                          </p:val>
                                        </p:tav>
                                        <p:tav tm="100000">
                                          <p:val>
                                            <p:fltVal val="0"/>
                                          </p:val>
                                        </p:tav>
                                      </p:tavLst>
                                    </p:anim>
                                    <p:anim calcmode="lin" valueType="num">
                                      <p:cBhvr>
                                        <p:cTn id="15" dur="5000"/>
                                        <p:tgtEl>
                                          <p:spTgt spid="269315"/>
                                        </p:tgtEl>
                                        <p:attrNameLst>
                                          <p:attrName>ppt_h</p:attrName>
                                        </p:attrNameLst>
                                      </p:cBhvr>
                                      <p:tavLst>
                                        <p:tav tm="0">
                                          <p:val>
                                            <p:strVal val="ppt_h"/>
                                          </p:val>
                                        </p:tav>
                                        <p:tav tm="100000">
                                          <p:val>
                                            <p:fltVal val="0"/>
                                          </p:val>
                                        </p:tav>
                                      </p:tavLst>
                                    </p:anim>
                                    <p:anim calcmode="lin" valueType="num">
                                      <p:cBhvr>
                                        <p:cTn id="16" dur="5000"/>
                                        <p:tgtEl>
                                          <p:spTgt spid="269315"/>
                                        </p:tgtEl>
                                        <p:attrNameLst>
                                          <p:attrName>style.rotation</p:attrName>
                                        </p:attrNameLst>
                                      </p:cBhvr>
                                      <p:tavLst>
                                        <p:tav tm="0">
                                          <p:val>
                                            <p:fltVal val="0"/>
                                          </p:val>
                                        </p:tav>
                                        <p:tav tm="100000">
                                          <p:val>
                                            <p:fltVal val="360"/>
                                          </p:val>
                                        </p:tav>
                                      </p:tavLst>
                                    </p:anim>
                                    <p:animEffect transition="out" filter="fade">
                                      <p:cBhvr>
                                        <p:cTn id="17" dur="5000"/>
                                        <p:tgtEl>
                                          <p:spTgt spid="269315"/>
                                        </p:tgtEl>
                                      </p:cBhvr>
                                    </p:animEffect>
                                    <p:set>
                                      <p:cBhvr>
                                        <p:cTn id="18" dur="1" fill="hold">
                                          <p:stCondLst>
                                            <p:cond delay="4999"/>
                                          </p:stCondLst>
                                        </p:cTn>
                                        <p:tgtEl>
                                          <p:spTgt spid="269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nimBg="1"/>
      <p:bldP spid="2693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81000" y="1143000"/>
            <a:ext cx="8229600" cy="1143000"/>
          </a:xfrm>
        </p:spPr>
        <p:txBody>
          <a:bodyPr/>
          <a:lstStyle/>
          <a:p>
            <a:r>
              <a:rPr lang="en-US"/>
              <a:t>Debate Seat Assignments</a:t>
            </a:r>
          </a:p>
        </p:txBody>
      </p:sp>
      <p:sp>
        <p:nvSpPr>
          <p:cNvPr id="272387" name="Rectangle 3"/>
          <p:cNvSpPr>
            <a:spLocks noGrp="1" noChangeArrowheads="1"/>
          </p:cNvSpPr>
          <p:nvPr>
            <p:ph type="body" idx="1"/>
          </p:nvPr>
        </p:nvSpPr>
        <p:spPr>
          <a:xfrm>
            <a:off x="457200" y="2590800"/>
            <a:ext cx="8229600" cy="3535363"/>
          </a:xfrm>
        </p:spPr>
        <p:txBody>
          <a:bodyPr/>
          <a:lstStyle/>
          <a:p>
            <a:r>
              <a:rPr lang="en-US"/>
              <a:t>Remember where your team will go. You will move after your Cornell Note lesson today to do the final group assignment task.</a:t>
            </a:r>
          </a:p>
        </p:txBody>
      </p:sp>
    </p:spTree>
    <p:extLst>
      <p:ext uri="{BB962C8B-B14F-4D97-AF65-F5344CB8AC3E}">
        <p14:creationId xmlns:p14="http://schemas.microsoft.com/office/powerpoint/2010/main" val="6719238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914400"/>
            <a:ext cx="8229600" cy="1143000"/>
          </a:xfrm>
        </p:spPr>
        <p:txBody>
          <a:bodyPr>
            <a:normAutofit fontScale="90000"/>
          </a:bodyPr>
          <a:lstStyle/>
          <a:p>
            <a:r>
              <a:rPr lang="en-US" sz="4000"/>
              <a:t>Cornell Notes</a:t>
            </a:r>
            <a:br>
              <a:rPr lang="en-US" sz="4000"/>
            </a:br>
            <a:r>
              <a:rPr lang="en-US" sz="4000"/>
              <a:t>Topic: A.R.E.</a:t>
            </a:r>
          </a:p>
        </p:txBody>
      </p:sp>
      <p:sp>
        <p:nvSpPr>
          <p:cNvPr id="252931" name="Rectangle 3"/>
          <p:cNvSpPr>
            <a:spLocks noGrp="1" noChangeArrowheads="1"/>
          </p:cNvSpPr>
          <p:nvPr>
            <p:ph type="body" idx="1"/>
          </p:nvPr>
        </p:nvSpPr>
        <p:spPr>
          <a:xfrm>
            <a:off x="457200" y="2209800"/>
            <a:ext cx="8229600" cy="3916363"/>
          </a:xfrm>
        </p:spPr>
        <p:txBody>
          <a:bodyPr/>
          <a:lstStyle/>
          <a:p>
            <a:endParaRPr lang="en-US"/>
          </a:p>
        </p:txBody>
      </p:sp>
      <p:sp>
        <p:nvSpPr>
          <p:cNvPr id="252932" name="WordArt 4"/>
          <p:cNvSpPr>
            <a:spLocks noChangeArrowheads="1" noChangeShapeType="1" noTextEdit="1"/>
          </p:cNvSpPr>
          <p:nvPr/>
        </p:nvSpPr>
        <p:spPr bwMode="auto">
          <a:xfrm>
            <a:off x="1371600" y="2667000"/>
            <a:ext cx="6400800" cy="2133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7200" kern="10">
                <a:ln w="9525">
                  <a:solidFill>
                    <a:srgbClr val="000000"/>
                  </a:solidFill>
                  <a:round/>
                  <a:headEnd/>
                  <a:tailEnd/>
                </a:ln>
                <a:solidFill>
                  <a:srgbClr val="FF0000"/>
                </a:solidFill>
                <a:latin typeface="Arial Black"/>
              </a:rPr>
              <a:t>Topic: A.R.E.</a:t>
            </a:r>
          </a:p>
        </p:txBody>
      </p:sp>
    </p:spTree>
    <p:extLst>
      <p:ext uri="{BB962C8B-B14F-4D97-AF65-F5344CB8AC3E}">
        <p14:creationId xmlns:p14="http://schemas.microsoft.com/office/powerpoint/2010/main" val="2416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Final Task</a:t>
            </a:r>
          </a:p>
        </p:txBody>
      </p:sp>
      <p:sp>
        <p:nvSpPr>
          <p:cNvPr id="206851" name="Rectangle 3"/>
          <p:cNvSpPr>
            <a:spLocks noGrp="1" noChangeArrowheads="1"/>
          </p:cNvSpPr>
          <p:nvPr>
            <p:ph type="body" idx="1"/>
          </p:nvPr>
        </p:nvSpPr>
        <p:spPr>
          <a:xfrm>
            <a:off x="457200" y="1295400"/>
            <a:ext cx="8382000" cy="4830763"/>
          </a:xfrm>
        </p:spPr>
        <p:txBody>
          <a:bodyPr/>
          <a:lstStyle/>
          <a:p>
            <a:r>
              <a:rPr lang="en-US" sz="2400"/>
              <a:t>3. Become familiar with 6 debate terms. You will be given a matching term/definition quiz tomorrow on these terms.</a:t>
            </a:r>
          </a:p>
          <a:p>
            <a:pPr>
              <a:buFontTx/>
              <a:buNone/>
            </a:pPr>
            <a:endParaRPr lang="en-US" sz="2400"/>
          </a:p>
          <a:p>
            <a:pPr lvl="2"/>
            <a:r>
              <a:rPr lang="en-US"/>
              <a:t>Affirmative Team</a:t>
            </a:r>
          </a:p>
          <a:p>
            <a:pPr lvl="2"/>
            <a:r>
              <a:rPr lang="en-US"/>
              <a:t>Negative Team</a:t>
            </a:r>
          </a:p>
          <a:p>
            <a:pPr lvl="2"/>
            <a:r>
              <a:rPr lang="en-US"/>
              <a:t>Resolution</a:t>
            </a:r>
          </a:p>
          <a:p>
            <a:pPr lvl="2"/>
            <a:r>
              <a:rPr lang="en-US"/>
              <a:t>Cross Examination</a:t>
            </a:r>
          </a:p>
          <a:p>
            <a:pPr lvl="2"/>
            <a:r>
              <a:rPr lang="en-US"/>
              <a:t>Rebuttal</a:t>
            </a:r>
          </a:p>
          <a:p>
            <a:pPr lvl="2"/>
            <a:r>
              <a:rPr lang="en-US"/>
              <a:t>Heckling</a:t>
            </a:r>
          </a:p>
        </p:txBody>
      </p:sp>
    </p:spTree>
    <p:extLst>
      <p:ext uri="{BB962C8B-B14F-4D97-AF65-F5344CB8AC3E}">
        <p14:creationId xmlns:p14="http://schemas.microsoft.com/office/powerpoint/2010/main" val="29531883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z="4000"/>
              <a:t>Cornell Notes</a:t>
            </a:r>
            <a:br>
              <a:rPr lang="en-US" sz="4000"/>
            </a:br>
            <a:r>
              <a:rPr lang="en-US" sz="2800"/>
              <a:t>left side                                  right side</a:t>
            </a:r>
          </a:p>
        </p:txBody>
      </p:sp>
      <p:sp>
        <p:nvSpPr>
          <p:cNvPr id="253955" name="Rectangle 3"/>
          <p:cNvSpPr>
            <a:spLocks noGrp="1" noChangeArrowheads="1"/>
          </p:cNvSpPr>
          <p:nvPr>
            <p:ph type="body" sz="half" idx="1"/>
          </p:nvPr>
        </p:nvSpPr>
        <p:spPr>
          <a:xfrm>
            <a:off x="457200" y="1600200"/>
            <a:ext cx="3505200" cy="4525963"/>
          </a:xfrm>
        </p:spPr>
        <p:txBody>
          <a:bodyPr/>
          <a:lstStyle/>
          <a:p>
            <a:pPr marL="533400" indent="-533400">
              <a:lnSpc>
                <a:spcPct val="90000"/>
              </a:lnSpc>
              <a:buFont typeface="Wingdings" pitchFamily="2" charset="2"/>
              <a:buChar char="q"/>
            </a:pPr>
            <a:r>
              <a:rPr lang="en-US" b="1">
                <a:solidFill>
                  <a:srgbClr val="CC3300"/>
                </a:solidFill>
              </a:rPr>
              <a:t>When each team starts talking, they start by stating their argument.</a:t>
            </a:r>
          </a:p>
          <a:p>
            <a:pPr marL="533400" indent="-533400">
              <a:lnSpc>
                <a:spcPct val="90000"/>
              </a:lnSpc>
              <a:buFontTx/>
              <a:buNone/>
            </a:pPr>
            <a:endParaRPr lang="en-US" b="1">
              <a:solidFill>
                <a:srgbClr val="CC3300"/>
              </a:solidFill>
            </a:endParaRPr>
          </a:p>
          <a:p>
            <a:pPr marL="533400" indent="-533400">
              <a:lnSpc>
                <a:spcPct val="90000"/>
              </a:lnSpc>
              <a:buFontTx/>
              <a:buAutoNum type="arabicPeriod"/>
            </a:pPr>
            <a:r>
              <a:rPr lang="en-US" b="1">
                <a:solidFill>
                  <a:srgbClr val="CC3300"/>
                </a:solidFill>
              </a:rPr>
              <a:t>An argument has three parts:</a:t>
            </a:r>
          </a:p>
          <a:p>
            <a:pPr marL="533400" indent="-533400">
              <a:lnSpc>
                <a:spcPct val="90000"/>
              </a:lnSpc>
              <a:buFontTx/>
              <a:buNone/>
            </a:pPr>
            <a:endParaRPr lang="en-US" b="1">
              <a:solidFill>
                <a:srgbClr val="CC3300"/>
              </a:solidFill>
            </a:endParaRPr>
          </a:p>
          <a:p>
            <a:pPr marL="533400" indent="-533400">
              <a:lnSpc>
                <a:spcPct val="90000"/>
              </a:lnSpc>
              <a:buFontTx/>
              <a:buNone/>
            </a:pPr>
            <a:r>
              <a:rPr lang="en-US" b="1">
                <a:solidFill>
                  <a:srgbClr val="CC3300"/>
                </a:solidFill>
              </a:rPr>
              <a:t>		A. R. E.</a:t>
            </a:r>
          </a:p>
        </p:txBody>
      </p:sp>
      <p:sp>
        <p:nvSpPr>
          <p:cNvPr id="253956" name="Rectangle 4"/>
          <p:cNvSpPr>
            <a:spLocks noGrp="1" noChangeArrowheads="1"/>
          </p:cNvSpPr>
          <p:nvPr>
            <p:ph type="body" sz="half" idx="2"/>
          </p:nvPr>
        </p:nvSpPr>
        <p:spPr>
          <a:xfrm>
            <a:off x="4343400" y="1600200"/>
            <a:ext cx="4343400" cy="5029200"/>
          </a:xfrm>
        </p:spPr>
        <p:txBody>
          <a:bodyPr/>
          <a:lstStyle/>
          <a:p>
            <a:pPr>
              <a:lnSpc>
                <a:spcPct val="120000"/>
              </a:lnSpc>
            </a:pPr>
            <a:r>
              <a:rPr lang="en-US" sz="3200" b="1" u="sng">
                <a:solidFill>
                  <a:srgbClr val="FF3300"/>
                </a:solidFill>
              </a:rPr>
              <a:t>A: Assertion</a:t>
            </a:r>
          </a:p>
          <a:p>
            <a:pPr lvl="1">
              <a:lnSpc>
                <a:spcPct val="120000"/>
              </a:lnSpc>
            </a:pPr>
            <a:r>
              <a:rPr lang="en-US" sz="3200" b="1" i="1">
                <a:solidFill>
                  <a:srgbClr val="FF3300"/>
                </a:solidFill>
              </a:rPr>
              <a:t>We believe…</a:t>
            </a:r>
            <a:endParaRPr lang="en-US" sz="2800" b="1">
              <a:solidFill>
                <a:srgbClr val="FF3300"/>
              </a:solidFill>
            </a:endParaRPr>
          </a:p>
          <a:p>
            <a:pPr>
              <a:lnSpc>
                <a:spcPct val="120000"/>
              </a:lnSpc>
            </a:pPr>
            <a:r>
              <a:rPr lang="en-US" sz="3200" b="1" u="sng">
                <a:solidFill>
                  <a:srgbClr val="FF3300"/>
                </a:solidFill>
              </a:rPr>
              <a:t>R: Reasoning</a:t>
            </a:r>
          </a:p>
          <a:p>
            <a:pPr lvl="1">
              <a:lnSpc>
                <a:spcPct val="120000"/>
              </a:lnSpc>
            </a:pPr>
            <a:r>
              <a:rPr lang="en-US" sz="3200" b="1">
                <a:solidFill>
                  <a:srgbClr val="FF3300"/>
                </a:solidFill>
              </a:rPr>
              <a:t>Because….</a:t>
            </a:r>
            <a:endParaRPr lang="en-US" sz="2800" b="1">
              <a:solidFill>
                <a:srgbClr val="FF3300"/>
              </a:solidFill>
            </a:endParaRPr>
          </a:p>
          <a:p>
            <a:pPr>
              <a:lnSpc>
                <a:spcPct val="120000"/>
              </a:lnSpc>
            </a:pPr>
            <a:r>
              <a:rPr lang="en-US" sz="3200" b="1" u="sng">
                <a:solidFill>
                  <a:srgbClr val="FF3300"/>
                </a:solidFill>
              </a:rPr>
              <a:t>E: Evidence</a:t>
            </a:r>
          </a:p>
          <a:p>
            <a:pPr lvl="1">
              <a:lnSpc>
                <a:spcPct val="120000"/>
              </a:lnSpc>
            </a:pPr>
            <a:r>
              <a:rPr lang="en-US" sz="3200" b="1" i="1">
                <a:solidFill>
                  <a:srgbClr val="FF3300"/>
                </a:solidFill>
              </a:rPr>
              <a:t>For example….</a:t>
            </a:r>
          </a:p>
        </p:txBody>
      </p:sp>
      <p:sp>
        <p:nvSpPr>
          <p:cNvPr id="253957" name="Line 5"/>
          <p:cNvSpPr>
            <a:spLocks noChangeShapeType="1"/>
          </p:cNvSpPr>
          <p:nvPr/>
        </p:nvSpPr>
        <p:spPr bwMode="auto">
          <a:xfrm>
            <a:off x="4114800" y="1371600"/>
            <a:ext cx="0" cy="518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29642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395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395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395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395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39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P spid="253956"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endParaRPr lang="en-US"/>
          </a:p>
        </p:txBody>
      </p:sp>
      <p:sp>
        <p:nvSpPr>
          <p:cNvPr id="259075" name="Rectangle 3"/>
          <p:cNvSpPr>
            <a:spLocks noGrp="1" noChangeArrowheads="1"/>
          </p:cNvSpPr>
          <p:nvPr>
            <p:ph type="body" sz="half" idx="1"/>
          </p:nvPr>
        </p:nvSpPr>
        <p:spPr>
          <a:xfrm>
            <a:off x="457200" y="1600200"/>
            <a:ext cx="1981200" cy="4525963"/>
          </a:xfrm>
        </p:spPr>
        <p:txBody>
          <a:bodyPr/>
          <a:lstStyle/>
          <a:p>
            <a:pPr>
              <a:lnSpc>
                <a:spcPct val="90000"/>
              </a:lnSpc>
              <a:buFontTx/>
              <a:buNone/>
            </a:pPr>
            <a:r>
              <a:rPr lang="en-US">
                <a:solidFill>
                  <a:srgbClr val="CC3300"/>
                </a:solidFill>
              </a:rPr>
              <a:t>2. How to get the win!</a:t>
            </a:r>
          </a:p>
        </p:txBody>
      </p:sp>
      <p:sp>
        <p:nvSpPr>
          <p:cNvPr id="259076" name="Rectangle 4"/>
          <p:cNvSpPr>
            <a:spLocks noGrp="1" noChangeArrowheads="1"/>
          </p:cNvSpPr>
          <p:nvPr>
            <p:ph type="body" sz="half" idx="2"/>
          </p:nvPr>
        </p:nvSpPr>
        <p:spPr>
          <a:xfrm>
            <a:off x="2971800" y="1600200"/>
            <a:ext cx="5715000" cy="4525963"/>
          </a:xfrm>
        </p:spPr>
        <p:txBody>
          <a:bodyPr/>
          <a:lstStyle/>
          <a:p>
            <a:pPr>
              <a:lnSpc>
                <a:spcPct val="90000"/>
              </a:lnSpc>
            </a:pPr>
            <a:r>
              <a:rPr lang="en-US">
                <a:solidFill>
                  <a:srgbClr val="FF3300"/>
                </a:solidFill>
              </a:rPr>
              <a:t>Thorough note-taking from research sources.</a:t>
            </a:r>
          </a:p>
          <a:p>
            <a:pPr>
              <a:lnSpc>
                <a:spcPct val="90000"/>
              </a:lnSpc>
            </a:pPr>
            <a:r>
              <a:rPr lang="en-US">
                <a:solidFill>
                  <a:srgbClr val="FF3300"/>
                </a:solidFill>
              </a:rPr>
              <a:t>Thinking like the enemy.</a:t>
            </a:r>
          </a:p>
          <a:p>
            <a:pPr>
              <a:lnSpc>
                <a:spcPct val="90000"/>
              </a:lnSpc>
            </a:pPr>
            <a:r>
              <a:rPr lang="en-US">
                <a:solidFill>
                  <a:srgbClr val="FF3300"/>
                </a:solidFill>
              </a:rPr>
              <a:t>Creating cross examination questions ahead of time.</a:t>
            </a:r>
          </a:p>
          <a:p>
            <a:pPr>
              <a:lnSpc>
                <a:spcPct val="90000"/>
              </a:lnSpc>
            </a:pPr>
            <a:r>
              <a:rPr lang="en-US">
                <a:solidFill>
                  <a:srgbClr val="FF3300"/>
                </a:solidFill>
              </a:rPr>
              <a:t>Doing ‘flow’ method for cross examination.</a:t>
            </a:r>
          </a:p>
          <a:p>
            <a:pPr>
              <a:lnSpc>
                <a:spcPct val="90000"/>
              </a:lnSpc>
              <a:buFontTx/>
              <a:buNone/>
            </a:pPr>
            <a:r>
              <a:rPr lang="en-US">
                <a:solidFill>
                  <a:srgbClr val="FF3300"/>
                </a:solidFill>
              </a:rPr>
              <a:t>		(You will learn this soon!)</a:t>
            </a:r>
          </a:p>
          <a:p>
            <a:pPr>
              <a:lnSpc>
                <a:spcPct val="90000"/>
              </a:lnSpc>
            </a:pPr>
            <a:r>
              <a:rPr lang="en-US">
                <a:solidFill>
                  <a:srgbClr val="FF3300"/>
                </a:solidFill>
              </a:rPr>
              <a:t>Scripting, practicing, &amp; being ready to be cross examined.</a:t>
            </a:r>
          </a:p>
        </p:txBody>
      </p:sp>
      <p:sp>
        <p:nvSpPr>
          <p:cNvPr id="259077" name="Line 5"/>
          <p:cNvSpPr>
            <a:spLocks noChangeShapeType="1"/>
          </p:cNvSpPr>
          <p:nvPr/>
        </p:nvSpPr>
        <p:spPr bwMode="auto">
          <a:xfrm>
            <a:off x="2895600" y="1447800"/>
            <a:ext cx="0" cy="518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3575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0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07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07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07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907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9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P spid="259076"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endParaRPr lang="en-US"/>
          </a:p>
        </p:txBody>
      </p:sp>
      <p:sp>
        <p:nvSpPr>
          <p:cNvPr id="276483" name="Rectangle 3"/>
          <p:cNvSpPr>
            <a:spLocks noGrp="1" noChangeArrowheads="1"/>
          </p:cNvSpPr>
          <p:nvPr>
            <p:ph type="body" sz="half" idx="1"/>
          </p:nvPr>
        </p:nvSpPr>
        <p:spPr>
          <a:xfrm>
            <a:off x="457200" y="1600200"/>
            <a:ext cx="2667000" cy="4525963"/>
          </a:xfrm>
        </p:spPr>
        <p:txBody>
          <a:bodyPr/>
          <a:lstStyle/>
          <a:p>
            <a:pPr>
              <a:lnSpc>
                <a:spcPct val="90000"/>
              </a:lnSpc>
              <a:buFontTx/>
              <a:buNone/>
            </a:pPr>
            <a:r>
              <a:rPr lang="en-US">
                <a:solidFill>
                  <a:srgbClr val="CC3300"/>
                </a:solidFill>
              </a:rPr>
              <a:t>3. Refutation</a:t>
            </a:r>
          </a:p>
          <a:p>
            <a:pPr>
              <a:lnSpc>
                <a:spcPct val="90000"/>
              </a:lnSpc>
              <a:buFontTx/>
              <a:buNone/>
            </a:pPr>
            <a:r>
              <a:rPr lang="en-US">
                <a:solidFill>
                  <a:srgbClr val="CC3300"/>
                </a:solidFill>
              </a:rPr>
              <a:t>	</a:t>
            </a:r>
          </a:p>
          <a:p>
            <a:pPr>
              <a:lnSpc>
                <a:spcPct val="90000"/>
              </a:lnSpc>
              <a:buFontTx/>
              <a:buNone/>
            </a:pPr>
            <a:r>
              <a:rPr lang="en-US">
                <a:solidFill>
                  <a:srgbClr val="CC3300"/>
                </a:solidFill>
              </a:rPr>
              <a:t>	</a:t>
            </a:r>
            <a:r>
              <a:rPr lang="en-US" sz="2400">
                <a:solidFill>
                  <a:srgbClr val="CC3300"/>
                </a:solidFill>
              </a:rPr>
              <a:t>Looking smarter than your opposition!</a:t>
            </a:r>
          </a:p>
          <a:p>
            <a:pPr>
              <a:lnSpc>
                <a:spcPct val="90000"/>
              </a:lnSpc>
              <a:buFontTx/>
              <a:buNone/>
            </a:pPr>
            <a:endParaRPr lang="en-US">
              <a:solidFill>
                <a:srgbClr val="CC3300"/>
              </a:solidFill>
            </a:endParaRPr>
          </a:p>
        </p:txBody>
      </p:sp>
      <p:sp>
        <p:nvSpPr>
          <p:cNvPr id="276484" name="Rectangle 4"/>
          <p:cNvSpPr>
            <a:spLocks noGrp="1" noChangeArrowheads="1"/>
          </p:cNvSpPr>
          <p:nvPr>
            <p:ph type="body" sz="half" idx="2"/>
          </p:nvPr>
        </p:nvSpPr>
        <p:spPr>
          <a:xfrm>
            <a:off x="3276600" y="1600200"/>
            <a:ext cx="5410200" cy="4525963"/>
          </a:xfrm>
        </p:spPr>
        <p:txBody>
          <a:bodyPr/>
          <a:lstStyle/>
          <a:p>
            <a:pPr>
              <a:lnSpc>
                <a:spcPct val="90000"/>
              </a:lnSpc>
            </a:pPr>
            <a:r>
              <a:rPr lang="en-US">
                <a:solidFill>
                  <a:srgbClr val="FF3300"/>
                </a:solidFill>
              </a:rPr>
              <a:t>any evidence that is used by either side that helps to destroy the other team’s viewpoints. </a:t>
            </a:r>
          </a:p>
          <a:p>
            <a:pPr>
              <a:lnSpc>
                <a:spcPct val="90000"/>
              </a:lnSpc>
            </a:pPr>
            <a:r>
              <a:rPr lang="en-US">
                <a:solidFill>
                  <a:srgbClr val="FF3300"/>
                </a:solidFill>
              </a:rPr>
              <a:t>Use these starter steps to help you sound smart…</a:t>
            </a:r>
          </a:p>
          <a:p>
            <a:pPr>
              <a:lnSpc>
                <a:spcPct val="90000"/>
              </a:lnSpc>
            </a:pPr>
            <a:r>
              <a:rPr lang="en-US">
                <a:solidFill>
                  <a:srgbClr val="FF3300"/>
                </a:solidFill>
              </a:rPr>
              <a:t>Step 1:"They say..." </a:t>
            </a:r>
          </a:p>
          <a:p>
            <a:pPr>
              <a:lnSpc>
                <a:spcPct val="90000"/>
              </a:lnSpc>
            </a:pPr>
            <a:r>
              <a:rPr lang="en-US">
                <a:solidFill>
                  <a:srgbClr val="FF3300"/>
                </a:solidFill>
              </a:rPr>
              <a:t>Step 2: "But..." </a:t>
            </a:r>
          </a:p>
          <a:p>
            <a:pPr>
              <a:lnSpc>
                <a:spcPct val="90000"/>
              </a:lnSpc>
            </a:pPr>
            <a:r>
              <a:rPr lang="en-US">
                <a:solidFill>
                  <a:srgbClr val="FF3300"/>
                </a:solidFill>
              </a:rPr>
              <a:t>Step 3: "Because..." </a:t>
            </a:r>
          </a:p>
          <a:p>
            <a:pPr>
              <a:lnSpc>
                <a:spcPct val="90000"/>
              </a:lnSpc>
            </a:pPr>
            <a:r>
              <a:rPr lang="en-US">
                <a:solidFill>
                  <a:srgbClr val="FF3300"/>
                </a:solidFill>
              </a:rPr>
              <a:t>Step 4: "Therefore..."</a:t>
            </a:r>
            <a:r>
              <a:rPr lang="en-US"/>
              <a:t> </a:t>
            </a:r>
          </a:p>
        </p:txBody>
      </p:sp>
      <p:sp>
        <p:nvSpPr>
          <p:cNvPr id="276485" name="Line 5"/>
          <p:cNvSpPr>
            <a:spLocks noChangeShapeType="1"/>
          </p:cNvSpPr>
          <p:nvPr/>
        </p:nvSpPr>
        <p:spPr bwMode="auto">
          <a:xfrm>
            <a:off x="3200400" y="1447800"/>
            <a:ext cx="0" cy="518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6387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48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48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48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484">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484">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P spid="27648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endParaRPr lang="en-US"/>
          </a:p>
        </p:txBody>
      </p:sp>
      <p:sp>
        <p:nvSpPr>
          <p:cNvPr id="260099" name="Rectangle 3"/>
          <p:cNvSpPr>
            <a:spLocks noGrp="1" noChangeArrowheads="1"/>
          </p:cNvSpPr>
          <p:nvPr>
            <p:ph type="body" sz="half" idx="1"/>
          </p:nvPr>
        </p:nvSpPr>
        <p:spPr>
          <a:solidFill>
            <a:schemeClr val="bg1"/>
          </a:solidFill>
        </p:spPr>
        <p:txBody>
          <a:bodyPr/>
          <a:lstStyle/>
          <a:p>
            <a:pPr>
              <a:buFontTx/>
              <a:buNone/>
            </a:pPr>
            <a:r>
              <a:rPr lang="en-US" b="1">
                <a:solidFill>
                  <a:srgbClr val="CC3300"/>
                </a:solidFill>
                <a:cs typeface="Times New Roman" pitchFamily="18" charset="0"/>
              </a:rPr>
              <a:t>4. What do I already know about my issue?</a:t>
            </a:r>
            <a:endParaRPr lang="en-US">
              <a:solidFill>
                <a:srgbClr val="CC3300"/>
              </a:solidFill>
              <a:cs typeface="Times New Roman" pitchFamily="18" charset="0"/>
            </a:endParaRPr>
          </a:p>
          <a:p>
            <a:pPr>
              <a:buFontTx/>
              <a:buNone/>
            </a:pPr>
            <a:endParaRPr lang="en-US">
              <a:solidFill>
                <a:srgbClr val="CC3300"/>
              </a:solidFill>
              <a:cs typeface="Times New Roman" pitchFamily="18" charset="0"/>
            </a:endParaRPr>
          </a:p>
          <a:p>
            <a:pPr>
              <a:buFontTx/>
              <a:buNone/>
            </a:pPr>
            <a:endParaRPr lang="en-US">
              <a:solidFill>
                <a:srgbClr val="CC3300"/>
              </a:solidFill>
              <a:cs typeface="Times New Roman" pitchFamily="18" charset="0"/>
            </a:endParaRPr>
          </a:p>
          <a:p>
            <a:pPr>
              <a:buFontTx/>
              <a:buNone/>
            </a:pPr>
            <a:r>
              <a:rPr lang="en-US" b="1">
                <a:solidFill>
                  <a:srgbClr val="CC3300"/>
                </a:solidFill>
                <a:cs typeface="Times New Roman" pitchFamily="18" charset="0"/>
              </a:rPr>
              <a:t> </a:t>
            </a:r>
            <a:endParaRPr lang="en-US">
              <a:solidFill>
                <a:srgbClr val="CC3300"/>
              </a:solidFill>
              <a:cs typeface="Times New Roman" pitchFamily="18" charset="0"/>
            </a:endParaRPr>
          </a:p>
          <a:p>
            <a:pPr>
              <a:buFontTx/>
              <a:buNone/>
            </a:pPr>
            <a:endParaRPr lang="en-US" b="1">
              <a:solidFill>
                <a:srgbClr val="CC3300"/>
              </a:solidFill>
              <a:cs typeface="Times New Roman" pitchFamily="18" charset="0"/>
            </a:endParaRPr>
          </a:p>
        </p:txBody>
      </p:sp>
      <p:sp>
        <p:nvSpPr>
          <p:cNvPr id="260100" name="Rectangle 4"/>
          <p:cNvSpPr>
            <a:spLocks noGrp="1" noChangeArrowheads="1"/>
          </p:cNvSpPr>
          <p:nvPr>
            <p:ph type="body" sz="half" idx="2"/>
          </p:nvPr>
        </p:nvSpPr>
        <p:spPr/>
        <p:txBody>
          <a:bodyPr/>
          <a:lstStyle/>
          <a:p>
            <a:pPr>
              <a:lnSpc>
                <a:spcPct val="90000"/>
              </a:lnSpc>
            </a:pPr>
            <a:endParaRPr lang="en-US" sz="2000"/>
          </a:p>
        </p:txBody>
      </p:sp>
      <p:sp>
        <p:nvSpPr>
          <p:cNvPr id="260101" name="Line 5"/>
          <p:cNvSpPr>
            <a:spLocks noChangeShapeType="1"/>
          </p:cNvSpPr>
          <p:nvPr/>
        </p:nvSpPr>
        <p:spPr bwMode="auto">
          <a:xfrm>
            <a:off x="4495800" y="1447800"/>
            <a:ext cx="0" cy="518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000958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1295400"/>
            <a:ext cx="8229600" cy="1143000"/>
          </a:xfrm>
        </p:spPr>
        <p:txBody>
          <a:bodyPr>
            <a:normAutofit fontScale="90000"/>
          </a:bodyPr>
          <a:lstStyle/>
          <a:p>
            <a:r>
              <a:rPr lang="en-US" sz="4000"/>
              <a:t>In one sentence, state the value of today’s lesson.</a:t>
            </a:r>
          </a:p>
        </p:txBody>
      </p:sp>
      <p:sp>
        <p:nvSpPr>
          <p:cNvPr id="277507" name="Rectangle 3"/>
          <p:cNvSpPr>
            <a:spLocks noGrp="1" noChangeArrowheads="1"/>
          </p:cNvSpPr>
          <p:nvPr>
            <p:ph type="body" idx="1"/>
          </p:nvPr>
        </p:nvSpPr>
        <p:spPr>
          <a:xfrm>
            <a:off x="457200" y="3048000"/>
            <a:ext cx="8229600" cy="3078163"/>
          </a:xfrm>
        </p:spPr>
        <p:txBody>
          <a:bodyPr/>
          <a:lstStyle/>
          <a:p>
            <a:pPr>
              <a:buFontTx/>
              <a:buNone/>
            </a:pPr>
            <a:r>
              <a:rPr lang="en-US">
                <a:solidFill>
                  <a:srgbClr val="FF3300"/>
                </a:solidFill>
              </a:rPr>
              <a:t>Summary:</a:t>
            </a:r>
          </a:p>
        </p:txBody>
      </p:sp>
    </p:spTree>
    <p:extLst>
      <p:ext uri="{BB962C8B-B14F-4D97-AF65-F5344CB8AC3E}">
        <p14:creationId xmlns:p14="http://schemas.microsoft.com/office/powerpoint/2010/main" val="39248041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z="2800">
                <a:latin typeface="Ravie" pitchFamily="82" charset="0"/>
              </a:rPr>
              <a:t>A.R.E.</a:t>
            </a:r>
            <a:r>
              <a:rPr lang="en-US" sz="2800"/>
              <a:t> </a:t>
            </a:r>
            <a:br>
              <a:rPr lang="en-US" sz="2800"/>
            </a:br>
            <a:r>
              <a:rPr lang="en-US" sz="2800"/>
              <a:t>Resolution to Evidence</a:t>
            </a:r>
          </a:p>
        </p:txBody>
      </p:sp>
      <p:graphicFrame>
        <p:nvGraphicFramePr>
          <p:cNvPr id="261123" name="Group 3"/>
          <p:cNvGraphicFramePr>
            <a:graphicFrameLocks noGrp="1"/>
          </p:cNvGraphicFramePr>
          <p:nvPr>
            <p:ph type="tbl" idx="1"/>
          </p:nvPr>
        </p:nvGraphicFramePr>
        <p:xfrm>
          <a:off x="457200" y="1512888"/>
          <a:ext cx="8382000" cy="4039490"/>
        </p:xfrm>
        <a:graphic>
          <a:graphicData uri="http://schemas.openxmlformats.org/drawingml/2006/table">
            <a:tbl>
              <a:tblPr/>
              <a:tblGrid>
                <a:gridCol w="457200"/>
                <a:gridCol w="2286000"/>
                <a:gridCol w="2743200"/>
                <a:gridCol w="2895600"/>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Assertion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We believe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Reasoning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because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Evidence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For 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The minimum driving age should be raised to18.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Raising the driving age will save lives by reducing accidents.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16-year-old drivers have three times as many crashes as drivers aged 18 and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9449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z="2800">
                <a:latin typeface="Ravie" pitchFamily="82" charset="0"/>
              </a:rPr>
              <a:t>A.R.E.</a:t>
            </a:r>
            <a:br>
              <a:rPr lang="en-US" sz="2800">
                <a:latin typeface="Ravie" pitchFamily="82" charset="0"/>
              </a:rPr>
            </a:br>
            <a:r>
              <a:rPr lang="en-US" sz="2800"/>
              <a:t>Be Smart With Your Evidence</a:t>
            </a:r>
          </a:p>
        </p:txBody>
      </p:sp>
      <p:graphicFrame>
        <p:nvGraphicFramePr>
          <p:cNvPr id="262147" name="Group 3"/>
          <p:cNvGraphicFramePr>
            <a:graphicFrameLocks noGrp="1"/>
          </p:cNvGraphicFramePr>
          <p:nvPr>
            <p:ph type="tbl" idx="1"/>
          </p:nvPr>
        </p:nvGraphicFramePr>
        <p:xfrm>
          <a:off x="457200" y="1512888"/>
          <a:ext cx="8229600" cy="5028820"/>
        </p:xfrm>
        <a:graphic>
          <a:graphicData uri="http://schemas.openxmlformats.org/drawingml/2006/table">
            <a:tbl>
              <a:tblPr/>
              <a:tblGrid>
                <a:gridCol w="609600"/>
                <a:gridCol w="2438400"/>
                <a:gridCol w="2590800"/>
                <a:gridCol w="2590800"/>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Assertion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We believe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Reasoning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because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Evidence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For 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The minimum driving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age should be raised 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Raising the driving age will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save lives by reducing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accidents.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16-year-old drivers have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three times as many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crashes as drivers aged 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and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Television is a bad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influence.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Television shows too much violence.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468520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z="2800">
                <a:latin typeface="Ravie" pitchFamily="82" charset="0"/>
              </a:rPr>
              <a:t>A.R.E.</a:t>
            </a:r>
            <a:br>
              <a:rPr lang="en-US" sz="2800">
                <a:latin typeface="Ravie" pitchFamily="82" charset="0"/>
              </a:rPr>
            </a:br>
            <a:r>
              <a:rPr lang="en-US" sz="2800"/>
              <a:t>Be Smart With Your Evidence</a:t>
            </a:r>
          </a:p>
        </p:txBody>
      </p:sp>
      <p:graphicFrame>
        <p:nvGraphicFramePr>
          <p:cNvPr id="263171" name="Group 3"/>
          <p:cNvGraphicFramePr>
            <a:graphicFrameLocks noGrp="1"/>
          </p:cNvGraphicFramePr>
          <p:nvPr>
            <p:ph type="tbl" idx="1"/>
          </p:nvPr>
        </p:nvGraphicFramePr>
        <p:xfrm>
          <a:off x="457200" y="1512888"/>
          <a:ext cx="8229600" cy="4082352"/>
        </p:xfrm>
        <a:graphic>
          <a:graphicData uri="http://schemas.openxmlformats.org/drawingml/2006/table">
            <a:tbl>
              <a:tblPr/>
              <a:tblGrid>
                <a:gridCol w="609600"/>
                <a:gridCol w="2438400"/>
                <a:gridCol w="2590800"/>
                <a:gridCol w="2590800"/>
              </a:tblGrid>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Assertion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We believe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Reasoning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because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pitchFamily="34" charset="0"/>
                        </a:rPr>
                        <a:t>Evidence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3300"/>
                          </a:solidFill>
                          <a:effectLst/>
                          <a:latin typeface="Arial" pitchFamily="34" charset="0"/>
                        </a:rPr>
                        <a:t>For 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The United States should not have the death penalty.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Since 1973, 108 people in 25 states have been released from death row because they were found innocent.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53565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04800" y="1447800"/>
            <a:ext cx="8458200" cy="2773363"/>
          </a:xfrm>
        </p:spPr>
        <p:txBody>
          <a:bodyPr/>
          <a:lstStyle/>
          <a:p>
            <a:r>
              <a:rPr lang="en-US" sz="3200"/>
              <a:t>Before you do the backside… you need to move to your debate seats as a team, then begin your A.R.E. assignment.</a:t>
            </a:r>
            <a:br>
              <a:rPr lang="en-US" sz="3200"/>
            </a:br>
            <a:r>
              <a:rPr lang="en-US" sz="3200"/>
              <a:t/>
            </a:r>
            <a:br>
              <a:rPr lang="en-US" sz="3200"/>
            </a:br>
            <a:endParaRPr lang="en-US" sz="3200"/>
          </a:p>
        </p:txBody>
      </p:sp>
    </p:spTree>
    <p:extLst>
      <p:ext uri="{BB962C8B-B14F-4D97-AF65-F5344CB8AC3E}">
        <p14:creationId xmlns:p14="http://schemas.microsoft.com/office/powerpoint/2010/main" val="16198100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p:txBody>
          <a:bodyPr/>
          <a:lstStyle/>
          <a:p>
            <a:r>
              <a:rPr lang="en-US"/>
              <a:t>Friday’s lesson</a:t>
            </a:r>
          </a:p>
        </p:txBody>
      </p:sp>
      <p:sp>
        <p:nvSpPr>
          <p:cNvPr id="220163"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27395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6385</Words>
  <Application>Microsoft Office PowerPoint</Application>
  <PresentationFormat>On-screen Show (4:3)</PresentationFormat>
  <Paragraphs>906</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PowerPoint Presentation</vt:lpstr>
      <vt:lpstr>PowerPoint Presentation</vt:lpstr>
      <vt:lpstr>What I am showing you now  will be due tomorrow first minute</vt:lpstr>
      <vt:lpstr>Hate Crimes Article &amp; Pro/Con Viewpoints</vt:lpstr>
      <vt:lpstr>Hate Crimes Article &amp; Pro/Con Viewpoints</vt:lpstr>
      <vt:lpstr>Hate Crimes Article &amp; Pro/Con Viewpoints</vt:lpstr>
      <vt:lpstr>After you’ve marked up your margins….big time</vt:lpstr>
      <vt:lpstr>Then…</vt:lpstr>
      <vt:lpstr>Final Task</vt:lpstr>
      <vt:lpstr>After you read the article and show what your brain does with it, please do the following:</vt:lpstr>
      <vt:lpstr>Hate Crimes Article &amp; Pro/Con Viewpoints</vt:lpstr>
      <vt:lpstr>The Quiz  Your Name: __________________   Period: ____                Score: ___  Match the debate term to the definition by listing the assigned number in the space provided.</vt:lpstr>
      <vt:lpstr>Roles in a Debate</vt:lpstr>
      <vt:lpstr>Your name: ____________ Period: ___</vt:lpstr>
      <vt:lpstr>Chairperson</vt:lpstr>
      <vt:lpstr>Your name: ____________ Period: ___</vt:lpstr>
      <vt:lpstr>Resolution</vt:lpstr>
      <vt:lpstr>The Affirmative Proposition Team</vt:lpstr>
      <vt:lpstr>The Negative Opposition Team</vt:lpstr>
      <vt:lpstr>Cross Examination</vt:lpstr>
      <vt:lpstr>Cross Examination</vt:lpstr>
      <vt:lpstr>Rebuttal</vt:lpstr>
      <vt:lpstr>Rebuttal</vt:lpstr>
      <vt:lpstr>Rebuttal</vt:lpstr>
      <vt:lpstr>Rebuttal</vt:lpstr>
      <vt:lpstr>Timing</vt:lpstr>
      <vt:lpstr>Timing</vt:lpstr>
      <vt:lpstr>Scoring Infractions </vt:lpstr>
      <vt:lpstr>Planning Ahead… Wish-Day</vt:lpstr>
      <vt:lpstr>Plethora of Debate Websites</vt:lpstr>
      <vt:lpstr>Debate Topics Side I</vt:lpstr>
      <vt:lpstr>Debate Topics Side II</vt:lpstr>
      <vt:lpstr>Debate Speech Options Basic – Proficient Level</vt:lpstr>
      <vt:lpstr>Whose Side Are You On?</vt:lpstr>
      <vt:lpstr>PowerPoint Presentation</vt:lpstr>
      <vt:lpstr>Do you know what you are fighting for? Do you know who you want to have on your team?</vt:lpstr>
      <vt:lpstr>Do you know what you are fighting for? Do you know who you want to have on your team?</vt:lpstr>
      <vt:lpstr>Do you know what you are fighting for? Do you know who you want to have on your team?</vt:lpstr>
      <vt:lpstr>PowerPoint Presentation</vt:lpstr>
      <vt:lpstr>PowerPoint Presentation</vt:lpstr>
      <vt:lpstr>Fake Scenario</vt:lpstr>
      <vt:lpstr>Fake Scenario</vt:lpstr>
      <vt:lpstr>Fake Scenario</vt:lpstr>
      <vt:lpstr>Fake Scenario</vt:lpstr>
      <vt:lpstr>Scenario # 1</vt:lpstr>
      <vt:lpstr>Scenario # 2</vt:lpstr>
      <vt:lpstr>Scenario # 3</vt:lpstr>
      <vt:lpstr>Final Task</vt:lpstr>
      <vt:lpstr>PowerPoint Presentation</vt:lpstr>
      <vt:lpstr>PowerPoint Presentation</vt:lpstr>
      <vt:lpstr>Four Corners Your name: _______________________                                                  Period: ____</vt:lpstr>
      <vt:lpstr>Backside Your name: _______________________                                                  Period: ____</vt:lpstr>
      <vt:lpstr>Four Corners for Absent Students Your name: _______________________                                                  Period: ____</vt:lpstr>
      <vt:lpstr>Backside Your name: _______________________                                                  Period: ____</vt:lpstr>
      <vt:lpstr>Four Corner Debate</vt:lpstr>
      <vt:lpstr>PowerPoint Presentation</vt:lpstr>
      <vt:lpstr>PowerPoint Presentation</vt:lpstr>
      <vt:lpstr>PowerPoint Presentation</vt:lpstr>
      <vt:lpstr>May Week 2 Day 2</vt:lpstr>
      <vt:lpstr>Choose one of the following statements in which you strongly agree or strongly disagree. </vt:lpstr>
      <vt:lpstr>PowerPoint Presentation</vt:lpstr>
      <vt:lpstr>Backside Your name: _______________________                                                  Period: ____</vt:lpstr>
      <vt:lpstr>Choose one of the following statements in which you strongly agree or strongly disagree.</vt:lpstr>
      <vt:lpstr>I agree/disagree that _______, because…   (give up to four reasons why you feel this way).</vt:lpstr>
      <vt:lpstr>I agree/disagree that _______, because…   (give up to four reasons why you feel this way).</vt:lpstr>
      <vt:lpstr>PowerPoint Presentation</vt:lpstr>
      <vt:lpstr>PowerPoint Presentation</vt:lpstr>
      <vt:lpstr>PowerPoint Presentation</vt:lpstr>
      <vt:lpstr>PowerPoint Presentation</vt:lpstr>
      <vt:lpstr>PowerPoint Presentation</vt:lpstr>
      <vt:lpstr>PowerPoint Presentation</vt:lpstr>
      <vt:lpstr>The Ideal Size Group</vt:lpstr>
      <vt:lpstr>The Ideal Size Group</vt:lpstr>
      <vt:lpstr>Group Number Variations </vt:lpstr>
      <vt:lpstr>Group Number Variations </vt:lpstr>
      <vt:lpstr>Group Number Variations </vt:lpstr>
      <vt:lpstr>Group Number Variations </vt:lpstr>
      <vt:lpstr>Group Number Variations </vt:lpstr>
      <vt:lpstr>PowerPoint Presentation</vt:lpstr>
      <vt:lpstr>PowerPoint Presentation</vt:lpstr>
      <vt:lpstr>PowerPoint Presentation</vt:lpstr>
      <vt:lpstr>PowerPoint Presentation</vt:lpstr>
      <vt:lpstr>PowerPoint Presentation</vt:lpstr>
      <vt:lpstr>PowerPoint Presentation</vt:lpstr>
      <vt:lpstr>Thursday’s Lesson</vt:lpstr>
      <vt:lpstr>Period 5</vt:lpstr>
      <vt:lpstr>PowerPoint Presentation</vt:lpstr>
      <vt:lpstr>Debate Seat Assignments</vt:lpstr>
      <vt:lpstr>Cornell Notes Topic: A.R.E.</vt:lpstr>
      <vt:lpstr>Cornell Notes left side                                  right side</vt:lpstr>
      <vt:lpstr>PowerPoint Presentation</vt:lpstr>
      <vt:lpstr>PowerPoint Presentation</vt:lpstr>
      <vt:lpstr>PowerPoint Presentation</vt:lpstr>
      <vt:lpstr>In one sentence, state the value of today’s lesson.</vt:lpstr>
      <vt:lpstr>A.R.E.  Resolution to Evidence</vt:lpstr>
      <vt:lpstr>A.R.E. Be Smart With Your Evidence</vt:lpstr>
      <vt:lpstr>A.R.E. Be Smart With Your Evidence</vt:lpstr>
      <vt:lpstr>Before you do the backside… you need to move to your debate seats as a team, then begin your A.R.E. assignment.  </vt:lpstr>
      <vt:lpstr>Friday’s lesson</vt:lpstr>
      <vt:lpstr>PowerPoint Presentation</vt:lpstr>
      <vt:lpstr>Period 1</vt:lpstr>
      <vt:lpstr>Today you will learn the  advantages of thinking like the enemy…</vt:lpstr>
      <vt:lpstr>The more you know how your opposition thinks, the better chance you have at manipulating the win.</vt:lpstr>
      <vt:lpstr> </vt:lpstr>
      <vt:lpstr>Period 5</vt:lpstr>
      <vt:lpstr> Seeing Both Sides </vt:lpstr>
      <vt:lpstr> Seeing Both Sides </vt:lpstr>
      <vt:lpstr>Group # __ Team Names: ___________</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DSwank</dc:creator>
  <cp:lastModifiedBy>DSwank</cp:lastModifiedBy>
  <cp:revision>4</cp:revision>
  <dcterms:created xsi:type="dcterms:W3CDTF">2012-05-10T16:14:39Z</dcterms:created>
  <dcterms:modified xsi:type="dcterms:W3CDTF">2012-05-10T17:02:54Z</dcterms:modified>
</cp:coreProperties>
</file>