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85" r:id="rId36"/>
    <p:sldId id="286" r:id="rId37"/>
    <p:sldId id="287" r:id="rId38"/>
    <p:sldId id="261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A2B1A0-7237-40D3-BE33-EB42752D9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3070-EEE9-41BA-970C-14BF656A5AE3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D570-27A0-4E9D-BBDF-541BB9F163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6%20Track%206.wma" TargetMode="Externa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6%20Track%206.wma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6%20Track%206.wma" TargetMode="Externa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4%20Track%204.wma" TargetMode="Externa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6%20Track%206.wma" TargetMode="Externa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nn%20Taylor\My%20Music\Unknown%20Artist\Unknown%20Album%20(9-14-2010%206-42-07%20AM)\04%20Track%204.wma" TargetMode="Externa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4267200" y="20574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133600" cy="1600200"/>
          </a:xfrm>
          <a:solidFill>
            <a:srgbClr val="00FFCC"/>
          </a:solidFill>
        </p:spPr>
        <p:txBody>
          <a:bodyPr/>
          <a:lstStyle/>
          <a:p>
            <a:r>
              <a:rPr lang="en-US" sz="2400" dirty="0" smtClean="0"/>
              <a:t>Vocab.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24384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Contextual Clues: 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Write what you think the underlined words mean.</a:t>
            </a:r>
          </a:p>
        </p:txBody>
      </p:sp>
      <p:sp>
        <p:nvSpPr>
          <p:cNvPr id="3277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6"/>
          <p:cNvSpPr>
            <a:spLocks noChangeShapeType="1"/>
          </p:cNvSpPr>
          <p:nvPr/>
        </p:nvSpPr>
        <p:spPr bwMode="auto">
          <a:xfrm>
            <a:off x="2514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WordArt 7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6324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Mon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 10/8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and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Tue 10/9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66"/>
              </a:solidFill>
              <a:latin typeface="Arial Black"/>
            </a:endParaRPr>
          </a:p>
          <a:p>
            <a:pPr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GIIG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– Monthly “Making it Count”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Read pages 141- 153, Costa Qs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African Gallery Walk Activity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Discuss “Exile”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Brainstorm narrative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poem  </a:t>
            </a:r>
          </a:p>
          <a:p>
            <a:pPr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  <a:p>
            <a:pPr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029200" y="3886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895600" y="1981200"/>
            <a:ext cx="579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Nwayieke</a:t>
            </a:r>
            <a:r>
              <a:rPr lang="en-US" dirty="0" smtClean="0"/>
              <a:t> lived four compounds away, and she was </a:t>
            </a:r>
            <a:r>
              <a:rPr lang="en-US" i="1" u="sng" dirty="0" smtClean="0">
                <a:solidFill>
                  <a:srgbClr val="FF0000"/>
                </a:solidFill>
              </a:rPr>
              <a:t>notorious</a:t>
            </a:r>
            <a:r>
              <a:rPr lang="en-US" dirty="0" smtClean="0"/>
              <a:t> for her late cooking.</a:t>
            </a:r>
          </a:p>
          <a:p>
            <a:pPr>
              <a:buNone/>
            </a:pPr>
            <a:r>
              <a:rPr lang="en-US" dirty="0" smtClean="0"/>
              <a:t>2. She remembered that night, long ago, when she had seen </a:t>
            </a:r>
            <a:r>
              <a:rPr lang="en-US" dirty="0" err="1" smtClean="0"/>
              <a:t>Ogbu-agali-odu</a:t>
            </a:r>
            <a:r>
              <a:rPr lang="en-US" dirty="0" smtClean="0"/>
              <a:t>, one of those evil </a:t>
            </a:r>
            <a:r>
              <a:rPr lang="en-US" i="1" u="sng" dirty="0" smtClean="0">
                <a:solidFill>
                  <a:srgbClr val="FF0000"/>
                </a:solidFill>
              </a:rPr>
              <a:t>essences</a:t>
            </a:r>
            <a:r>
              <a:rPr lang="en-US" dirty="0" smtClean="0"/>
              <a:t> loose upon the world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3. He laughed a </a:t>
            </a:r>
            <a:r>
              <a:rPr lang="en-US" i="1" u="sng" dirty="0" smtClean="0">
                <a:solidFill>
                  <a:srgbClr val="FF0000"/>
                </a:solidFill>
              </a:rPr>
              <a:t>mirthless</a:t>
            </a:r>
            <a:r>
              <a:rPr lang="en-US" i="1" u="sng" dirty="0" smtClean="0"/>
              <a:t> </a:t>
            </a:r>
            <a:r>
              <a:rPr lang="en-US" dirty="0" smtClean="0"/>
              <a:t>laughter.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8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 Dialogue to life!</a:t>
            </a:r>
          </a:p>
        </p:txBody>
      </p:sp>
      <p:graphicFrame>
        <p:nvGraphicFramePr>
          <p:cNvPr id="116762" name="Group 2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796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type of quotation are you using?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is Saying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64" name="AutoShape 28"/>
          <p:cNvSpPr>
            <a:spLocks noChangeArrowheads="1"/>
          </p:cNvSpPr>
          <p:nvPr/>
        </p:nvSpPr>
        <p:spPr bwMode="auto">
          <a:xfrm rot="13103922">
            <a:off x="2362200" y="40386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AutoShape 29"/>
          <p:cNvSpPr>
            <a:spLocks noChangeArrowheads="1"/>
          </p:cNvSpPr>
          <p:nvPr/>
        </p:nvSpPr>
        <p:spPr bwMode="auto">
          <a:xfrm rot="-2695157">
            <a:off x="2514600" y="41910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4" grpId="0" animBg="1"/>
      <p:bldP spid="116764" grpId="1" animBg="1"/>
      <p:bldP spid="1167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 Dialogue to life!</a:t>
            </a:r>
          </a:p>
        </p:txBody>
      </p:sp>
      <p:graphicFrame>
        <p:nvGraphicFramePr>
          <p:cNvPr id="122903" name="Group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796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type of quotation are you using?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is Saying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</a:rPr>
                        <a:t>“I think you made a mistake,” Jill commented.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00" name="AutoShape 20"/>
          <p:cNvSpPr>
            <a:spLocks noChangeArrowheads="1"/>
          </p:cNvSpPr>
          <p:nvPr/>
        </p:nvSpPr>
        <p:spPr bwMode="auto">
          <a:xfrm rot="13103922">
            <a:off x="2362200" y="40386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 rot="-2695157">
            <a:off x="2514600" y="41910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0" grpId="0" animBg="1"/>
      <p:bldP spid="122900" grpId="1" animBg="1"/>
      <p:bldP spid="1229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 Dialogue to life!</a:t>
            </a:r>
          </a:p>
        </p:txBody>
      </p:sp>
      <p:graphicFrame>
        <p:nvGraphicFramePr>
          <p:cNvPr id="120854" name="Group 2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9440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type of quotation are you using?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is Saying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52" name="AutoShape 20"/>
          <p:cNvSpPr>
            <a:spLocks noChangeArrowheads="1"/>
          </p:cNvSpPr>
          <p:nvPr/>
        </p:nvSpPr>
        <p:spPr bwMode="auto">
          <a:xfrm rot="13103922">
            <a:off x="2590800" y="49530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AutoShape 21"/>
          <p:cNvSpPr>
            <a:spLocks noChangeArrowheads="1"/>
          </p:cNvSpPr>
          <p:nvPr/>
        </p:nvSpPr>
        <p:spPr bwMode="auto">
          <a:xfrm rot="-2695157">
            <a:off x="2895600" y="5105400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0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2" grpId="0" animBg="1"/>
      <p:bldP spid="120852" grpId="1" animBg="1"/>
      <p:bldP spid="1208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9586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3733800" cy="37338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1242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endParaRPr lang="en-US" sz="200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2. Exclamatory Quotation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3340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2. </a:t>
            </a:r>
            <a:r>
              <a:rPr lang="en-US" sz="2400" b="1">
                <a:solidFill>
                  <a:srgbClr val="FF3300"/>
                </a:solidFill>
              </a:rPr>
              <a:t>An exclamatory quotation is when someone is raising their voice beyond normal.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/>
              <a:t>Example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4800">
                <a:solidFill>
                  <a:srgbClr val="FF3300"/>
                </a:solidFill>
              </a:rPr>
              <a:t>    “</a:t>
            </a:r>
            <a:r>
              <a:rPr lang="en-US"/>
              <a:t>I love soccer</a:t>
            </a:r>
            <a:r>
              <a:rPr lang="en-US" sz="4800">
                <a:solidFill>
                  <a:srgbClr val="FF3300"/>
                </a:solidFill>
              </a:rPr>
              <a:t>!”</a:t>
            </a:r>
            <a:r>
              <a:rPr lang="en-US"/>
              <a:t> he yelled.</a:t>
            </a:r>
            <a:endParaRPr lang="en-US">
              <a:solidFill>
                <a:srgbClr val="FF3300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i="1">
                <a:solidFill>
                  <a:srgbClr val="FF3300"/>
                </a:solidFill>
              </a:rPr>
              <a:t>	</a:t>
            </a:r>
          </a:p>
          <a:p>
            <a:pPr marL="533400" indent="-53340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000" i="1">
                <a:solidFill>
                  <a:srgbClr val="FF66CC"/>
                </a:solidFill>
              </a:rPr>
              <a:t>	On the reverse side, create an exclamatory quotation for the student next to you. Let them read it.</a:t>
            </a:r>
          </a:p>
          <a:p>
            <a:pPr marL="533400" indent="-53340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000" i="1">
                <a:solidFill>
                  <a:srgbClr val="FF66CC"/>
                </a:solidFill>
              </a:rPr>
              <a:t>	On their paper, respond with a exclamatory quotation as well.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4800" y="1447800"/>
            <a:ext cx="26670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0400" y="4114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133600" y="3505200"/>
            <a:ext cx="762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3505200"/>
            <a:ext cx="762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62000" y="5410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62000" y="3505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85800" y="4114800"/>
            <a:ext cx="228600" cy="1295400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362200" y="4191000"/>
            <a:ext cx="228600" cy="1295400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609600" y="5562600"/>
            <a:ext cx="304800" cy="3048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2362200" y="5562600"/>
            <a:ext cx="304800" cy="3048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 Dialogue to life!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9440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type of quotation are you using?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is Saying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Declarative Quotation: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Exclamatory Quotation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3. Interrogative Quotation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486400" cy="4953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/>
              <a:t>3. An interrogative quotation must be a question to be asked.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Example: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    “ </a:t>
            </a:r>
            <a:r>
              <a:rPr lang="en-US"/>
              <a:t>Where did you go</a:t>
            </a:r>
            <a:r>
              <a:rPr lang="en-US">
                <a:solidFill>
                  <a:srgbClr val="FF3300"/>
                </a:solidFill>
              </a:rPr>
              <a:t>? ”</a:t>
            </a:r>
            <a:r>
              <a:rPr lang="en-US"/>
              <a:t> I asked.</a:t>
            </a:r>
            <a:endParaRPr lang="en-US">
              <a:solidFill>
                <a:srgbClr val="FF3300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rgbClr val="FF3300"/>
                </a:solidFill>
              </a:rPr>
              <a:t>	</a:t>
            </a:r>
          </a:p>
          <a:p>
            <a:pPr marL="533400" indent="-53340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i="1">
                <a:solidFill>
                  <a:srgbClr val="FF66CC"/>
                </a:solidFill>
              </a:rPr>
              <a:t>	</a:t>
            </a:r>
            <a:r>
              <a:rPr lang="en-US" sz="2000" i="1">
                <a:solidFill>
                  <a:srgbClr val="FF66CC"/>
                </a:solidFill>
              </a:rPr>
              <a:t>On the reverse side, create an interrogative quotation for the student next to you.</a:t>
            </a:r>
            <a:r>
              <a:rPr lang="en-US" sz="2400" i="1">
                <a:solidFill>
                  <a:srgbClr val="FF66CC"/>
                </a:solidFill>
              </a:rPr>
              <a:t> Let them read it.</a:t>
            </a:r>
          </a:p>
          <a:p>
            <a:pPr marL="533400" indent="-53340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i="1">
                <a:solidFill>
                  <a:srgbClr val="FF66CC"/>
                </a:solidFill>
              </a:rPr>
              <a:t>	</a:t>
            </a:r>
            <a:r>
              <a:rPr lang="en-US" sz="2400" i="1">
                <a:solidFill>
                  <a:schemeClr val="hlink"/>
                </a:solidFill>
              </a:rPr>
              <a:t>On their paper, respond with a declarative or exclamatory quotation as well.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" y="1447800"/>
            <a:ext cx="25146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200400" y="36576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3" name="Picture 7" descr="49649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1905000" cy="1905000"/>
          </a:xfrm>
          <a:prstGeom prst="rect">
            <a:avLst/>
          </a:prstGeom>
          <a:noFill/>
        </p:spPr>
      </p:pic>
      <p:sp>
        <p:nvSpPr>
          <p:cNvPr id="19464" name="Freeform 8"/>
          <p:cNvSpPr>
            <a:spLocks/>
          </p:cNvSpPr>
          <p:nvPr/>
        </p:nvSpPr>
        <p:spPr bwMode="auto">
          <a:xfrm>
            <a:off x="1106488" y="4657725"/>
            <a:ext cx="1481137" cy="944563"/>
          </a:xfrm>
          <a:custGeom>
            <a:avLst/>
            <a:gdLst/>
            <a:ahLst/>
            <a:cxnLst>
              <a:cxn ang="0">
                <a:pos x="16" y="403"/>
              </a:cxn>
              <a:cxn ang="0">
                <a:pos x="89" y="357"/>
              </a:cxn>
              <a:cxn ang="0">
                <a:pos x="135" y="312"/>
              </a:cxn>
              <a:cxn ang="0">
                <a:pos x="208" y="211"/>
              </a:cxn>
              <a:cxn ang="0">
                <a:pos x="327" y="165"/>
              </a:cxn>
              <a:cxn ang="0">
                <a:pos x="528" y="129"/>
              </a:cxn>
              <a:cxn ang="0">
                <a:pos x="647" y="92"/>
              </a:cxn>
              <a:cxn ang="0">
                <a:pos x="702" y="65"/>
              </a:cxn>
              <a:cxn ang="0">
                <a:pos x="748" y="28"/>
              </a:cxn>
              <a:cxn ang="0">
                <a:pos x="812" y="1"/>
              </a:cxn>
              <a:cxn ang="0">
                <a:pos x="912" y="10"/>
              </a:cxn>
              <a:cxn ang="0">
                <a:pos x="930" y="37"/>
              </a:cxn>
              <a:cxn ang="0">
                <a:pos x="921" y="275"/>
              </a:cxn>
              <a:cxn ang="0">
                <a:pos x="784" y="440"/>
              </a:cxn>
              <a:cxn ang="0">
                <a:pos x="720" y="485"/>
              </a:cxn>
              <a:cxn ang="0">
                <a:pos x="556" y="559"/>
              </a:cxn>
              <a:cxn ang="0">
                <a:pos x="437" y="595"/>
              </a:cxn>
              <a:cxn ang="0">
                <a:pos x="199" y="586"/>
              </a:cxn>
              <a:cxn ang="0">
                <a:pos x="98" y="531"/>
              </a:cxn>
              <a:cxn ang="0">
                <a:pos x="16" y="440"/>
              </a:cxn>
              <a:cxn ang="0">
                <a:pos x="16" y="403"/>
              </a:cxn>
            </a:cxnLst>
            <a:rect l="0" t="0" r="r" b="b"/>
            <a:pathLst>
              <a:path w="933" h="595">
                <a:moveTo>
                  <a:pt x="16" y="403"/>
                </a:moveTo>
                <a:cubicBezTo>
                  <a:pt x="48" y="393"/>
                  <a:pt x="65" y="381"/>
                  <a:pt x="89" y="357"/>
                </a:cubicBezTo>
                <a:cubicBezTo>
                  <a:pt x="104" y="342"/>
                  <a:pt x="135" y="312"/>
                  <a:pt x="135" y="312"/>
                </a:cubicBezTo>
                <a:cubicBezTo>
                  <a:pt x="158" y="265"/>
                  <a:pt x="164" y="241"/>
                  <a:pt x="208" y="211"/>
                </a:cubicBezTo>
                <a:cubicBezTo>
                  <a:pt x="239" y="164"/>
                  <a:pt x="268" y="173"/>
                  <a:pt x="327" y="165"/>
                </a:cubicBezTo>
                <a:cubicBezTo>
                  <a:pt x="397" y="142"/>
                  <a:pt x="451" y="135"/>
                  <a:pt x="528" y="129"/>
                </a:cubicBezTo>
                <a:cubicBezTo>
                  <a:pt x="564" y="117"/>
                  <a:pt x="616" y="112"/>
                  <a:pt x="647" y="92"/>
                </a:cubicBezTo>
                <a:cubicBezTo>
                  <a:pt x="682" y="69"/>
                  <a:pt x="664" y="77"/>
                  <a:pt x="702" y="65"/>
                </a:cubicBezTo>
                <a:cubicBezTo>
                  <a:pt x="718" y="54"/>
                  <a:pt x="731" y="38"/>
                  <a:pt x="748" y="28"/>
                </a:cubicBezTo>
                <a:cubicBezTo>
                  <a:pt x="768" y="16"/>
                  <a:pt x="791" y="11"/>
                  <a:pt x="812" y="1"/>
                </a:cubicBezTo>
                <a:cubicBezTo>
                  <a:pt x="845" y="4"/>
                  <a:pt x="880" y="0"/>
                  <a:pt x="912" y="10"/>
                </a:cubicBezTo>
                <a:cubicBezTo>
                  <a:pt x="922" y="13"/>
                  <a:pt x="930" y="26"/>
                  <a:pt x="930" y="37"/>
                </a:cubicBezTo>
                <a:cubicBezTo>
                  <a:pt x="933" y="116"/>
                  <a:pt x="926" y="196"/>
                  <a:pt x="921" y="275"/>
                </a:cubicBezTo>
                <a:cubicBezTo>
                  <a:pt x="916" y="354"/>
                  <a:pt x="831" y="393"/>
                  <a:pt x="784" y="440"/>
                </a:cubicBezTo>
                <a:cubicBezTo>
                  <a:pt x="741" y="483"/>
                  <a:pt x="764" y="471"/>
                  <a:pt x="720" y="485"/>
                </a:cubicBezTo>
                <a:cubicBezTo>
                  <a:pt x="669" y="521"/>
                  <a:pt x="617" y="548"/>
                  <a:pt x="556" y="559"/>
                </a:cubicBezTo>
                <a:cubicBezTo>
                  <a:pt x="516" y="575"/>
                  <a:pt x="477" y="582"/>
                  <a:pt x="437" y="595"/>
                </a:cubicBezTo>
                <a:cubicBezTo>
                  <a:pt x="358" y="592"/>
                  <a:pt x="278" y="591"/>
                  <a:pt x="199" y="586"/>
                </a:cubicBezTo>
                <a:cubicBezTo>
                  <a:pt x="158" y="583"/>
                  <a:pt x="135" y="543"/>
                  <a:pt x="98" y="531"/>
                </a:cubicBezTo>
                <a:cubicBezTo>
                  <a:pt x="68" y="501"/>
                  <a:pt x="39" y="475"/>
                  <a:pt x="16" y="440"/>
                </a:cubicBezTo>
                <a:cubicBezTo>
                  <a:pt x="6" y="408"/>
                  <a:pt x="0" y="419"/>
                  <a:pt x="16" y="4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2590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4. Split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Quotations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 using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 one sentence.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6388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 startAt="4"/>
            </a:pPr>
            <a:r>
              <a:rPr lang="en-US">
                <a:solidFill>
                  <a:srgbClr val="FF3300"/>
                </a:solidFill>
              </a:rPr>
              <a:t>Split quotations is where the name of the person who is speaking is in the middle of a broken sentence.</a:t>
            </a:r>
            <a:r>
              <a:rPr lang="en-US" sz="2000"/>
              <a:t>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400"/>
              <a:t>Example: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rgbClr val="FF3300"/>
                </a:solidFill>
              </a:rPr>
              <a:t>		“</a:t>
            </a:r>
            <a:r>
              <a:rPr lang="en-US" sz="2400"/>
              <a:t>When she went to the store</a:t>
            </a:r>
            <a:r>
              <a:rPr lang="en-US" sz="4800">
                <a:solidFill>
                  <a:srgbClr val="FF3300"/>
                </a:solidFill>
              </a:rPr>
              <a:t>,”</a:t>
            </a: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Martha said</a:t>
            </a:r>
            <a:r>
              <a:rPr lang="en-US" sz="4800">
                <a:solidFill>
                  <a:srgbClr val="FF3300"/>
                </a:solidFill>
              </a:rPr>
              <a:t>, “</a:t>
            </a:r>
            <a:r>
              <a:rPr lang="en-US" sz="2400"/>
              <a:t>she bought milk</a:t>
            </a:r>
            <a:r>
              <a:rPr lang="en-US" sz="5400">
                <a:solidFill>
                  <a:srgbClr val="FF3300"/>
                </a:solidFill>
              </a:rPr>
              <a:t>.”</a:t>
            </a:r>
          </a:p>
          <a:p>
            <a:pPr marL="533400" indent="-533400">
              <a:lnSpc>
                <a:spcPct val="80000"/>
              </a:lnSpc>
            </a:pPr>
            <a:endParaRPr lang="en-US" sz="1800" i="1">
              <a:solidFill>
                <a:srgbClr val="FF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i="1">
                <a:solidFill>
                  <a:srgbClr val="FF66CC"/>
                </a:solidFill>
              </a:rPr>
              <a:t>	On the reverse side, create a split quotation using one sentence for the student </a:t>
            </a:r>
            <a:r>
              <a:rPr lang="en-US" sz="2000" i="1">
                <a:solidFill>
                  <a:srgbClr val="FF66CC"/>
                </a:solidFill>
              </a:rPr>
              <a:t>next to </a:t>
            </a:r>
            <a:r>
              <a:rPr lang="en-US" sz="1800" i="1">
                <a:solidFill>
                  <a:srgbClr val="FF66CC"/>
                </a:solidFill>
              </a:rPr>
              <a:t>you. Let them read it.</a:t>
            </a: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i="1">
                <a:solidFill>
                  <a:srgbClr val="FF66CC"/>
                </a:solidFill>
              </a:rPr>
              <a:t>	On their paper, respond with a split quotation as well.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1447800"/>
            <a:ext cx="25146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124200" y="51816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87" name="Picture 7" descr="49503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19050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5. Split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 Quotation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 using two sentences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638800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5. Split quotations is when you split two complete sentences with the person’s name that is doing the talking.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000">
              <a:solidFill>
                <a:srgbClr val="FF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/>
              <a:t>Example: </a:t>
            </a:r>
          </a:p>
          <a:p>
            <a:pPr marL="533400" indent="-533400">
              <a:lnSpc>
                <a:spcPct val="145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   		</a:t>
            </a:r>
            <a:r>
              <a:rPr lang="en-US" sz="2400">
                <a:solidFill>
                  <a:srgbClr val="FF3300"/>
                </a:solidFill>
              </a:rPr>
              <a:t>“ </a:t>
            </a:r>
            <a:r>
              <a:rPr lang="en-US" sz="2400"/>
              <a:t>Yesterday the class went to the zoo </a:t>
            </a:r>
            <a:r>
              <a:rPr lang="en-US" sz="2400">
                <a:solidFill>
                  <a:srgbClr val="FF3300"/>
                </a:solidFill>
              </a:rPr>
              <a:t>, ”</a:t>
            </a: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Maria said. “ </a:t>
            </a:r>
            <a:r>
              <a:rPr lang="en-US" sz="2400"/>
              <a:t>They saw monkeys</a:t>
            </a:r>
            <a:r>
              <a:rPr lang="en-US" sz="2400">
                <a:solidFill>
                  <a:srgbClr val="FF3300"/>
                </a:solidFill>
              </a:rPr>
              <a:t>. ”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>
              <a:solidFill>
                <a:srgbClr val="FF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400" i="1">
                <a:solidFill>
                  <a:srgbClr val="FF3300"/>
                </a:solidFill>
              </a:rPr>
              <a:t>	</a:t>
            </a: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400" i="1">
                <a:solidFill>
                  <a:srgbClr val="FF66CC"/>
                </a:solidFill>
              </a:rPr>
              <a:t>	On the reverse side, create a split quotation using two sentences for the student </a:t>
            </a:r>
            <a:r>
              <a:rPr lang="en-US" sz="1600" i="1">
                <a:solidFill>
                  <a:srgbClr val="FF66CC"/>
                </a:solidFill>
              </a:rPr>
              <a:t>next to </a:t>
            </a:r>
            <a:r>
              <a:rPr lang="en-US" sz="1400" i="1">
                <a:solidFill>
                  <a:srgbClr val="FF66CC"/>
                </a:solidFill>
              </a:rPr>
              <a:t>you. Let them read it.</a:t>
            </a: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400" i="1">
                <a:solidFill>
                  <a:srgbClr val="FF66CC"/>
                </a:solidFill>
              </a:rPr>
              <a:t>	On their paper, respond with a split quotation as well.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400">
              <a:solidFill>
                <a:srgbClr val="FF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400">
              <a:solidFill>
                <a:srgbClr val="FF33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1447800"/>
            <a:ext cx="25146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24200" y="4876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11" name="Picture 7" descr="49503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29286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2819400" cy="28194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64770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2743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6. Enhanced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 dialogue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143000"/>
            <a:ext cx="6096000" cy="4983163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/>
          </a:p>
          <a:p>
            <a:pPr marL="533400" indent="-533400">
              <a:buFontTx/>
              <a:buNone/>
            </a:pPr>
            <a:r>
              <a:rPr lang="en-US" sz="3200">
                <a:solidFill>
                  <a:srgbClr val="FF3300"/>
                </a:solidFill>
              </a:rPr>
              <a:t> 6. Embed character emotions, behaviors/actions into dialogue.</a:t>
            </a:r>
          </a:p>
          <a:p>
            <a:pPr marL="533400" indent="-533400">
              <a:buFontTx/>
              <a:buNone/>
            </a:pPr>
            <a:endParaRPr lang="en-US" sz="3200">
              <a:solidFill>
                <a:srgbClr val="FF3300"/>
              </a:solidFill>
            </a:endParaRPr>
          </a:p>
          <a:p>
            <a:pPr marL="533400" indent="-533400">
              <a:buFontTx/>
              <a:buNone/>
            </a:pPr>
            <a:endParaRPr lang="en-US" sz="3200"/>
          </a:p>
          <a:p>
            <a:pPr marL="533400" indent="-533400">
              <a:buFontTx/>
              <a:buNone/>
            </a:pPr>
            <a:endParaRPr lang="en-US" sz="3200"/>
          </a:p>
          <a:p>
            <a:pPr marL="533400" indent="-533400">
              <a:buFontTx/>
              <a:buNone/>
            </a:pPr>
            <a:r>
              <a:rPr lang="en-US" sz="2400" i="1"/>
              <a:t>On the reverse side, choose</a:t>
            </a:r>
          </a:p>
          <a:p>
            <a:pPr marL="533400" indent="-533400">
              <a:buFontTx/>
              <a:buNone/>
            </a:pPr>
            <a:r>
              <a:rPr lang="en-US" sz="2400" i="1"/>
              <a:t> any type of quotation and enhance it.</a:t>
            </a:r>
          </a:p>
          <a:p>
            <a:pPr marL="533400" indent="-533400">
              <a:buFontTx/>
              <a:buNone/>
            </a:pPr>
            <a:endParaRPr lang="en-US" sz="240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" y="1143000"/>
            <a:ext cx="2514600" cy="571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09600" y="3124200"/>
            <a:ext cx="8534400" cy="1752600"/>
          </a:xfrm>
          <a:prstGeom prst="wedgeEllipseCallout">
            <a:avLst>
              <a:gd name="adj1" fmla="val -38560"/>
              <a:gd name="adj2" fmla="val 5335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rgbClr val="000099"/>
                </a:solidFill>
              </a:rPr>
              <a:t>   “I am so scared of fire,” the monster said,</a:t>
            </a: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as he pushed himself away.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Quotation Quiz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65000"/>
              </a:lnSpc>
              <a:buFontTx/>
              <a:buAutoNum type="arabicPeriod"/>
            </a:pPr>
            <a:r>
              <a:rPr lang="en-US"/>
              <a:t>Exclamatory Quotation</a:t>
            </a:r>
          </a:p>
          <a:p>
            <a:pPr marL="609600" indent="-609600">
              <a:lnSpc>
                <a:spcPct val="165000"/>
              </a:lnSpc>
              <a:buFontTx/>
              <a:buAutoNum type="arabicPeriod"/>
            </a:pPr>
            <a:r>
              <a:rPr lang="en-US"/>
              <a:t>Split Quotations using one sentence</a:t>
            </a:r>
          </a:p>
          <a:p>
            <a:pPr marL="609600" indent="-609600">
              <a:lnSpc>
                <a:spcPct val="165000"/>
              </a:lnSpc>
              <a:buFontTx/>
              <a:buAutoNum type="arabicPeriod"/>
            </a:pPr>
            <a:r>
              <a:rPr lang="en-US"/>
              <a:t>Interrogative Quotation</a:t>
            </a:r>
          </a:p>
          <a:p>
            <a:pPr marL="609600" indent="-609600">
              <a:lnSpc>
                <a:spcPct val="165000"/>
              </a:lnSpc>
              <a:buFontTx/>
              <a:buAutoNum type="arabicPeriod"/>
            </a:pPr>
            <a:r>
              <a:rPr lang="en-US"/>
              <a:t>Declarative Quotation</a:t>
            </a:r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4267200" y="20574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133600" cy="1600200"/>
          </a:xfrm>
          <a:solidFill>
            <a:srgbClr val="00FFCC"/>
          </a:solidFill>
        </p:spPr>
        <p:txBody>
          <a:bodyPr/>
          <a:lstStyle/>
          <a:p>
            <a:r>
              <a:rPr lang="en-US" sz="2400" dirty="0" err="1" smtClean="0"/>
              <a:t>Vocab</a:t>
            </a:r>
            <a:r>
              <a:rPr lang="en-US" sz="2400" dirty="0" smtClean="0"/>
              <a:t>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24384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Contextual Clues: 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Write what you think the underlined words mean.</a:t>
            </a:r>
          </a:p>
        </p:txBody>
      </p:sp>
      <p:sp>
        <p:nvSpPr>
          <p:cNvPr id="3277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6"/>
          <p:cNvSpPr>
            <a:spLocks noChangeShapeType="1"/>
          </p:cNvSpPr>
          <p:nvPr/>
        </p:nvSpPr>
        <p:spPr bwMode="auto">
          <a:xfrm>
            <a:off x="2514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029200" y="3886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895600" y="1981200"/>
            <a:ext cx="579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u="sng" dirty="0" smtClean="0">
                <a:solidFill>
                  <a:srgbClr val="FF0000"/>
                </a:solidFill>
              </a:rPr>
              <a:t>Notorious </a:t>
            </a:r>
            <a:r>
              <a:rPr lang="en-US" dirty="0" smtClean="0">
                <a:solidFill>
                  <a:srgbClr val="FF0000"/>
                </a:solidFill>
              </a:rPr>
              <a:t> - known widely and unfavorably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i="1" u="sng" dirty="0" smtClean="0">
                <a:solidFill>
                  <a:srgbClr val="FF0000"/>
                </a:solidFill>
              </a:rPr>
              <a:t>essences</a:t>
            </a:r>
            <a:r>
              <a:rPr lang="en-US" dirty="0" smtClean="0"/>
              <a:t> -  unchanging nature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i="1" u="sng" dirty="0" smtClean="0">
                <a:solidFill>
                  <a:srgbClr val="FF0000"/>
                </a:solidFill>
              </a:rPr>
              <a:t>Mirthless</a:t>
            </a:r>
            <a:r>
              <a:rPr lang="en-US" dirty="0" smtClean="0">
                <a:solidFill>
                  <a:srgbClr val="FF0000"/>
                </a:solidFill>
              </a:rPr>
              <a:t> – lacking joy; joyless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8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0" name="WordArt 4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Who Are You?</a:t>
            </a:r>
          </a:p>
        </p:txBody>
      </p:sp>
      <p:sp>
        <p:nvSpPr>
          <p:cNvPr id="654341" name="WordArt 5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Where Are You?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 animBg="1"/>
      <p:bldP spid="6543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Who Are You?</a:t>
            </a: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Where Are You?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How to Get Today’s A</a:t>
            </a:r>
            <a:br>
              <a:rPr lang="en-US" sz="4000" smtClean="0"/>
            </a:br>
            <a:r>
              <a:rPr lang="en-US" sz="4000" smtClean="0"/>
              <a:t>Shoot for 50 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2400" b="1" smtClean="0">
              <a:solidFill>
                <a:srgbClr val="FF3300"/>
              </a:solidFill>
            </a:endParaRPr>
          </a:p>
          <a:p>
            <a:pPr marL="533400" indent="-533400"/>
            <a:endParaRPr lang="en-US" sz="2800" smtClean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How to Get Today’s A</a:t>
            </a:r>
            <a:br>
              <a:rPr lang="en-US" sz="4000" smtClean="0"/>
            </a:br>
            <a:r>
              <a:rPr lang="en-US" sz="4000" smtClean="0"/>
              <a:t>Shoot for 50 !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2400" b="1" smtClean="0">
              <a:solidFill>
                <a:srgbClr val="FF3300"/>
              </a:solidFill>
            </a:endParaRPr>
          </a:p>
          <a:p>
            <a:pPr marL="533400" indent="-533400"/>
            <a:endParaRPr lang="en-US" sz="2800" smtClean="0"/>
          </a:p>
        </p:txBody>
      </p:sp>
      <p:sp>
        <p:nvSpPr>
          <p:cNvPr id="689156" name="WordArt 4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4865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40 points = full page story</a:t>
            </a:r>
          </a:p>
        </p:txBody>
      </p:sp>
      <p:sp>
        <p:nvSpPr>
          <p:cNvPr id="689157" name="WordArt 5"/>
          <p:cNvSpPr>
            <a:spLocks noChangeArrowheads="1" noChangeShapeType="1" noTextEdit="1"/>
          </p:cNvSpPr>
          <p:nvPr/>
        </p:nvSpPr>
        <p:spPr bwMode="auto">
          <a:xfrm>
            <a:off x="1495425" y="2784475"/>
            <a:ext cx="6153150" cy="224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30 points = ¾ page story</a:t>
            </a:r>
          </a:p>
        </p:txBody>
      </p:sp>
      <p:sp>
        <p:nvSpPr>
          <p:cNvPr id="689158" name="WordArt 6"/>
          <p:cNvSpPr>
            <a:spLocks noChangeArrowheads="1" noChangeShapeType="1" noTextEdit="1"/>
          </p:cNvSpPr>
          <p:nvPr/>
        </p:nvSpPr>
        <p:spPr bwMode="auto">
          <a:xfrm>
            <a:off x="1524000" y="2895600"/>
            <a:ext cx="6153150" cy="199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20 points = ½ page story</a:t>
            </a:r>
          </a:p>
        </p:txBody>
      </p:sp>
      <p:sp>
        <p:nvSpPr>
          <p:cNvPr id="689159" name="WordArt 7"/>
          <p:cNvSpPr>
            <a:spLocks noChangeArrowheads="1" noChangeShapeType="1" noTextEdit="1"/>
          </p:cNvSpPr>
          <p:nvPr/>
        </p:nvSpPr>
        <p:spPr bwMode="auto">
          <a:xfrm>
            <a:off x="1495425" y="2784475"/>
            <a:ext cx="6153150" cy="216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10 points = ¼ page story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nimBg="1"/>
      <p:bldP spid="689156" grpId="1" animBg="1"/>
      <p:bldP spid="689157" grpId="0" animBg="1"/>
      <p:bldP spid="689157" grpId="1" animBg="1"/>
      <p:bldP spid="689158" grpId="0" animBg="1"/>
      <p:bldP spid="689158" grpId="1" animBg="1"/>
      <p:bldP spid="689159" grpId="0" animBg="1"/>
      <p:bldP spid="68915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How to Get Today’s A</a:t>
            </a:r>
            <a:br>
              <a:rPr lang="en-US" sz="4000" smtClean="0"/>
            </a:br>
            <a:r>
              <a:rPr lang="en-US" sz="4000" smtClean="0"/>
              <a:t>Shoot for 50 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b="1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endParaRPr lang="en-US" sz="2400" b="1" smtClean="0">
              <a:solidFill>
                <a:srgbClr val="FF3300"/>
              </a:solidFill>
            </a:endParaRPr>
          </a:p>
          <a:p>
            <a:pPr marL="533400" indent="-5334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How to Get Today’s A</a:t>
            </a:r>
            <a:br>
              <a:rPr lang="en-US" sz="4000" smtClean="0"/>
            </a:br>
            <a:r>
              <a:rPr lang="en-US" sz="4000" smtClean="0"/>
              <a:t>Shoot for 50 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40 points</a:t>
            </a:r>
            <a:r>
              <a:rPr lang="en-US" sz="2000" smtClean="0"/>
              <a:t> = full page story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400" b="1" smtClean="0"/>
              <a:t>30 points</a:t>
            </a:r>
            <a:r>
              <a:rPr lang="en-US" sz="2000" smtClean="0"/>
              <a:t> = ¾ page story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400" b="1" smtClean="0"/>
              <a:t>20 points</a:t>
            </a:r>
            <a:r>
              <a:rPr lang="en-US" sz="2000" smtClean="0"/>
              <a:t> = ½ page story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400" b="1" smtClean="0"/>
              <a:t>10 points</a:t>
            </a:r>
            <a:r>
              <a:rPr lang="en-US" sz="2000" smtClean="0"/>
              <a:t> = ¼ page story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You get an additional 2 points for every CRT term used correctly, making sure it is underlined as well.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Use all 6 types of dialoguing: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Declarative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Exclamatory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Interrogative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Split quotations using one sentence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Split quotations using two sentences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Enhanced dialogue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71800" y="1447800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Shoot for a full page plus 2 points for dialogue used correctly from list. Remember to underline them!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Use all 6 types of dialoguing: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Declarative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Exclamatory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Interrogative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Split quotations using one sentence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Split quotations using two sentences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Enhanced dialogue </a:t>
            </a:r>
          </a:p>
          <a:p>
            <a:pPr marL="533400" indent="-533400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667655" name="06 Track 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457200" y="60198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4" fill="hold"/>
                                        <p:tgtEl>
                                          <p:spTgt spid="66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765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The people were driving in the second lane, blaring their music and laughing, as they were heading to the beach for the day. Then, all of a sudden… </a:t>
            </a:r>
            <a:br>
              <a:rPr lang="en-US" sz="2400" smtClean="0"/>
            </a:br>
            <a:r>
              <a:rPr lang="en-US" sz="2400" smtClean="0"/>
              <a:t>	“Ahhhhhh!” they all screamed. (exclamatory)</a:t>
            </a:r>
            <a:br>
              <a:rPr lang="en-US" sz="2400" smtClean="0"/>
            </a:br>
            <a:r>
              <a:rPr lang="en-US" sz="2400" smtClean="0"/>
              <a:t>	“Where did you learn to drive?” Jesus asked. (interrogative) </a:t>
            </a:r>
          </a:p>
          <a:p>
            <a:pPr marL="0" indent="0">
              <a:buFontTx/>
              <a:buNone/>
            </a:pPr>
            <a:r>
              <a:rPr lang="en-US" sz="2400" smtClean="0"/>
              <a:t>	“I didn’t learn to drive,” Jesus said, “I am joy riding the car.” (split quotation with one sentence) </a:t>
            </a:r>
          </a:p>
          <a:p>
            <a:pPr marL="0" indent="0">
              <a:buFontTx/>
              <a:buNone/>
            </a:pPr>
            <a:r>
              <a:rPr lang="en-US" sz="2400" smtClean="0"/>
              <a:t>	“ We’re all going to die!” Noel yelled, as he slapped the passenger. (split quotation using two sentences)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z="24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211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61722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smtClean="0"/>
              <a:t>	</a:t>
            </a:r>
            <a:br>
              <a:rPr lang="en-US" sz="2400" smtClean="0"/>
            </a:br>
            <a:r>
              <a:rPr lang="en-US" sz="2400" smtClean="0"/>
              <a:t>	The people were driving in the second lane, blaring their music and laughing, as they were heading to beach for the day. Then, all of a sudden… 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 b="1" smtClean="0">
                <a:solidFill>
                  <a:srgbClr val="7030A0"/>
                </a:solidFill>
              </a:rPr>
              <a:t>“Ahhhhhh!” they all screamed.</a:t>
            </a:r>
            <a:br>
              <a:rPr lang="en-US" sz="2400" b="1" smtClean="0">
                <a:solidFill>
                  <a:srgbClr val="7030A0"/>
                </a:solidFill>
              </a:rPr>
            </a:br>
            <a:r>
              <a:rPr lang="en-US" sz="2400" smtClean="0"/>
              <a:t>	“Where did you learn to drive?” Jesus asked.</a:t>
            </a:r>
            <a:br>
              <a:rPr lang="en-US" sz="2400" smtClean="0"/>
            </a:br>
            <a:r>
              <a:rPr lang="en-US" sz="2400" smtClean="0"/>
              <a:t>	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19400"/>
            <a:ext cx="4038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smtClean="0"/>
              <a:t>Use all 6 types of dialoguing: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Declarative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7030A0"/>
                </a:solidFill>
              </a:rPr>
              <a:t>Exclamatory</a:t>
            </a:r>
            <a:r>
              <a:rPr lang="en-US" sz="1800" smtClean="0"/>
              <a:t> 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Interrogative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Split quotations using one sentence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Split quotations using two sentences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Enhanced dialogue </a:t>
            </a:r>
          </a:p>
          <a:p>
            <a:pPr marL="0" indent="0">
              <a:lnSpc>
                <a:spcPct val="90000"/>
              </a:lnSpc>
            </a:pPr>
            <a:endParaRPr lang="en-US" smtClean="0"/>
          </a:p>
        </p:txBody>
      </p:sp>
      <p:pic>
        <p:nvPicPr>
          <p:cNvPr id="667655" name="06 Track 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0790904"/>
      </p:ext>
    </p:extLst>
  </p:cSld>
  <p:clrMapOvr>
    <a:masterClrMapping/>
  </p:clrMapOvr>
  <p:transition advClick="0" advTm="2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4" fill="hold"/>
                                        <p:tgtEl>
                                          <p:spTgt spid="66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76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 rot="2172155">
            <a:off x="2971800" y="59436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209800" cy="3687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Two Rules for </a:t>
            </a:r>
          </a:p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Quotation Marks when used in creative writing:</a:t>
            </a:r>
          </a:p>
          <a:p>
            <a:pPr>
              <a:buFontTx/>
              <a:buNone/>
            </a:pPr>
            <a:endParaRPr lang="en-US" b="1" u="sng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2133600"/>
            <a:ext cx="6019800" cy="3078163"/>
          </a:xfrm>
        </p:spPr>
        <p:txBody>
          <a:bodyPr/>
          <a:lstStyle/>
          <a:p>
            <a:pPr marL="533400" indent="-533400"/>
            <a:endParaRPr lang="en-US">
              <a:solidFill>
                <a:srgbClr val="CC33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533400"/>
            <a:ext cx="3657600" cy="7620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</a:t>
            </a:r>
            <a:r>
              <a:rPr lang="en-US" sz="3200">
                <a:solidFill>
                  <a:schemeClr val="tx2"/>
                </a:solidFill>
                <a:latin typeface="Ravie" pitchFamily="82" charset="0"/>
              </a:rPr>
              <a:t>GIIG! DOL</a:t>
            </a:r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895600" y="1981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800600" y="4876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572000" y="5867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2" name="WordArt 26"/>
          <p:cNvSpPr>
            <a:spLocks noChangeArrowheads="1" noChangeShapeType="1" noTextEdit="1"/>
          </p:cNvSpPr>
          <p:nvPr/>
        </p:nvSpPr>
        <p:spPr bwMode="auto">
          <a:xfrm>
            <a:off x="1143000" y="5410200"/>
            <a:ext cx="7467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"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Ms. Swank, You’re so silly,"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said the student.</a:t>
            </a:r>
          </a:p>
        </p:txBody>
      </p:sp>
      <p:sp>
        <p:nvSpPr>
          <p:cNvPr id="14363" name="WordArt 27"/>
          <p:cNvSpPr>
            <a:spLocks noChangeArrowheads="1" noChangeShapeType="1" noTextEdit="1"/>
          </p:cNvSpPr>
          <p:nvPr/>
        </p:nvSpPr>
        <p:spPr bwMode="auto">
          <a:xfrm>
            <a:off x="609600" y="5867400"/>
            <a:ext cx="792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   "Thank you!"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replied Ms. Swank. 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"I take great pride in that."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1257300" cy="193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Get ready to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copy the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2 rules!</a:t>
            </a:r>
          </a:p>
        </p:txBody>
      </p:sp>
      <p:pic>
        <p:nvPicPr>
          <p:cNvPr id="16" name="Picture 15" descr="Summer 2011 Part 3 Massachusetts 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191000" cy="30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wed 10/10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Thur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10/11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GIIG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ead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time, pages 154-167 . See homework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Narrative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Poem Peer Edit 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Dialogue Lesson (see PowerPoint)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Dialogue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Creative Writing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Assignment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61722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smtClean="0"/>
              <a:t>	</a:t>
            </a:r>
            <a:br>
              <a:rPr lang="en-US" sz="2400" smtClean="0"/>
            </a:br>
            <a:r>
              <a:rPr lang="en-US" sz="2400" smtClean="0"/>
              <a:t>	The people were driving in the second lane, blaring their music and laughing, as they were heading to beach for the day. Then, all of a sudden… 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 b="1" smtClean="0">
                <a:solidFill>
                  <a:srgbClr val="7030A0"/>
                </a:solidFill>
              </a:rPr>
              <a:t>“Ahhhhhh!” they all screamed.</a:t>
            </a:r>
            <a:br>
              <a:rPr lang="en-US" sz="2400" b="1" smtClean="0">
                <a:solidFill>
                  <a:srgbClr val="7030A0"/>
                </a:solidFill>
              </a:rPr>
            </a:br>
            <a:r>
              <a:rPr lang="en-US" sz="2400" smtClean="0"/>
              <a:t>	</a:t>
            </a:r>
            <a:r>
              <a:rPr lang="en-US" sz="2400" b="1" smtClean="0">
                <a:solidFill>
                  <a:srgbClr val="FF9933"/>
                </a:solidFill>
              </a:rPr>
              <a:t>“Where did you learn to drive?” Jesus asked.</a:t>
            </a:r>
            <a:br>
              <a:rPr lang="en-US" sz="2400" b="1" smtClean="0">
                <a:solidFill>
                  <a:srgbClr val="FF9933"/>
                </a:solidFill>
              </a:rPr>
            </a:br>
            <a:r>
              <a:rPr lang="en-US" sz="2400" b="1" smtClean="0"/>
              <a:t>	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19400"/>
            <a:ext cx="4038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smtClean="0"/>
              <a:t>Use all 6 types of dialoguing: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Declarative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7030A0"/>
                </a:solidFill>
              </a:rPr>
              <a:t>Exclamatory</a:t>
            </a:r>
            <a:r>
              <a:rPr lang="en-US" sz="1800" smtClean="0"/>
              <a:t> 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FF9933"/>
                </a:solidFill>
              </a:rPr>
              <a:t>Interrogative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Split quotations using one sentence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Split quotations using two sentences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Enhanced dialogue </a:t>
            </a:r>
          </a:p>
          <a:p>
            <a:pPr marL="0" indent="0">
              <a:lnSpc>
                <a:spcPct val="90000"/>
              </a:lnSpc>
            </a:pPr>
            <a:endParaRPr lang="en-US" smtClean="0"/>
          </a:p>
        </p:txBody>
      </p:sp>
      <p:pic>
        <p:nvPicPr>
          <p:cNvPr id="667655" name="06 Track 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1604776"/>
      </p:ext>
    </p:extLst>
  </p:cSld>
  <p:clrMapOvr>
    <a:masterClrMapping/>
  </p:clrMapOvr>
  <p:transition advClick="0" advTm="2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4" fill="hold"/>
                                        <p:tgtEl>
                                          <p:spTgt spid="66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765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71800" y="1447800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Shoot for a full page plus 2 points for any word used correctly from list. Remember to underline them!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blunt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brazen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pun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dismal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kindling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reverie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separation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evacuation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enclosure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transition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measuring</a:t>
            </a:r>
          </a:p>
          <a:p>
            <a:pPr marL="533400" indent="-533400">
              <a:lnSpc>
                <a:spcPct val="90000"/>
              </a:lnSpc>
            </a:pPr>
            <a:endParaRPr lang="en-US" smtClean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678920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685800" y="60198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8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73" fill="hold"/>
                                        <p:tgtEl>
                                          <p:spTgt spid="678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892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71800" y="1447800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Shoot for a full page plus 2 points for any word used correctly from list. Remember to underline them!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blunt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brazen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pun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dismal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kindling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reverie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separation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evacuation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enclosure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transition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solidFill>
                  <a:srgbClr val="FF3300"/>
                </a:solidFill>
              </a:rPr>
              <a:t>measuring</a:t>
            </a:r>
          </a:p>
          <a:p>
            <a:pPr marL="533400" indent="-533400">
              <a:lnSpc>
                <a:spcPct val="90000"/>
              </a:lnSpc>
            </a:pPr>
            <a:endParaRPr lang="en-US" smtClean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675846" name="06 Track 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57200" y="60198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4" fill="hold"/>
                                        <p:tgtEl>
                                          <p:spTgt spid="67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4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40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endParaRPr lang="en-US" smtClean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9942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85800" y="6019800"/>
            <a:ext cx="838200" cy="533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4D4D4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4676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You have 4 minutes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 wrap up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your story!</a:t>
            </a:r>
          </a:p>
        </p:txBody>
      </p:sp>
    </p:spTree>
  </p:cSld>
  <p:clrMapOvr>
    <a:masterClrMapping/>
  </p:clrMapOvr>
  <p:transition advClick="0" advTm="28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73" fill="hold"/>
                                        <p:tgtEl>
                                          <p:spTgt spid="67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994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3340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Time to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Collect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276600" y="0"/>
            <a:ext cx="58674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3779" name="Picture 3" descr="Rabbit Hopping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724400"/>
            <a:ext cx="1905000" cy="1828800"/>
          </a:xfrm>
          <a:prstGeom prst="rect">
            <a:avLst/>
          </a:prstGeom>
          <a:noFill/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3276600" cy="990600"/>
          </a:xfrm>
        </p:spPr>
        <p:txBody>
          <a:bodyPr>
            <a:normAutofit fontScale="90000"/>
          </a:bodyPr>
          <a:lstStyle/>
          <a:p>
            <a:r>
              <a:rPr lang="en-US" sz="2400">
                <a:latin typeface="Franklin Gothic Heavy" pitchFamily="34" charset="0"/>
              </a:rPr>
              <a:t>GIIG</a:t>
            </a:r>
            <a:br>
              <a:rPr lang="en-US" sz="2400">
                <a:latin typeface="Franklin Gothic Heavy" pitchFamily="34" charset="0"/>
              </a:rPr>
            </a:br>
            <a:r>
              <a:rPr lang="en-US" sz="2400">
                <a:latin typeface="Franklin Gothic Heavy" pitchFamily="34" charset="0"/>
              </a:rPr>
              <a:t>Focus Lesson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048000" cy="4068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000" dirty="0"/>
              <a:t>Write each sentence and note which </a:t>
            </a:r>
            <a:r>
              <a:rPr lang="en-US" sz="2000" b="1" dirty="0">
                <a:solidFill>
                  <a:srgbClr val="FF3300"/>
                </a:solidFill>
              </a:rPr>
              <a:t>literary device</a:t>
            </a:r>
            <a:r>
              <a:rPr lang="en-US" sz="2000" dirty="0"/>
              <a:t> is being acknowledged</a:t>
            </a:r>
            <a:r>
              <a:rPr lang="en-US" sz="2000" dirty="0" smtClean="0"/>
              <a:t>.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1 point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3300"/>
                </a:solidFill>
              </a:rPr>
              <a:t>Hyperbole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3300"/>
                </a:solidFill>
              </a:rPr>
              <a:t>Personification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3300"/>
                </a:solidFill>
              </a:rPr>
              <a:t>Simile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3300"/>
                </a:solidFill>
              </a:rPr>
              <a:t>Metaphor</a:t>
            </a:r>
          </a:p>
          <a:p>
            <a:pPr>
              <a:buFontTx/>
              <a:buNone/>
            </a:pPr>
            <a:endParaRPr lang="en-US" sz="2400" dirty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981200"/>
            <a:ext cx="5105400" cy="4144963"/>
          </a:xfrm>
        </p:spPr>
        <p:txBody>
          <a:bodyPr/>
          <a:lstStyle/>
          <a:p>
            <a:pPr marL="533400" indent="-533400">
              <a:lnSpc>
                <a:spcPct val="125000"/>
              </a:lnSpc>
              <a:buFontTx/>
              <a:buAutoNum type="arabicPeriod"/>
            </a:pPr>
            <a:r>
              <a:rPr lang="en-US" sz="2000" b="1" dirty="0" err="1" smtClean="0">
                <a:solidFill>
                  <a:srgbClr val="FF3300"/>
                </a:solidFill>
              </a:rPr>
              <a:t>Korina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>
                <a:solidFill>
                  <a:srgbClr val="FF3300"/>
                </a:solidFill>
              </a:rPr>
              <a:t>is the energizer bunny all day long</a:t>
            </a:r>
            <a:r>
              <a:rPr lang="en-US" sz="2000" b="1" dirty="0" smtClean="0">
                <a:solidFill>
                  <a:srgbClr val="FF3300"/>
                </a:solidFill>
              </a:rPr>
              <a:t>. </a:t>
            </a:r>
            <a:r>
              <a:rPr lang="en-US" sz="2000" dirty="0" smtClean="0">
                <a:solidFill>
                  <a:srgbClr val="7030A0"/>
                </a:solidFill>
              </a:rPr>
              <a:t>(1/2 point</a:t>
            </a:r>
            <a:r>
              <a:rPr lang="en-US" sz="2000" b="1" dirty="0" smtClean="0">
                <a:solidFill>
                  <a:srgbClr val="FF3300"/>
                </a:solidFill>
              </a:rPr>
              <a:t>) metaphor </a:t>
            </a:r>
            <a:r>
              <a:rPr lang="en-US" sz="2000" b="1" dirty="0" smtClean="0">
                <a:solidFill>
                  <a:srgbClr val="7030A0"/>
                </a:solidFill>
              </a:rPr>
              <a:t>(1/2 point)</a:t>
            </a:r>
            <a:endParaRPr lang="en-US" sz="2000" b="1" dirty="0">
              <a:solidFill>
                <a:srgbClr val="7030A0"/>
              </a:solidFill>
            </a:endParaRPr>
          </a:p>
          <a:p>
            <a:pPr marL="533400" indent="-533400">
              <a:lnSpc>
                <a:spcPct val="125000"/>
              </a:lnSpc>
              <a:buFontTx/>
              <a:buAutoNum type="arabicPeriod"/>
            </a:pPr>
            <a:r>
              <a:rPr lang="en-US" sz="2000" b="1" dirty="0">
                <a:solidFill>
                  <a:srgbClr val="FF3300"/>
                </a:solidFill>
              </a:rPr>
              <a:t>She is like the energizer bunny</a:t>
            </a:r>
            <a:r>
              <a:rPr lang="en-US" sz="2000" b="1" dirty="0" smtClean="0">
                <a:solidFill>
                  <a:srgbClr val="FF3300"/>
                </a:solidFill>
              </a:rPr>
              <a:t>. </a:t>
            </a:r>
            <a:r>
              <a:rPr lang="en-US" sz="2000" dirty="0">
                <a:solidFill>
                  <a:srgbClr val="7030A0"/>
                </a:solidFill>
              </a:rPr>
              <a:t>(1/2 point</a:t>
            </a:r>
            <a:r>
              <a:rPr lang="en-US" sz="2000" b="1" dirty="0">
                <a:solidFill>
                  <a:srgbClr val="FF3300"/>
                </a:solidFill>
              </a:rPr>
              <a:t>) </a:t>
            </a:r>
            <a:r>
              <a:rPr lang="en-US" sz="2000" b="1" dirty="0" smtClean="0">
                <a:solidFill>
                  <a:srgbClr val="FF3300"/>
                </a:solidFill>
              </a:rPr>
              <a:t>simile </a:t>
            </a:r>
            <a:r>
              <a:rPr lang="en-US" sz="2000" dirty="0">
                <a:solidFill>
                  <a:srgbClr val="7030A0"/>
                </a:solidFill>
              </a:rPr>
              <a:t>(1/2 point</a:t>
            </a:r>
            <a:r>
              <a:rPr lang="en-US" sz="2000" b="1" dirty="0">
                <a:solidFill>
                  <a:srgbClr val="FF3300"/>
                </a:solidFill>
              </a:rPr>
              <a:t>) </a:t>
            </a:r>
          </a:p>
          <a:p>
            <a:pPr marL="533400" indent="-533400">
              <a:lnSpc>
                <a:spcPct val="125000"/>
              </a:lnSpc>
              <a:buFontTx/>
              <a:buAutoNum type="arabicPeriod"/>
            </a:pPr>
            <a:r>
              <a:rPr lang="en-US" sz="2000" b="1" dirty="0">
                <a:solidFill>
                  <a:srgbClr val="FF3300"/>
                </a:solidFill>
              </a:rPr>
              <a:t>Her </a:t>
            </a:r>
            <a:r>
              <a:rPr lang="en-US" sz="2000" b="1" dirty="0" smtClean="0">
                <a:solidFill>
                  <a:srgbClr val="FF3300"/>
                </a:solidFill>
              </a:rPr>
              <a:t>necklace </a:t>
            </a:r>
            <a:r>
              <a:rPr lang="en-US" sz="2000" b="1" dirty="0">
                <a:solidFill>
                  <a:srgbClr val="FF3300"/>
                </a:solidFill>
              </a:rPr>
              <a:t>shimmied when it moved</a:t>
            </a:r>
            <a:r>
              <a:rPr lang="en-US" sz="2000" b="1" dirty="0" smtClean="0">
                <a:solidFill>
                  <a:srgbClr val="FF3300"/>
                </a:solidFill>
              </a:rPr>
              <a:t>. </a:t>
            </a:r>
            <a:r>
              <a:rPr lang="en-US" sz="2000" b="1" dirty="0" smtClean="0">
                <a:solidFill>
                  <a:srgbClr val="7030A0"/>
                </a:solidFill>
              </a:rPr>
              <a:t>(1/2 </a:t>
            </a:r>
            <a:r>
              <a:rPr lang="en-US" sz="2000" b="1" dirty="0" err="1" smtClean="0">
                <a:solidFill>
                  <a:srgbClr val="7030A0"/>
                </a:solidFill>
              </a:rPr>
              <a:t>pt</a:t>
            </a:r>
            <a:r>
              <a:rPr lang="en-US" sz="2000" b="1" dirty="0" smtClean="0">
                <a:solidFill>
                  <a:srgbClr val="7030A0"/>
                </a:solidFill>
              </a:rPr>
              <a:t>) </a:t>
            </a:r>
            <a:r>
              <a:rPr lang="en-US" sz="2000" b="1" dirty="0" smtClean="0">
                <a:solidFill>
                  <a:srgbClr val="FF3300"/>
                </a:solidFill>
              </a:rPr>
              <a:t>personification </a:t>
            </a:r>
            <a:r>
              <a:rPr lang="en-US" sz="2000" b="1" dirty="0" smtClean="0">
                <a:solidFill>
                  <a:srgbClr val="7030A0"/>
                </a:solidFill>
              </a:rPr>
              <a:t>(1/2 point)</a:t>
            </a:r>
            <a:endParaRPr lang="en-US" sz="2000" b="1" dirty="0">
              <a:solidFill>
                <a:srgbClr val="7030A0"/>
              </a:solidFill>
            </a:endParaRPr>
          </a:p>
          <a:p>
            <a:pPr marL="533400" indent="-533400">
              <a:lnSpc>
                <a:spcPct val="125000"/>
              </a:lnSpc>
              <a:buFontTx/>
              <a:buAutoNum type="arabicPeriod"/>
            </a:pPr>
            <a:r>
              <a:rPr lang="en-US" sz="2000" b="1" dirty="0">
                <a:solidFill>
                  <a:srgbClr val="FF3300"/>
                </a:solidFill>
              </a:rPr>
              <a:t>Her stamina is a high powered rocket shooting to the moon</a:t>
            </a:r>
            <a:r>
              <a:rPr lang="en-US" sz="2000" b="1" dirty="0" smtClean="0">
                <a:solidFill>
                  <a:srgbClr val="FF3300"/>
                </a:solidFill>
              </a:rPr>
              <a:t>. </a:t>
            </a:r>
            <a:r>
              <a:rPr lang="en-US" sz="2000" b="1" dirty="0" smtClean="0">
                <a:solidFill>
                  <a:srgbClr val="7030A0"/>
                </a:solidFill>
              </a:rPr>
              <a:t>(1/2) hyperbole (1/2pt)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03783" name="WordArt 7"/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46672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Tuesday 10/11/2011</a:t>
            </a:r>
          </a:p>
          <a:p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GIIG FANBOYS </a:t>
            </a:r>
          </a:p>
          <a:p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Playing Detective with One Summer Night</a:t>
            </a: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3276600" y="1905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2438400" y="50292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3886200" y="5562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2590800" y="61722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3657600" y="48768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/>
          <a:lstStyle/>
          <a:p>
            <a:r>
              <a:rPr lang="en-US" sz="2800"/>
              <a:t>GIIG</a:t>
            </a:r>
            <a:br>
              <a:rPr lang="en-US" sz="2800"/>
            </a:br>
            <a:r>
              <a:rPr lang="en-US" sz="2800"/>
              <a:t>DOL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200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CC3300"/>
                </a:solidFill>
              </a:rPr>
              <a:t>What is an appositive</a:t>
            </a:r>
            <a:r>
              <a:rPr lang="en-US" sz="3200" b="1" dirty="0" smtClean="0">
                <a:solidFill>
                  <a:srgbClr val="CC3300"/>
                </a:solidFill>
              </a:rPr>
              <a:t>?</a:t>
            </a:r>
          </a:p>
          <a:p>
            <a:pPr>
              <a:buFontTx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1 point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2286000"/>
            <a:ext cx="50292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Clue #1A: The old dog, a mangy beast, sleeps soundly on the </a:t>
            </a:r>
            <a:r>
              <a:rPr lang="en-US" sz="2400" dirty="0" smtClean="0">
                <a:solidFill>
                  <a:srgbClr val="009900"/>
                </a:solidFill>
              </a:rPr>
              <a:t>couch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 point . 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009900"/>
                </a:solidFill>
              </a:rPr>
              <a:t>Clue #1B: The old dog sleeps soundly on the </a:t>
            </a:r>
            <a:r>
              <a:rPr lang="en-US" sz="2400" dirty="0" smtClean="0">
                <a:solidFill>
                  <a:srgbClr val="009900"/>
                </a:solidFill>
              </a:rPr>
              <a:t>couch </a:t>
            </a:r>
            <a:r>
              <a:rPr lang="en-US" sz="2400" b="1" dirty="0" smtClean="0">
                <a:solidFill>
                  <a:srgbClr val="7030A0"/>
                </a:solidFill>
              </a:rPr>
              <a:t>1 point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Clue #2A: The old dog, Beasley, sleeps soundly on the couch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r>
              <a:rPr lang="en-US" sz="2400" b="1" dirty="0">
                <a:solidFill>
                  <a:srgbClr val="7030A0"/>
                </a:solidFill>
              </a:rPr>
              <a:t> 1 point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Clue #2B: The old dog sleeps soundly on the couch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r>
              <a:rPr lang="en-US" sz="2400" b="1" dirty="0">
                <a:solidFill>
                  <a:srgbClr val="7030A0"/>
                </a:solidFill>
              </a:rPr>
              <a:t> 1 point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33477" name="Picture 5" descr="funny_animal_pics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067050" cy="2563813"/>
          </a:xfrm>
          <a:prstGeom prst="rect">
            <a:avLst/>
          </a:prstGeom>
          <a:noFill/>
        </p:spPr>
      </p:pic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733800" y="228600"/>
            <a:ext cx="4419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Wednesday 10/12/2011</a:t>
            </a:r>
          </a:p>
          <a:p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~ Sat </a:t>
            </a:r>
            <a:r>
              <a:rPr lang="en-US" sz="2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Vocab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 Quiz</a:t>
            </a:r>
          </a:p>
          <a:p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~ Introduce new words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2286000"/>
            <a:ext cx="1752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70674" y="4343400"/>
            <a:ext cx="1752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 rot="2172155">
            <a:off x="2971800" y="59436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209800" cy="3687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>
                <a:solidFill>
                  <a:srgbClr val="CC3300"/>
                </a:solidFill>
              </a:rPr>
              <a:t>	Two Rules for </a:t>
            </a:r>
          </a:p>
          <a:p>
            <a:pPr>
              <a:buFontTx/>
              <a:buNone/>
            </a:pPr>
            <a:r>
              <a:rPr lang="en-US" sz="2400" b="1" u="sng" dirty="0">
                <a:solidFill>
                  <a:srgbClr val="CC3300"/>
                </a:solidFill>
              </a:rPr>
              <a:t>	Quotation Marks when used in creative writing</a:t>
            </a:r>
            <a:r>
              <a:rPr lang="en-US" sz="2400" b="1" u="sng" dirty="0" smtClean="0">
                <a:solidFill>
                  <a:srgbClr val="CC3300"/>
                </a:solidFill>
              </a:rPr>
              <a:t>: </a:t>
            </a:r>
            <a:r>
              <a:rPr lang="en-US" sz="2400" b="1" u="sng" dirty="0" smtClean="0">
                <a:solidFill>
                  <a:srgbClr val="7030A0"/>
                </a:solidFill>
              </a:rPr>
              <a:t>(1 point)</a:t>
            </a:r>
            <a:endParaRPr lang="en-US" sz="2400" b="1" u="sng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2133600"/>
            <a:ext cx="6019800" cy="30781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000" b="1" u="sng" dirty="0"/>
              <a:t>Copy the 2 rules!</a:t>
            </a:r>
          </a:p>
          <a:p>
            <a:pPr marL="533400" indent="-533400"/>
            <a:r>
              <a:rPr lang="en-US" dirty="0">
                <a:solidFill>
                  <a:srgbClr val="CC3300"/>
                </a:solidFill>
              </a:rPr>
              <a:t>Remember to indent and capitalize the first word in the quotation</a:t>
            </a:r>
            <a:r>
              <a:rPr lang="en-US" dirty="0" smtClean="0">
                <a:solidFill>
                  <a:srgbClr val="CC3300"/>
                </a:solidFill>
              </a:rPr>
              <a:t>. 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point</a:t>
            </a:r>
            <a:endParaRPr lang="en-US" dirty="0">
              <a:solidFill>
                <a:srgbClr val="7030A0"/>
              </a:solidFill>
            </a:endParaRPr>
          </a:p>
          <a:p>
            <a:pPr marL="533400" indent="-533400"/>
            <a:r>
              <a:rPr lang="en-US" dirty="0">
                <a:solidFill>
                  <a:srgbClr val="CC3300"/>
                </a:solidFill>
              </a:rPr>
              <a:t>Punctuation always go inside quotation marks</a:t>
            </a:r>
            <a:r>
              <a:rPr lang="en-US" dirty="0" smtClean="0">
                <a:solidFill>
                  <a:srgbClr val="CC3300"/>
                </a:solidFill>
              </a:rPr>
              <a:t>. 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point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533400"/>
            <a:ext cx="3962400" cy="14319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</a:t>
            </a:r>
          </a:p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</a:t>
            </a:r>
            <a:r>
              <a:rPr lang="en-US" sz="3600">
                <a:solidFill>
                  <a:schemeClr val="tx2"/>
                </a:solidFill>
                <a:latin typeface="Ravie" pitchFamily="82" charset="0"/>
              </a:rPr>
              <a:t>GIIG!</a:t>
            </a:r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 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2895600" y="1981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800600" y="4876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572000" y="5867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51124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4" name="WordArt 12"/>
          <p:cNvSpPr>
            <a:spLocks noChangeArrowheads="1" noChangeShapeType="1" noTextEdit="1"/>
          </p:cNvSpPr>
          <p:nvPr/>
        </p:nvSpPr>
        <p:spPr bwMode="auto">
          <a:xfrm>
            <a:off x="1066800" y="51054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"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Ms. Swank,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you're so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silly,"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said the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student 1 point.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25965" name="WordArt 13"/>
          <p:cNvSpPr>
            <a:spLocks noChangeArrowheads="1" noChangeShapeType="1" noTextEdit="1"/>
          </p:cNvSpPr>
          <p:nvPr/>
        </p:nvSpPr>
        <p:spPr bwMode="auto">
          <a:xfrm>
            <a:off x="609600" y="58674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   "Thank you!" replied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Ms. Swank. 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"I take great pride in that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.“ 1 point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5334000" y="5257800"/>
            <a:ext cx="2286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2971800" y="5257800"/>
            <a:ext cx="2286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4876800" y="685800"/>
            <a:ext cx="297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Thur. 10/13/2011 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pPr algn="l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GIIG </a:t>
            </a:r>
          </a:p>
          <a:p>
            <a:pPr algn="l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Dialoguing a Conversation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22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4267200" y="20574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133600" cy="1600200"/>
          </a:xfrm>
          <a:solidFill>
            <a:srgbClr val="00FFCC"/>
          </a:solidFill>
        </p:spPr>
        <p:txBody>
          <a:bodyPr/>
          <a:lstStyle/>
          <a:p>
            <a:r>
              <a:rPr lang="en-US" sz="2400" dirty="0" err="1" smtClean="0"/>
              <a:t>Vocab</a:t>
            </a:r>
            <a:r>
              <a:rPr lang="en-US" sz="2400" dirty="0" smtClean="0"/>
              <a:t>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24384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Contextual Clues: 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Write what you think the underlined words mean.</a:t>
            </a:r>
          </a:p>
        </p:txBody>
      </p:sp>
      <p:sp>
        <p:nvSpPr>
          <p:cNvPr id="3277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6"/>
          <p:cNvSpPr>
            <a:spLocks noChangeShapeType="1"/>
          </p:cNvSpPr>
          <p:nvPr/>
        </p:nvSpPr>
        <p:spPr bwMode="auto">
          <a:xfrm>
            <a:off x="2514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029200" y="3886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895600" y="1981200"/>
            <a:ext cx="579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u="sng" dirty="0" smtClean="0">
                <a:solidFill>
                  <a:srgbClr val="FF0000"/>
                </a:solidFill>
              </a:rPr>
              <a:t>Notorious </a:t>
            </a:r>
            <a:r>
              <a:rPr lang="en-US" dirty="0" smtClean="0">
                <a:solidFill>
                  <a:srgbClr val="FF0000"/>
                </a:solidFill>
              </a:rPr>
              <a:t> - known widely and unfavorably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i="1" u="sng" dirty="0" smtClean="0">
                <a:solidFill>
                  <a:srgbClr val="FF0000"/>
                </a:solidFill>
              </a:rPr>
              <a:t>essences</a:t>
            </a:r>
            <a:r>
              <a:rPr lang="en-US" dirty="0" smtClean="0"/>
              <a:t> -  unchanging nature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i="1" u="sng" dirty="0" smtClean="0">
                <a:solidFill>
                  <a:srgbClr val="FF0000"/>
                </a:solidFill>
              </a:rPr>
              <a:t>Mirthless</a:t>
            </a:r>
            <a:r>
              <a:rPr lang="en-US" dirty="0" smtClean="0">
                <a:solidFill>
                  <a:srgbClr val="FF0000"/>
                </a:solidFill>
              </a:rPr>
              <a:t> – lacking joy; joyless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wed 10/10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Thur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10/11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GIIG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ead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time, pages 154-167 . See homework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Narrative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Poem Peer Edit 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Dialogue Lesson (see PowerPoint)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Dialogue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Creative Writing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Assignment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4267200" y="20574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133600" cy="1600200"/>
          </a:xfrm>
          <a:solidFill>
            <a:srgbClr val="00FFCC"/>
          </a:solidFill>
        </p:spPr>
        <p:txBody>
          <a:bodyPr/>
          <a:lstStyle/>
          <a:p>
            <a:r>
              <a:rPr lang="en-US" sz="2400" dirty="0" smtClean="0"/>
              <a:t>Writing Prompt 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2438400" cy="51054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3600" b="1" dirty="0"/>
              <a:t>Many changes happened in </a:t>
            </a:r>
            <a:r>
              <a:rPr lang="en-US" sz="3600" b="1" dirty="0" err="1"/>
              <a:t>Okonkso’s</a:t>
            </a:r>
            <a:r>
              <a:rPr lang="en-US" sz="3600" b="1" dirty="0"/>
              <a:t> village and the surrounding areas. You, as a young member of the village, want to institute yet another change.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rgbClr val="FF0000"/>
                </a:solidFill>
              </a:rPr>
              <a:t>Your assignment is to think of a change you would make in the daily life/customs of the village.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Present your </a:t>
            </a:r>
            <a:r>
              <a:rPr lang="en-US" sz="3600" b="1" dirty="0" smtClean="0"/>
              <a:t>ideas to </a:t>
            </a:r>
            <a:r>
              <a:rPr lang="en-US" sz="3600" b="1" dirty="0"/>
              <a:t>the </a:t>
            </a:r>
            <a:r>
              <a:rPr lang="en-US" sz="3600" b="1" dirty="0" err="1"/>
              <a:t>egwugwu</a:t>
            </a:r>
            <a:r>
              <a:rPr lang="en-US" sz="3600" b="1" dirty="0"/>
              <a:t> to persuade them to approve of your idea. </a:t>
            </a:r>
            <a:endParaRPr lang="en-US" sz="3600" dirty="0" smtClean="0"/>
          </a:p>
        </p:txBody>
      </p:sp>
      <p:sp>
        <p:nvSpPr>
          <p:cNvPr id="3277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6"/>
          <p:cNvSpPr>
            <a:spLocks noChangeShapeType="1"/>
          </p:cNvSpPr>
          <p:nvPr/>
        </p:nvSpPr>
        <p:spPr bwMode="auto">
          <a:xfrm>
            <a:off x="2514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WordArt 7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6324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Friday, 10/5 and Monday, 10/7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GIIG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Read time, pages 141- 153. Costa Questions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TFA,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Vocab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 and Narrative Quiz next class </a:t>
            </a:r>
          </a:p>
          <a:p>
            <a:pPr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Writing a Narrative Poem 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66"/>
              </a:solidFill>
              <a:latin typeface="Arial Black"/>
            </a:endParaRPr>
          </a:p>
          <a:p>
            <a:r>
              <a:rPr lang="en-US" sz="2400" dirty="0" smtClean="0"/>
              <a:t>. </a:t>
            </a:r>
          </a:p>
          <a:p>
            <a:pPr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  <a:p>
            <a:pPr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029200" y="3886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895600" y="1981200"/>
            <a:ext cx="5791200" cy="49182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sentences = A</a:t>
            </a:r>
          </a:p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sentences = B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sentences = c</a:t>
            </a:r>
          </a:p>
          <a:p>
            <a:pPr algn="ctr"/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dirty="0">
                <a:solidFill>
                  <a:srgbClr val="660066"/>
                </a:solidFill>
              </a:rPr>
              <a:t>I</a:t>
            </a:r>
            <a:r>
              <a:rPr lang="en-US" sz="3200" b="1" dirty="0" smtClean="0">
                <a:solidFill>
                  <a:srgbClr val="660066"/>
                </a:solidFill>
              </a:rPr>
              <a:t>nclude at least two concrete details with MLA page citations to support your reason that the change needs to happen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 rot="2172155">
            <a:off x="2971800" y="59436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209800" cy="3687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Two Rules for </a:t>
            </a:r>
          </a:p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Quotation Marks when used in creative writing:</a:t>
            </a:r>
          </a:p>
          <a:p>
            <a:pPr>
              <a:buFontTx/>
              <a:buNone/>
            </a:pPr>
            <a:endParaRPr lang="en-US" b="1" u="sng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2133600"/>
            <a:ext cx="6019800" cy="30781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000" b="1" u="sng"/>
              <a:t>Copy the 2 rules!</a:t>
            </a:r>
          </a:p>
          <a:p>
            <a:pPr marL="533400" indent="-533400"/>
            <a:r>
              <a:rPr lang="en-US">
                <a:solidFill>
                  <a:srgbClr val="CC3300"/>
                </a:solidFill>
              </a:rPr>
              <a:t>Remember to indent and capitalize the first word in the quotation.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533400"/>
            <a:ext cx="3962400" cy="14319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</a:t>
            </a:r>
          </a:p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</a:t>
            </a:r>
            <a:r>
              <a:rPr lang="en-US" sz="3600">
                <a:solidFill>
                  <a:schemeClr val="tx2"/>
                </a:solidFill>
                <a:latin typeface="Ravie" pitchFamily="82" charset="0"/>
              </a:rPr>
              <a:t>GIIG!</a:t>
            </a:r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 </a:t>
            </a: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V="1">
            <a:off x="2895600" y="1981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800600" y="4876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572000" y="5867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8" name="WordArt 14"/>
          <p:cNvSpPr>
            <a:spLocks noChangeArrowheads="1" noChangeShapeType="1" noTextEdit="1"/>
          </p:cNvSpPr>
          <p:nvPr/>
        </p:nvSpPr>
        <p:spPr bwMode="auto">
          <a:xfrm>
            <a:off x="1143000" y="51054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"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Ms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.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Swank,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you're so weird," said the student.</a:t>
            </a:r>
          </a:p>
        </p:txBody>
      </p:sp>
      <p:sp>
        <p:nvSpPr>
          <p:cNvPr id="113679" name="WordArt 15"/>
          <p:cNvSpPr>
            <a:spLocks noChangeArrowheads="1" noChangeShapeType="1" noTextEdit="1"/>
          </p:cNvSpPr>
          <p:nvPr/>
        </p:nvSpPr>
        <p:spPr bwMode="auto">
          <a:xfrm>
            <a:off x="609600" y="58674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   "Thank you!" replied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Ms Swank. 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"I take great pride in that."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381000" y="5181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381000" y="5867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1219200" y="4953000"/>
            <a:ext cx="3810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1295400" y="5638800"/>
            <a:ext cx="3810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 rot="2172155">
            <a:off x="2971800" y="59436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209800" cy="3687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Two Rules for </a:t>
            </a:r>
          </a:p>
          <a:p>
            <a:pPr>
              <a:buFontTx/>
              <a:buNone/>
            </a:pPr>
            <a:r>
              <a:rPr lang="en-US" sz="2400" b="1" u="sng">
                <a:solidFill>
                  <a:srgbClr val="CC3300"/>
                </a:solidFill>
              </a:rPr>
              <a:t>	Quotation Marks when used in creative writing:</a:t>
            </a:r>
          </a:p>
          <a:p>
            <a:pPr>
              <a:buFontTx/>
              <a:buNone/>
            </a:pPr>
            <a:endParaRPr lang="en-US" b="1" u="sng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2133600"/>
            <a:ext cx="6019800" cy="30781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000" b="1" u="sng"/>
              <a:t>Copy the 2 rules!</a:t>
            </a:r>
          </a:p>
          <a:p>
            <a:pPr marL="533400" indent="-533400"/>
            <a:r>
              <a:rPr lang="en-US">
                <a:solidFill>
                  <a:srgbClr val="CC3300"/>
                </a:solidFill>
              </a:rPr>
              <a:t>Remember to indent and capitalize the first word in the quotation.</a:t>
            </a:r>
          </a:p>
          <a:p>
            <a:pPr marL="533400" indent="-533400"/>
            <a:r>
              <a:rPr lang="en-US">
                <a:solidFill>
                  <a:srgbClr val="CC3300"/>
                </a:solidFill>
              </a:rPr>
              <a:t>Punctuation always go inside quotation marks.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533400"/>
            <a:ext cx="3962400" cy="14319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</a:t>
            </a:r>
          </a:p>
          <a:p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</a:t>
            </a:r>
            <a:r>
              <a:rPr lang="en-US" sz="3600">
                <a:solidFill>
                  <a:schemeClr val="tx2"/>
                </a:solidFill>
                <a:latin typeface="Ravie" pitchFamily="82" charset="0"/>
              </a:rPr>
              <a:t>GIIG!</a:t>
            </a:r>
            <a:r>
              <a:rPr lang="en-US" sz="4400">
                <a:solidFill>
                  <a:schemeClr val="tx2"/>
                </a:solidFill>
                <a:latin typeface="Ravie" pitchFamily="82" charset="0"/>
              </a:rPr>
              <a:t>         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2895600" y="1981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800600" y="4876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572000" y="5867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4" name="WordArt 12"/>
          <p:cNvSpPr>
            <a:spLocks noChangeArrowheads="1" noChangeShapeType="1" noTextEdit="1"/>
          </p:cNvSpPr>
          <p:nvPr/>
        </p:nvSpPr>
        <p:spPr bwMode="auto">
          <a:xfrm>
            <a:off x="1066800" y="51054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"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Ms. Swank,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you're so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silly,"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said the student.</a:t>
            </a:r>
          </a:p>
        </p:txBody>
      </p:sp>
      <p:sp>
        <p:nvSpPr>
          <p:cNvPr id="125965" name="WordArt 13"/>
          <p:cNvSpPr>
            <a:spLocks noChangeArrowheads="1" noChangeShapeType="1" noTextEdit="1"/>
          </p:cNvSpPr>
          <p:nvPr/>
        </p:nvSpPr>
        <p:spPr bwMode="auto">
          <a:xfrm>
            <a:off x="609600" y="58674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   "Thank you!" replied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Ms. Swank. 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"I take great pride in that."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5334000" y="5257800"/>
            <a:ext cx="2286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2971800" y="5257800"/>
            <a:ext cx="2286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sz="2800"/>
              <a:t>How to use quotation marks correctly when you do creative writing.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2286000" cy="4525963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/>
          </a:p>
          <a:p>
            <a:pPr marL="533400" indent="-533400">
              <a:buFontTx/>
              <a:buAutoNum type="alphaUcPeriod"/>
            </a:pPr>
            <a:r>
              <a:rPr lang="en-US" sz="2400"/>
              <a:t>2 Rules for quotations.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981200"/>
            <a:ext cx="57150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15365" name="Picture 5" descr="49667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1524000" cy="17526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743200" y="1676400"/>
            <a:ext cx="6096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sz="4000"/>
              <a:t>How to use quotation marks correctly….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2286000" cy="4525963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/>
          </a:p>
          <a:p>
            <a:pPr marL="533400" indent="-533400">
              <a:buFontTx/>
              <a:buAutoNum type="alphaUcPeriod"/>
            </a:pPr>
            <a:r>
              <a:rPr lang="en-US"/>
              <a:t>Quotation Rules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Rule #1 </a:t>
            </a:r>
          </a:p>
          <a:p>
            <a:pPr>
              <a:buFontTx/>
              <a:buNone/>
            </a:pPr>
            <a:r>
              <a:rPr lang="en-US"/>
              <a:t>	Remember to indent and capitalize the first word in the quotation.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Rule #2 </a:t>
            </a:r>
          </a:p>
          <a:p>
            <a:pPr>
              <a:buFontTx/>
              <a:buNone/>
            </a:pPr>
            <a:r>
              <a:rPr lang="en-US"/>
              <a:t>	Punctuation always goes inside quotation marks.</a:t>
            </a:r>
          </a:p>
        </p:txBody>
      </p:sp>
      <p:pic>
        <p:nvPicPr>
          <p:cNvPr id="16389" name="Picture 5" descr="49667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1524000" cy="28956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43200" y="1676400"/>
            <a:ext cx="6096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“Quotation Marks”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1. Declarative Quotation: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6172200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>
                <a:solidFill>
                  <a:srgbClr val="FF3300"/>
                </a:solidFill>
              </a:rPr>
              <a:t>A declarative quotation is a simple statement spoken by someone.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b="1">
              <a:solidFill>
                <a:srgbClr val="FF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/>
              <a:t>Example: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           “</a:t>
            </a:r>
            <a:r>
              <a:rPr lang="en-US"/>
              <a:t>Today is sunny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rgbClr val="FF3300"/>
                </a:solidFill>
              </a:rPr>
              <a:t>”</a:t>
            </a:r>
            <a:r>
              <a:rPr lang="en-US"/>
              <a:t> she said</a:t>
            </a:r>
            <a:r>
              <a:rPr lang="en-US">
                <a:solidFill>
                  <a:srgbClr val="FF3300"/>
                </a:solidFill>
              </a:rPr>
              <a:t>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400" i="1">
                <a:solidFill>
                  <a:srgbClr val="FF3300"/>
                </a:solidFill>
              </a:rPr>
              <a:t>	</a:t>
            </a: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i="1">
                <a:solidFill>
                  <a:srgbClr val="FF66CC"/>
                </a:solidFill>
              </a:rPr>
              <a:t>	On the reverse side, create a declarative quotation for the student next to you. Let them read it.</a:t>
            </a:r>
          </a:p>
          <a:p>
            <a:pPr marL="533400" indent="-5334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i="1">
                <a:solidFill>
                  <a:srgbClr val="FF66CC"/>
                </a:solidFill>
              </a:rPr>
              <a:t>	On their paper, respond with a declarative quotation as well.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1447800"/>
            <a:ext cx="25146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200400" y="4191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415" name="Picture 7" descr="49518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1905000" cy="19050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5905500" y="3124200"/>
            <a:ext cx="5715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 Dialogue to life!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796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type of quotation are you using?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is Saying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1224</Words>
  <Application>Microsoft Office PowerPoint</Application>
  <PresentationFormat>On-screen Show (4:3)</PresentationFormat>
  <Paragraphs>311</Paragraphs>
  <Slides>39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Vocab. </vt:lpstr>
      <vt:lpstr>Vocab </vt:lpstr>
      <vt:lpstr>Slide 3</vt:lpstr>
      <vt:lpstr>Slide 4</vt:lpstr>
      <vt:lpstr>Slide 5</vt:lpstr>
      <vt:lpstr>How to use quotation marks correctly when you do creative writing.</vt:lpstr>
      <vt:lpstr>How to use quotation marks correctly….</vt:lpstr>
      <vt:lpstr>“Quotation Marks”</vt:lpstr>
      <vt:lpstr>Bring Dialogue to life!</vt:lpstr>
      <vt:lpstr>Bring Dialogue to life!</vt:lpstr>
      <vt:lpstr>Bring Dialogue to life!</vt:lpstr>
      <vt:lpstr>Bring Dialogue to life!</vt:lpstr>
      <vt:lpstr>“Quotation Marks”</vt:lpstr>
      <vt:lpstr>Bring Dialogue to life!</vt:lpstr>
      <vt:lpstr>“Quotation Marks”</vt:lpstr>
      <vt:lpstr>“Quotation Marks”</vt:lpstr>
      <vt:lpstr>“Quotation Marks”</vt:lpstr>
      <vt:lpstr>“Quotation Marks”</vt:lpstr>
      <vt:lpstr>Quotation Quiz</vt:lpstr>
      <vt:lpstr>Slide 20</vt:lpstr>
      <vt:lpstr>Slide 21</vt:lpstr>
      <vt:lpstr>How to Get Today’s A Shoot for 50 !</vt:lpstr>
      <vt:lpstr>How to Get Today’s A Shoot for 50 !</vt:lpstr>
      <vt:lpstr>How to Get Today’s A Shoot for 50 !</vt:lpstr>
      <vt:lpstr>How to Get Today’s A Shoot for 50 !</vt:lpstr>
      <vt:lpstr>Slide 26</vt:lpstr>
      <vt:lpstr>Shoot for a full page plus 2 points for dialogue used correctly from list. Remember to underline them!</vt:lpstr>
      <vt:lpstr>Slide 28</vt:lpstr>
      <vt:lpstr>   The people were driving in the second lane, blaring their music and laughing, as they were heading to beach for the day. Then, all of a sudden…   “Ahhhhhh!” they all screamed.  “Where did you learn to drive?” Jesus asked.   </vt:lpstr>
      <vt:lpstr>   The people were driving in the second lane, blaring their music and laughing, as they were heading to beach for the day. Then, all of a sudden…   “Ahhhhhh!” they all screamed.  “Where did you learn to drive?” Jesus asked.   </vt:lpstr>
      <vt:lpstr>Shoot for a full page plus 2 points for any word used correctly from list. Remember to underline them!</vt:lpstr>
      <vt:lpstr>Shoot for a full page plus 2 points for any word used correctly from list. Remember to underline them!</vt:lpstr>
      <vt:lpstr>Slide 33</vt:lpstr>
      <vt:lpstr>Slide 34</vt:lpstr>
      <vt:lpstr>GIIG Focus Lesson </vt:lpstr>
      <vt:lpstr>GIIG DOL</vt:lpstr>
      <vt:lpstr>Slide 37</vt:lpstr>
      <vt:lpstr>Vocab </vt:lpstr>
      <vt:lpstr>Writing Prompt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Vocab.</dc:title>
  <dc:creator>Mark</dc:creator>
  <cp:lastModifiedBy>Mark</cp:lastModifiedBy>
  <cp:revision>11</cp:revision>
  <dcterms:created xsi:type="dcterms:W3CDTF">2012-10-08T00:01:11Z</dcterms:created>
  <dcterms:modified xsi:type="dcterms:W3CDTF">2012-10-08T01:46:45Z</dcterms:modified>
</cp:coreProperties>
</file>