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9" r:id="rId2"/>
    <p:sldId id="290" r:id="rId3"/>
    <p:sldId id="294" r:id="rId4"/>
    <p:sldId id="295" r:id="rId5"/>
    <p:sldId id="309" r:id="rId6"/>
    <p:sldId id="310" r:id="rId7"/>
    <p:sldId id="296" r:id="rId8"/>
    <p:sldId id="297" r:id="rId9"/>
    <p:sldId id="298" r:id="rId10"/>
    <p:sldId id="299" r:id="rId11"/>
    <p:sldId id="300" r:id="rId12"/>
    <p:sldId id="257" r:id="rId13"/>
    <p:sldId id="258" r:id="rId14"/>
    <p:sldId id="259" r:id="rId15"/>
    <p:sldId id="260" r:id="rId16"/>
    <p:sldId id="261" r:id="rId17"/>
    <p:sldId id="262" r:id="rId18"/>
    <p:sldId id="263" r:id="rId19"/>
    <p:sldId id="264" r:id="rId20"/>
    <p:sldId id="265" r:id="rId21"/>
    <p:sldId id="266" r:id="rId22"/>
    <p:sldId id="267" r:id="rId23"/>
    <p:sldId id="268" r:id="rId24"/>
    <p:sldId id="269" r:id="rId25"/>
    <p:sldId id="270" r:id="rId26"/>
    <p:sldId id="271" r:id="rId27"/>
    <p:sldId id="272" r:id="rId28"/>
    <p:sldId id="273" r:id="rId29"/>
    <p:sldId id="274" r:id="rId30"/>
    <p:sldId id="275" r:id="rId31"/>
    <p:sldId id="276" r:id="rId32"/>
    <p:sldId id="277" r:id="rId33"/>
    <p:sldId id="278" r:id="rId34"/>
    <p:sldId id="279" r:id="rId35"/>
    <p:sldId id="280" r:id="rId36"/>
    <p:sldId id="281" r:id="rId37"/>
    <p:sldId id="282" r:id="rId38"/>
    <p:sldId id="283" r:id="rId39"/>
    <p:sldId id="284" r:id="rId40"/>
    <p:sldId id="285" r:id="rId41"/>
    <p:sldId id="286" r:id="rId42"/>
    <p:sldId id="287" r:id="rId43"/>
    <p:sldId id="288" r:id="rId44"/>
    <p:sldId id="291" r:id="rId45"/>
    <p:sldId id="292" r:id="rId46"/>
    <p:sldId id="304" r:id="rId47"/>
    <p:sldId id="301" r:id="rId48"/>
    <p:sldId id="312" r:id="rId49"/>
    <p:sldId id="302" r:id="rId50"/>
    <p:sldId id="305" r:id="rId51"/>
    <p:sldId id="293" r:id="rId52"/>
    <p:sldId id="303" r:id="rId53"/>
    <p:sldId id="306" r:id="rId54"/>
    <p:sldId id="307" r:id="rId55"/>
    <p:sldId id="308" r:id="rId56"/>
    <p:sldId id="311" r:id="rId57"/>
    <p:sldId id="314"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208" autoAdjust="0"/>
  </p:normalViewPr>
  <p:slideViewPr>
    <p:cSldViewPr>
      <p:cViewPr varScale="1">
        <p:scale>
          <a:sx n="72" d="100"/>
          <a:sy n="72" d="100"/>
        </p:scale>
        <p:origin x="-131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F0E8CD-86BC-45F1-88F5-801CA719B3E5}" type="datetimeFigureOut">
              <a:rPr lang="en-US" smtClean="0"/>
              <a:t>9/8/2012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CD2F6F-549B-4851-8ADE-987C8B500E9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F0E8CD-86BC-45F1-88F5-801CA719B3E5}" type="datetimeFigureOut">
              <a:rPr lang="en-US" smtClean="0"/>
              <a:t>9/8/2012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CD2F6F-549B-4851-8ADE-987C8B500E9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F0E8CD-86BC-45F1-88F5-801CA719B3E5}" type="datetimeFigureOut">
              <a:rPr lang="en-US" smtClean="0"/>
              <a:t>9/8/2012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CD2F6F-549B-4851-8ADE-987C8B500E9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p:spPr>
        <p:txBody>
          <a:bodyPr/>
          <a:lstStyle/>
          <a:p>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F859BB17-7A5B-45AA-B996-5AFE494DC47F}"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F0E8CD-86BC-45F1-88F5-801CA719B3E5}" type="datetimeFigureOut">
              <a:rPr lang="en-US" smtClean="0"/>
              <a:t>9/8/2012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CD2F6F-549B-4851-8ADE-987C8B500E9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F0E8CD-86BC-45F1-88F5-801CA719B3E5}" type="datetimeFigureOut">
              <a:rPr lang="en-US" smtClean="0"/>
              <a:t>9/8/2012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CD2F6F-549B-4851-8ADE-987C8B500E9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8F0E8CD-86BC-45F1-88F5-801CA719B3E5}" type="datetimeFigureOut">
              <a:rPr lang="en-US" smtClean="0"/>
              <a:t>9/8/2012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CD2F6F-549B-4851-8ADE-987C8B500E9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F0E8CD-86BC-45F1-88F5-801CA719B3E5}" type="datetimeFigureOut">
              <a:rPr lang="en-US" smtClean="0"/>
              <a:t>9/8/2012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CD2F6F-549B-4851-8ADE-987C8B500E9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F0E8CD-86BC-45F1-88F5-801CA719B3E5}" type="datetimeFigureOut">
              <a:rPr lang="en-US" smtClean="0"/>
              <a:t>9/8/2012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CD2F6F-549B-4851-8ADE-987C8B500E9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F0E8CD-86BC-45F1-88F5-801CA719B3E5}" type="datetimeFigureOut">
              <a:rPr lang="en-US" smtClean="0"/>
              <a:t>9/8/2012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CD2F6F-549B-4851-8ADE-987C8B500E9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F0E8CD-86BC-45F1-88F5-801CA719B3E5}" type="datetimeFigureOut">
              <a:rPr lang="en-US" smtClean="0"/>
              <a:t>9/8/2012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CD2F6F-549B-4851-8ADE-987C8B500E9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F0E8CD-86BC-45F1-88F5-801CA719B3E5}" type="datetimeFigureOut">
              <a:rPr lang="en-US" smtClean="0"/>
              <a:t>9/8/2012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CD2F6F-549B-4851-8ADE-987C8B500E9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0E8CD-86BC-45F1-88F5-801CA719B3E5}" type="datetimeFigureOut">
              <a:rPr lang="en-US" smtClean="0"/>
              <a:t>9/8/2012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CD2F6F-549B-4851-8ADE-987C8B500E9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2.xml"/><Relationship Id="rId4" Type="http://schemas.openxmlformats.org/officeDocument/2006/relationships/image" Target="../media/image17.jpeg"/></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4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46.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www.readwritethink.org/classroom-resources/lesson-plans/action-character-exploring-character-175.html?tab=3"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grammar.ccc.commnet.edu/grammar/adjectives.htm"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graphicFrame>
        <p:nvGraphicFramePr>
          <p:cNvPr id="7" name="Content Placeholder 6"/>
          <p:cNvGraphicFramePr>
            <a:graphicFrameLocks noGrp="1"/>
          </p:cNvGraphicFramePr>
          <p:nvPr>
            <p:ph idx="1"/>
          </p:nvPr>
        </p:nvGraphicFramePr>
        <p:xfrm>
          <a:off x="457200" y="1600200"/>
          <a:ext cx="8229600" cy="3571240"/>
        </p:xfrm>
        <a:graphic>
          <a:graphicData uri="http://schemas.openxmlformats.org/drawingml/2006/table">
            <a:tbl>
              <a:tblPr firstRow="1" bandRow="1">
                <a:tableStyleId>{5940675A-B579-460E-94D1-54222C63F5DA}</a:tableStyleId>
              </a:tblPr>
              <a:tblGrid>
                <a:gridCol w="2743200"/>
                <a:gridCol w="2743200"/>
                <a:gridCol w="2743200"/>
              </a:tblGrid>
              <a:tr h="370840">
                <a:tc>
                  <a:txBody>
                    <a:bodyPr/>
                    <a:lstStyle/>
                    <a:p>
                      <a:r>
                        <a:rPr lang="en-US" dirty="0" smtClean="0"/>
                        <a:t>Mon 9/10 and Tue 9/11</a:t>
                      </a:r>
                      <a:endParaRPr lang="en-US" dirty="0"/>
                    </a:p>
                  </a:txBody>
                  <a:tcPr/>
                </a:tc>
                <a:tc>
                  <a:txBody>
                    <a:bodyPr/>
                    <a:lstStyle/>
                    <a:p>
                      <a:r>
                        <a:rPr lang="en-US" dirty="0" smtClean="0"/>
                        <a:t>Wed 9/12 and </a:t>
                      </a:r>
                      <a:r>
                        <a:rPr lang="en-US" dirty="0" err="1" smtClean="0"/>
                        <a:t>Thur</a:t>
                      </a:r>
                      <a:r>
                        <a:rPr lang="en-US" dirty="0" smtClean="0"/>
                        <a:t> 9/13</a:t>
                      </a:r>
                      <a:endParaRPr lang="en-US" dirty="0"/>
                    </a:p>
                  </a:txBody>
                  <a:tcPr/>
                </a:tc>
                <a:tc>
                  <a:txBody>
                    <a:bodyPr/>
                    <a:lstStyle/>
                    <a:p>
                      <a:r>
                        <a:rPr lang="en-US" dirty="0" smtClean="0"/>
                        <a:t>Fri 9/14 and Mon 9/17</a:t>
                      </a:r>
                      <a:endParaRPr lang="en-US" dirty="0"/>
                    </a:p>
                  </a:txBody>
                  <a:tcPr/>
                </a:tc>
              </a:tr>
              <a:tr h="370840">
                <a:tc>
                  <a:txBody>
                    <a:bodyPr/>
                    <a:lstStyle/>
                    <a:p>
                      <a:pPr>
                        <a:buFont typeface="Arial" pitchFamily="34" charset="0"/>
                        <a:buChar char="•"/>
                      </a:pPr>
                      <a:r>
                        <a:rPr lang="en-US" dirty="0" smtClean="0"/>
                        <a:t> Student</a:t>
                      </a:r>
                      <a:r>
                        <a:rPr lang="en-US" baseline="0" dirty="0" smtClean="0"/>
                        <a:t> Planner</a:t>
                      </a:r>
                      <a:endParaRPr lang="en-US" dirty="0" smtClean="0"/>
                    </a:p>
                    <a:p>
                      <a:pPr>
                        <a:buFont typeface="Arial" pitchFamily="34" charset="0"/>
                        <a:buChar char="•"/>
                      </a:pPr>
                      <a:r>
                        <a:rPr lang="en-US" dirty="0" smtClean="0"/>
                        <a:t> GIIG – Contextual </a:t>
                      </a:r>
                      <a:r>
                        <a:rPr lang="en-US" dirty="0" err="1" smtClean="0"/>
                        <a:t>Vocab</a:t>
                      </a:r>
                      <a:endParaRPr lang="en-US" dirty="0" smtClean="0"/>
                    </a:p>
                    <a:p>
                      <a:pPr>
                        <a:buFont typeface="Arial" pitchFamily="34" charset="0"/>
                        <a:buChar char="•"/>
                      </a:pPr>
                      <a:r>
                        <a:rPr lang="en-US" dirty="0" smtClean="0"/>
                        <a:t> Punctuation Review</a:t>
                      </a:r>
                    </a:p>
                    <a:p>
                      <a:pPr>
                        <a:buFont typeface="Arial" pitchFamily="34" charset="0"/>
                        <a:buChar char="•"/>
                      </a:pPr>
                      <a:r>
                        <a:rPr lang="en-US" dirty="0" smtClean="0"/>
                        <a:t> KWL chart  </a:t>
                      </a:r>
                    </a:p>
                    <a:p>
                      <a:pPr>
                        <a:buFont typeface="Arial" pitchFamily="34" charset="0"/>
                        <a:buChar char="•"/>
                      </a:pPr>
                      <a:r>
                        <a:rPr lang="en-US" dirty="0" smtClean="0"/>
                        <a:t> Intro to TFA </a:t>
                      </a:r>
                    </a:p>
                    <a:p>
                      <a:pPr>
                        <a:buFont typeface="Arial" pitchFamily="34" charset="0"/>
                        <a:buChar char="•"/>
                      </a:pPr>
                      <a:r>
                        <a:rPr lang="en-US" dirty="0" smtClean="0"/>
                        <a:t> 15 minutes read time</a:t>
                      </a:r>
                      <a:endParaRPr lang="en-US" dirty="0"/>
                    </a:p>
                  </a:txBody>
                  <a:tcPr/>
                </a:tc>
                <a:tc>
                  <a:txBody>
                    <a:bodyPr/>
                    <a:lstStyle/>
                    <a:p>
                      <a:pPr>
                        <a:buFont typeface="Arial" pitchFamily="34" charset="0"/>
                        <a:buChar char="•"/>
                      </a:pPr>
                      <a:r>
                        <a:rPr lang="en-US" dirty="0" smtClean="0"/>
                        <a:t> student planner</a:t>
                      </a:r>
                    </a:p>
                    <a:p>
                      <a:pPr>
                        <a:buFont typeface="Arial" pitchFamily="34" charset="0"/>
                        <a:buChar char="•"/>
                      </a:pPr>
                      <a:r>
                        <a:rPr lang="en-US" dirty="0" smtClean="0"/>
                        <a:t>GIIG</a:t>
                      </a:r>
                      <a:r>
                        <a:rPr lang="en-US" baseline="0" dirty="0" smtClean="0"/>
                        <a:t> – </a:t>
                      </a:r>
                    </a:p>
                    <a:p>
                      <a:pPr>
                        <a:buFont typeface="Arial" pitchFamily="34" charset="0"/>
                        <a:buChar char="•"/>
                      </a:pPr>
                      <a:r>
                        <a:rPr lang="en-US" baseline="0" dirty="0" smtClean="0"/>
                        <a:t> Nonfiction Assignment</a:t>
                      </a:r>
                    </a:p>
                    <a:p>
                      <a:pPr>
                        <a:buFont typeface="Arial" pitchFamily="34" charset="0"/>
                        <a:buChar char="•"/>
                      </a:pPr>
                      <a:r>
                        <a:rPr lang="en-US" baseline="0" dirty="0" smtClean="0"/>
                        <a:t> characterization  </a:t>
                      </a:r>
                    </a:p>
                    <a:p>
                      <a:pPr>
                        <a:buFont typeface="Arial" pitchFamily="34" charset="0"/>
                        <a:buChar char="•"/>
                      </a:pPr>
                      <a:r>
                        <a:rPr lang="en-US" baseline="0" dirty="0" smtClean="0"/>
                        <a:t> 15 minutes read time</a:t>
                      </a:r>
                      <a:endParaRPr lang="en-US" dirty="0"/>
                    </a:p>
                  </a:txBody>
                  <a:tcPr/>
                </a:tc>
                <a:tc>
                  <a:txBody>
                    <a:bodyPr/>
                    <a:lstStyle/>
                    <a:p>
                      <a:pPr>
                        <a:buFont typeface="Arial" pitchFamily="34" charset="0"/>
                        <a:buChar char="•"/>
                      </a:pPr>
                      <a:r>
                        <a:rPr lang="en-US" dirty="0" smtClean="0"/>
                        <a:t> Student Planner</a:t>
                      </a:r>
                      <a:r>
                        <a:rPr lang="en-US" baseline="0" dirty="0" smtClean="0"/>
                        <a:t> </a:t>
                      </a:r>
                    </a:p>
                    <a:p>
                      <a:pPr>
                        <a:buFont typeface="Arial" pitchFamily="34" charset="0"/>
                        <a:buChar char="•"/>
                      </a:pPr>
                      <a:r>
                        <a:rPr lang="en-US" baseline="0" dirty="0" smtClean="0"/>
                        <a:t>GIIG  - Conjunctions</a:t>
                      </a:r>
                    </a:p>
                    <a:p>
                      <a:pPr>
                        <a:buFont typeface="Arial" pitchFamily="34" charset="0"/>
                        <a:buChar char="•"/>
                      </a:pPr>
                      <a:r>
                        <a:rPr lang="en-US" baseline="0" dirty="0" smtClean="0"/>
                        <a:t> 15 minutes read time </a:t>
                      </a:r>
                    </a:p>
                    <a:p>
                      <a:pPr>
                        <a:buFont typeface="Arial" pitchFamily="34" charset="0"/>
                        <a:buChar char="•"/>
                      </a:pPr>
                      <a:r>
                        <a:rPr lang="en-US" baseline="0" dirty="0" smtClean="0"/>
                        <a:t> Become a Character scenes </a:t>
                      </a:r>
                    </a:p>
                    <a:p>
                      <a:pPr>
                        <a:buFont typeface="Arial" pitchFamily="34" charset="0"/>
                        <a:buChar char="•"/>
                      </a:pPr>
                      <a:r>
                        <a:rPr lang="en-US" baseline="0" dirty="0" smtClean="0"/>
                        <a:t> TFA and </a:t>
                      </a:r>
                      <a:r>
                        <a:rPr lang="en-US" baseline="0" dirty="0" err="1" smtClean="0"/>
                        <a:t>vocab</a:t>
                      </a:r>
                      <a:r>
                        <a:rPr lang="en-US" baseline="0" dirty="0" smtClean="0"/>
                        <a:t> quiz </a:t>
                      </a:r>
                      <a:endParaRPr lang="en-US" dirty="0"/>
                    </a:p>
                  </a:txBody>
                  <a:tcPr/>
                </a:tc>
              </a:tr>
              <a:tr h="370840">
                <a:tc>
                  <a:txBody>
                    <a:bodyPr/>
                    <a:lstStyle/>
                    <a:p>
                      <a:r>
                        <a:rPr lang="en-US" dirty="0" smtClean="0"/>
                        <a:t>Homework </a:t>
                      </a:r>
                    </a:p>
                    <a:p>
                      <a:endParaRPr lang="en-US" dirty="0" smtClean="0"/>
                    </a:p>
                    <a:p>
                      <a:pPr>
                        <a:buFont typeface="Arial" pitchFamily="34" charset="0"/>
                        <a:buChar char="•"/>
                      </a:pPr>
                      <a:r>
                        <a:rPr lang="en-US" dirty="0" smtClean="0"/>
                        <a:t> Read pages 1-14 </a:t>
                      </a:r>
                    </a:p>
                    <a:p>
                      <a:pPr>
                        <a:buFont typeface="Arial" pitchFamily="34" charset="0"/>
                        <a:buChar char="•"/>
                      </a:pPr>
                      <a:r>
                        <a:rPr lang="en-US" dirty="0" smtClean="0"/>
                        <a:t> Reading log </a:t>
                      </a:r>
                      <a:endParaRPr lang="en-US" dirty="0"/>
                    </a:p>
                  </a:txBody>
                  <a:tcPr/>
                </a:tc>
                <a:tc>
                  <a:txBody>
                    <a:bodyPr/>
                    <a:lstStyle/>
                    <a:p>
                      <a:endParaRPr lang="en-US" dirty="0" smtClean="0"/>
                    </a:p>
                    <a:p>
                      <a:endParaRPr lang="en-US" dirty="0" smtClean="0"/>
                    </a:p>
                    <a:p>
                      <a:pPr>
                        <a:buFont typeface="Arial" pitchFamily="34" charset="0"/>
                        <a:buChar char="•"/>
                      </a:pPr>
                      <a:r>
                        <a:rPr lang="en-US" dirty="0" smtClean="0"/>
                        <a:t> Read pages 15- 25</a:t>
                      </a:r>
                      <a:r>
                        <a:rPr lang="en-US" baseline="0" dirty="0" smtClean="0"/>
                        <a:t> </a:t>
                      </a:r>
                    </a:p>
                    <a:p>
                      <a:pPr>
                        <a:buFont typeface="Arial" pitchFamily="34" charset="0"/>
                        <a:buChar char="•"/>
                      </a:pPr>
                      <a:r>
                        <a:rPr lang="en-US" baseline="0" dirty="0" smtClean="0"/>
                        <a:t> Study </a:t>
                      </a:r>
                      <a:r>
                        <a:rPr lang="en-US" baseline="0" dirty="0" err="1" smtClean="0"/>
                        <a:t>vocab</a:t>
                      </a:r>
                      <a:r>
                        <a:rPr lang="en-US" baseline="0" dirty="0" smtClean="0"/>
                        <a:t> </a:t>
                      </a:r>
                      <a:endParaRPr lang="en-US" dirty="0"/>
                    </a:p>
                  </a:txBody>
                  <a:tcPr/>
                </a:tc>
                <a:tc>
                  <a:txBody>
                    <a:bodyPr/>
                    <a:lstStyle/>
                    <a:p>
                      <a:endParaRPr lang="en-US" dirty="0" smtClean="0"/>
                    </a:p>
                    <a:p>
                      <a:endParaRPr lang="en-US" dirty="0" smtClean="0"/>
                    </a:p>
                    <a:p>
                      <a:pPr>
                        <a:buFont typeface="Arial" pitchFamily="34" charset="0"/>
                        <a:buChar char="•"/>
                      </a:pPr>
                      <a:r>
                        <a:rPr lang="en-US" dirty="0" smtClean="0"/>
                        <a:t> Read pages 26- 42</a:t>
                      </a:r>
                    </a:p>
                    <a:p>
                      <a:pPr>
                        <a:buFont typeface="Arial" pitchFamily="34" charset="0"/>
                        <a:buChar char="•"/>
                      </a:pPr>
                      <a:r>
                        <a:rPr lang="en-US" dirty="0" smtClean="0"/>
                        <a:t> nonfiction assignment </a:t>
                      </a:r>
                    </a:p>
                    <a:p>
                      <a:pPr>
                        <a:buFont typeface="Arial" pitchFamily="34" charset="0"/>
                        <a:buChar char="•"/>
                      </a:pPr>
                      <a:r>
                        <a:rPr lang="en-US" dirty="0" smtClean="0"/>
                        <a:t> Reading Log Due </a:t>
                      </a:r>
                      <a:endParaRPr lang="en-US" dirty="0"/>
                    </a:p>
                  </a:txBody>
                  <a:tcPr/>
                </a:tc>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Nigerian-Population.jpg"/>
          <p:cNvPicPr>
            <a:picLocks noGrp="1" noChangeAspect="1"/>
          </p:cNvPicPr>
          <p:nvPr>
            <p:ph idx="1"/>
          </p:nvPr>
        </p:nvPicPr>
        <p:blipFill>
          <a:blip r:embed="rId2" cstate="print"/>
          <a:stretch>
            <a:fillRect/>
          </a:stretch>
        </p:blipFill>
        <p:spPr>
          <a:xfrm>
            <a:off x="609600" y="457200"/>
            <a:ext cx="4191000" cy="3352800"/>
          </a:xfrm>
        </p:spPr>
      </p:pic>
      <p:pic>
        <p:nvPicPr>
          <p:cNvPr id="5" name="Picture 4" descr="image-21.jpg"/>
          <p:cNvPicPr>
            <a:picLocks noChangeAspect="1"/>
          </p:cNvPicPr>
          <p:nvPr/>
        </p:nvPicPr>
        <p:blipFill>
          <a:blip r:embed="rId3" cstate="print"/>
          <a:stretch>
            <a:fillRect/>
          </a:stretch>
        </p:blipFill>
        <p:spPr>
          <a:xfrm>
            <a:off x="4724400" y="457200"/>
            <a:ext cx="4238625" cy="3276600"/>
          </a:xfrm>
          <a:prstGeom prst="rect">
            <a:avLst/>
          </a:prstGeom>
        </p:spPr>
      </p:pic>
      <p:pic>
        <p:nvPicPr>
          <p:cNvPr id="6" name="Picture 5" descr="School-Children.jpg"/>
          <p:cNvPicPr>
            <a:picLocks noChangeAspect="1"/>
          </p:cNvPicPr>
          <p:nvPr/>
        </p:nvPicPr>
        <p:blipFill>
          <a:blip r:embed="rId4" cstate="print"/>
          <a:stretch>
            <a:fillRect/>
          </a:stretch>
        </p:blipFill>
        <p:spPr>
          <a:xfrm>
            <a:off x="609600" y="3733800"/>
            <a:ext cx="8382000" cy="28956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kwl-chart.gif"/>
          <p:cNvPicPr>
            <a:picLocks noGrp="1" noChangeAspect="1"/>
          </p:cNvPicPr>
          <p:nvPr>
            <p:ph idx="1"/>
          </p:nvPr>
        </p:nvPicPr>
        <p:blipFill>
          <a:blip r:embed="rId2" cstate="print"/>
          <a:stretch>
            <a:fillRect/>
          </a:stretch>
        </p:blipFill>
        <p:spPr>
          <a:xfrm>
            <a:off x="533400" y="525790"/>
            <a:ext cx="8000999" cy="5600374"/>
          </a:xfrm>
        </p:spPr>
      </p:pic>
      <p:sp>
        <p:nvSpPr>
          <p:cNvPr id="5" name="Rectangle 4"/>
          <p:cNvSpPr/>
          <p:nvPr/>
        </p:nvSpPr>
        <p:spPr>
          <a:xfrm>
            <a:off x="685800" y="1371600"/>
            <a:ext cx="7848600" cy="2743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rPr>
              <a:t>Before reading, think about what you already know about Chinua Achebe and/or Things Fall Apart.  Write the information in the K column.  Think about what you would like to find out from reading the book.  Write your questions in the W column.  After you have read the book, use the L column to write the answers to your questions from the W column, and anything else you remember from the book. </a:t>
            </a:r>
            <a:endParaRPr lang="en-US" sz="2400" dirty="0">
              <a:solidFill>
                <a:schemeClr val="tx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BWB Quiz</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Sequence the four points that make BWB a rites of passage story.</a:t>
            </a:r>
          </a:p>
          <a:p>
            <a:pPr marL="514350" indent="-514350">
              <a:buFont typeface="+mj-lt"/>
              <a:buAutoNum type="arabicPeriod"/>
            </a:pPr>
            <a:r>
              <a:rPr lang="en-US" dirty="0" smtClean="0"/>
              <a:t>Infer why John would believe the gods to be gods, based on the story.</a:t>
            </a:r>
          </a:p>
          <a:p>
            <a:pPr marL="514350" indent="-514350">
              <a:buFont typeface="+mj-lt"/>
              <a:buAutoNum type="arabicPeriod"/>
            </a:pPr>
            <a:r>
              <a:rPr lang="en-US" dirty="0" smtClean="0"/>
              <a:t>Judge how John’s father </a:t>
            </a:r>
            <a:r>
              <a:rPr lang="en-US" smtClean="0"/>
              <a:t>feels about him.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944562"/>
          </a:xfrm>
        </p:spPr>
        <p:txBody>
          <a:bodyPr>
            <a:normAutofit/>
          </a:bodyPr>
          <a:lstStyle/>
          <a:p>
            <a:r>
              <a:rPr lang="en-US" sz="3200" dirty="0" smtClean="0"/>
              <a:t>Eats, Shoots and Leaves</a:t>
            </a:r>
            <a:r>
              <a:rPr lang="en-US" sz="1800" dirty="0" smtClean="0"/>
              <a:t/>
            </a:r>
            <a:br>
              <a:rPr lang="en-US" sz="1800" dirty="0" smtClean="0"/>
            </a:br>
            <a:r>
              <a:rPr lang="en-US" sz="1800" dirty="0" smtClean="0"/>
              <a:t>Your name: ____________________                                                                      Period: __</a:t>
            </a:r>
            <a:endParaRPr lang="en-US" sz="1800" dirty="0"/>
          </a:p>
        </p:txBody>
      </p:sp>
      <p:graphicFrame>
        <p:nvGraphicFramePr>
          <p:cNvPr id="6" name="Content Placeholder 5"/>
          <p:cNvGraphicFramePr>
            <a:graphicFrameLocks noGrp="1"/>
          </p:cNvGraphicFramePr>
          <p:nvPr>
            <p:ph idx="1"/>
          </p:nvPr>
        </p:nvGraphicFramePr>
        <p:xfrm>
          <a:off x="381000" y="1143000"/>
          <a:ext cx="8229600" cy="5313680"/>
        </p:xfrm>
        <a:graphic>
          <a:graphicData uri="http://schemas.openxmlformats.org/drawingml/2006/table">
            <a:tbl>
              <a:tblPr firstRow="1" bandRow="1">
                <a:tableStyleId>{5940675A-B579-460E-94D1-54222C63F5DA}</a:tableStyleId>
              </a:tblPr>
              <a:tblGrid>
                <a:gridCol w="4114800"/>
                <a:gridCol w="4114800"/>
              </a:tblGrid>
              <a:tr h="370840">
                <a:tc gridSpan="2">
                  <a:txBody>
                    <a:bodyPr/>
                    <a:lstStyle/>
                    <a:p>
                      <a:r>
                        <a:rPr lang="en-US" dirty="0" smtClean="0"/>
                        <a:t>1A</a:t>
                      </a:r>
                      <a:r>
                        <a:rPr lang="en-US" baseline="0" dirty="0" smtClean="0"/>
                        <a:t> is telling me…</a:t>
                      </a:r>
                      <a:endParaRPr lang="en-US" dirty="0"/>
                    </a:p>
                  </a:txBody>
                  <a:tcPr/>
                </a:tc>
                <a:tc hMerge="1">
                  <a:txBody>
                    <a:bodyPr/>
                    <a:lstStyle/>
                    <a:p>
                      <a:endParaRPr lang="en-US"/>
                    </a:p>
                  </a:txBody>
                  <a:tcPr/>
                </a:tc>
              </a:tr>
              <a:tr h="37084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1B</a:t>
                      </a:r>
                      <a:r>
                        <a:rPr lang="en-US" baseline="0" dirty="0" smtClean="0"/>
                        <a:t> is telling me …</a:t>
                      </a:r>
                      <a:endParaRPr lang="en-US" dirty="0" smtClean="0"/>
                    </a:p>
                  </a:txBody>
                  <a:tcPr/>
                </a:tc>
                <a:tc hMerge="1">
                  <a:txBody>
                    <a:bodyPr/>
                    <a:lstStyle/>
                    <a:p>
                      <a:endParaRPr lang="en-US"/>
                    </a:p>
                  </a:txBody>
                  <a:tcPr/>
                </a:tc>
              </a:tr>
              <a:tr h="370840">
                <a:tc>
                  <a:txBody>
                    <a:bodyPr/>
                    <a:lstStyle/>
                    <a:p>
                      <a:r>
                        <a:rPr lang="en-US" dirty="0" smtClean="0"/>
                        <a:t>2A illustration</a:t>
                      </a:r>
                      <a:endParaRPr lang="en-US" dirty="0"/>
                    </a:p>
                  </a:txBody>
                  <a:tcPr/>
                </a:tc>
                <a:tc>
                  <a:txBody>
                    <a:bodyPr/>
                    <a:lstStyle/>
                    <a:p>
                      <a:r>
                        <a:rPr lang="en-US" dirty="0" smtClean="0"/>
                        <a:t>2B illustration</a:t>
                      </a:r>
                    </a:p>
                    <a:p>
                      <a:endParaRPr lang="en-US" dirty="0" smtClean="0"/>
                    </a:p>
                    <a:p>
                      <a:endParaRPr lang="en-US" dirty="0" smtClean="0"/>
                    </a:p>
                    <a:p>
                      <a:endParaRPr lang="en-US" dirty="0" smtClean="0"/>
                    </a:p>
                    <a:p>
                      <a:endParaRPr lang="en-US" dirty="0" smtClean="0"/>
                    </a:p>
                    <a:p>
                      <a:endParaRPr lang="en-US" dirty="0" smtClean="0"/>
                    </a:p>
                    <a:p>
                      <a:endParaRPr lang="en-US" dirty="0"/>
                    </a:p>
                  </a:txBody>
                  <a:tcPr/>
                </a:tc>
              </a:tr>
              <a:tr h="370840">
                <a:tc gridSpan="2">
                  <a:txBody>
                    <a:bodyPr/>
                    <a:lstStyle/>
                    <a:p>
                      <a:r>
                        <a:rPr lang="en-US" dirty="0" smtClean="0"/>
                        <a:t>3</a:t>
                      </a:r>
                      <a:r>
                        <a:rPr lang="en-US" baseline="0" dirty="0" smtClean="0"/>
                        <a:t> is telling me</a:t>
                      </a:r>
                    </a:p>
                    <a:p>
                      <a:endParaRPr lang="en-US" dirty="0"/>
                    </a:p>
                  </a:txBody>
                  <a:tcPr/>
                </a:tc>
                <a:tc hMerge="1">
                  <a:txBody>
                    <a:bodyPr/>
                    <a:lstStyle/>
                    <a:p>
                      <a:endParaRPr lang="en-US"/>
                    </a:p>
                  </a:txBody>
                  <a:tcPr/>
                </a:tc>
              </a:tr>
              <a:tr h="370840">
                <a:tc gridSpan="2">
                  <a:txBody>
                    <a:bodyPr/>
                    <a:lstStyle/>
                    <a:p>
                      <a:r>
                        <a:rPr lang="en-US" dirty="0" smtClean="0"/>
                        <a:t>4</a:t>
                      </a:r>
                      <a:r>
                        <a:rPr lang="en-US" baseline="0" dirty="0" smtClean="0"/>
                        <a:t> is telling me</a:t>
                      </a:r>
                    </a:p>
                    <a:p>
                      <a:endParaRPr lang="en-US" dirty="0"/>
                    </a:p>
                  </a:txBody>
                  <a:tcPr/>
                </a:tc>
                <a:tc hMerge="1">
                  <a:txBody>
                    <a:bodyPr/>
                    <a:lstStyle/>
                    <a:p>
                      <a:endParaRPr lang="en-US"/>
                    </a:p>
                  </a:txBody>
                  <a:tcPr/>
                </a:tc>
              </a:tr>
              <a:tr h="370840">
                <a:tc gridSpan="2">
                  <a:txBody>
                    <a:bodyPr/>
                    <a:lstStyle/>
                    <a:p>
                      <a:r>
                        <a:rPr lang="en-US" dirty="0" smtClean="0"/>
                        <a:t>5. </a:t>
                      </a:r>
                      <a:r>
                        <a:rPr lang="en-US" sz="1800" dirty="0" smtClean="0"/>
                        <a:t>A comma is correct if …</a:t>
                      </a:r>
                    </a:p>
                    <a:p>
                      <a:endParaRPr lang="en-US" dirty="0"/>
                    </a:p>
                  </a:txBody>
                  <a:tcPr/>
                </a:tc>
                <a:tc hMerge="1">
                  <a:txBody>
                    <a:bodyPr/>
                    <a:lstStyle/>
                    <a:p>
                      <a:endParaRPr lang="en-US"/>
                    </a:p>
                  </a:txBody>
                  <a:tcPr/>
                </a:tc>
              </a:tr>
              <a:tr h="370840">
                <a:tc gridSpan="2">
                  <a:txBody>
                    <a:bodyPr/>
                    <a:lstStyle/>
                    <a:p>
                      <a:r>
                        <a:rPr lang="en-US" dirty="0" smtClean="0"/>
                        <a:t>6. </a:t>
                      </a:r>
                      <a:r>
                        <a:rPr lang="en-US" dirty="0" smtClean="0">
                          <a:solidFill>
                            <a:schemeClr val="tx1"/>
                          </a:solidFill>
                        </a:rPr>
                        <a:t>Commas are used when …</a:t>
                      </a:r>
                    </a:p>
                    <a:p>
                      <a:endParaRPr lang="en-US" dirty="0">
                        <a:solidFill>
                          <a:schemeClr val="tx1"/>
                        </a:solidFill>
                      </a:endParaRPr>
                    </a:p>
                  </a:txBody>
                  <a:tcP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nvPr>
        </p:nvGraphicFramePr>
        <p:xfrm>
          <a:off x="457200" y="304800"/>
          <a:ext cx="8229600" cy="5897880"/>
        </p:xfrm>
        <a:graphic>
          <a:graphicData uri="http://schemas.openxmlformats.org/drawingml/2006/table">
            <a:tbl>
              <a:tblPr firstRow="1" bandRow="1">
                <a:tableStyleId>{5940675A-B579-460E-94D1-54222C63F5DA}</a:tableStyleId>
              </a:tblPr>
              <a:tblGrid>
                <a:gridCol w="8229600"/>
              </a:tblGrid>
              <a:tr h="370840">
                <a:tc>
                  <a:txBody>
                    <a:bodyPr/>
                    <a:lstStyle/>
                    <a:p>
                      <a:r>
                        <a:rPr lang="en-US" dirty="0" smtClean="0"/>
                        <a:t>7. Our school starts at 7 20 every morning.</a:t>
                      </a:r>
                    </a:p>
                    <a:p>
                      <a:r>
                        <a:rPr lang="en-US" dirty="0" smtClean="0"/>
                        <a:t>    We end our day at 1 50.</a:t>
                      </a:r>
                    </a:p>
                  </a:txBody>
                  <a:tcPr/>
                </a:tc>
              </a:tr>
              <a:tr h="370840">
                <a:tc>
                  <a:txBody>
                    <a:bodyPr/>
                    <a:lstStyle/>
                    <a:p>
                      <a:r>
                        <a:rPr lang="en-US" b="0" i="0" dirty="0" smtClean="0"/>
                        <a:t>8</a:t>
                      </a:r>
                      <a:r>
                        <a:rPr lang="en-US" sz="1800" b="0" i="0" dirty="0" smtClean="0"/>
                        <a:t>. Use a semicolon between two …</a:t>
                      </a:r>
                    </a:p>
                    <a:p>
                      <a:endParaRPr lang="en-US" sz="1800" b="0" i="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A. Carl is tall his brother is short.</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b. The siren blew loudly</a:t>
                      </a:r>
                      <a:r>
                        <a:rPr lang="en-US" sz="1800" baseline="0" dirty="0" smtClean="0"/>
                        <a:t> </a:t>
                      </a:r>
                      <a:r>
                        <a:rPr lang="en-US" sz="1800" dirty="0" smtClean="0"/>
                        <a:t>I rushed to the window the police raced past as I looked out.</a:t>
                      </a:r>
                    </a:p>
                  </a:txBody>
                  <a:tcPr/>
                </a:tc>
              </a:tr>
              <a:tr h="370840">
                <a:tc>
                  <a:txBody>
                    <a:bodyPr/>
                    <a:lstStyle/>
                    <a:p>
                      <a:pPr>
                        <a:lnSpc>
                          <a:spcPct val="150000"/>
                        </a:lnSpc>
                        <a:buFontTx/>
                        <a:buNone/>
                      </a:pPr>
                      <a:r>
                        <a:rPr lang="en-US" sz="1800" b="1" i="1" dirty="0" smtClean="0">
                          <a:cs typeface="Times New Roman" pitchFamily="18" charset="0"/>
                        </a:rPr>
                        <a:t>The following sentences are missing punctuation; where</a:t>
                      </a:r>
                      <a:r>
                        <a:rPr lang="en-US" sz="1800" b="1" i="1" baseline="0" dirty="0" smtClean="0">
                          <a:cs typeface="Times New Roman" pitchFamily="18" charset="0"/>
                        </a:rPr>
                        <a:t> do you place what?</a:t>
                      </a:r>
                      <a:endParaRPr lang="en-US" sz="1800" b="1" i="1" dirty="0" smtClean="0">
                        <a:cs typeface="Times New Roman" pitchFamily="18" charset="0"/>
                      </a:endParaRPr>
                    </a:p>
                    <a:p>
                      <a:pPr>
                        <a:lnSpc>
                          <a:spcPct val="150000"/>
                        </a:lnSpc>
                        <a:buFontTx/>
                        <a:buNone/>
                      </a:pPr>
                      <a:r>
                        <a:rPr lang="en-US" sz="1800" b="1" dirty="0" smtClean="0">
                          <a:cs typeface="Times New Roman" pitchFamily="18" charset="0"/>
                        </a:rPr>
                        <a:t>1. Andrew Mark and Eric all play on the varsity basketball team.</a:t>
                      </a:r>
                      <a:r>
                        <a:rPr lang="en-US" sz="1800" dirty="0" smtClean="0">
                          <a:cs typeface="Times New Roman" pitchFamily="18" charset="0"/>
                        </a:rPr>
                        <a:t> </a:t>
                      </a:r>
                    </a:p>
                    <a:p>
                      <a:pPr>
                        <a:lnSpc>
                          <a:spcPct val="150000"/>
                        </a:lnSpc>
                        <a:buFontTx/>
                        <a:buNone/>
                      </a:pPr>
                      <a:r>
                        <a:rPr lang="en-US" sz="1800" b="1" dirty="0" smtClean="0">
                          <a:cs typeface="Times New Roman" pitchFamily="18" charset="0"/>
                        </a:rPr>
                        <a:t>2. Monica was very disappointed in her performance she was, nevertheless, a gracious loser.</a:t>
                      </a:r>
                      <a:r>
                        <a:rPr lang="en-US" sz="1800" dirty="0" smtClean="0">
                          <a:cs typeface="Times New Roman" pitchFamily="18" charset="0"/>
                        </a:rPr>
                        <a:t> </a:t>
                      </a:r>
                    </a:p>
                    <a:p>
                      <a:pPr>
                        <a:lnSpc>
                          <a:spcPct val="150000"/>
                        </a:lnSpc>
                        <a:buFontTx/>
                        <a:buNone/>
                      </a:pPr>
                      <a:r>
                        <a:rPr lang="en-US" sz="1800" b="1" dirty="0" smtClean="0">
                          <a:cs typeface="Times New Roman" pitchFamily="18" charset="0"/>
                        </a:rPr>
                        <a:t>3. Although I have never been to Mexico I have always wanted to travel there.</a:t>
                      </a:r>
                      <a:r>
                        <a:rPr lang="en-US" sz="1800" dirty="0" smtClean="0">
                          <a:cs typeface="Times New Roman" pitchFamily="18" charset="0"/>
                        </a:rPr>
                        <a:t> </a:t>
                      </a:r>
                    </a:p>
                    <a:p>
                      <a:pPr>
                        <a:lnSpc>
                          <a:spcPct val="150000"/>
                        </a:lnSpc>
                        <a:buFontTx/>
                        <a:buNone/>
                      </a:pPr>
                      <a:r>
                        <a:rPr lang="en-US" sz="1800" b="1" dirty="0" smtClean="0">
                          <a:cs typeface="Times New Roman" pitchFamily="18" charset="0"/>
                        </a:rPr>
                        <a:t>4. Jason who is the youngest in the family was born August 12</a:t>
                      </a:r>
                      <a:r>
                        <a:rPr lang="en-US" sz="1800" b="1" dirty="0" smtClean="0">
                          <a:solidFill>
                            <a:srgbClr val="FF3300"/>
                          </a:solidFill>
                          <a:cs typeface="Times New Roman" pitchFamily="18" charset="0"/>
                        </a:rPr>
                        <a:t> </a:t>
                      </a:r>
                      <a:r>
                        <a:rPr lang="en-US" sz="1800" b="1" dirty="0" smtClean="0">
                          <a:cs typeface="Times New Roman" pitchFamily="18" charset="0"/>
                        </a:rPr>
                        <a:t>1988.</a:t>
                      </a:r>
                      <a:r>
                        <a:rPr lang="en-US" sz="1800" dirty="0" smtClean="0">
                          <a:cs typeface="Times New Roman" pitchFamily="18" charset="0"/>
                        </a:rPr>
                        <a:t> </a:t>
                      </a:r>
                    </a:p>
                    <a:p>
                      <a:pPr>
                        <a:lnSpc>
                          <a:spcPct val="150000"/>
                        </a:lnSpc>
                        <a:buFontTx/>
                        <a:buNone/>
                      </a:pPr>
                      <a:r>
                        <a:rPr lang="en-US" sz="1800" b="1" dirty="0" smtClean="0">
                          <a:cs typeface="Times New Roman" pitchFamily="18" charset="0"/>
                        </a:rPr>
                        <a:t>5. Alison didn't feel well</a:t>
                      </a:r>
                      <a:r>
                        <a:rPr lang="en-US" sz="1800" b="1" dirty="0" smtClean="0">
                          <a:solidFill>
                            <a:srgbClr val="FF3300"/>
                          </a:solidFill>
                          <a:cs typeface="Times New Roman" pitchFamily="18" charset="0"/>
                        </a:rPr>
                        <a:t> </a:t>
                      </a:r>
                      <a:r>
                        <a:rPr lang="en-US" sz="1800" b="1" dirty="0" smtClean="0">
                          <a:cs typeface="Times New Roman" pitchFamily="18" charset="0"/>
                        </a:rPr>
                        <a:t>however, she came to school anyway.</a:t>
                      </a:r>
                      <a:r>
                        <a:rPr lang="en-US" sz="1800" dirty="0" smtClean="0">
                          <a:cs typeface="Times New Roman" pitchFamily="18" charset="0"/>
                        </a:rPr>
                        <a:t> </a:t>
                      </a:r>
                    </a:p>
                    <a:p>
                      <a:pPr>
                        <a:lnSpc>
                          <a:spcPct val="150000"/>
                        </a:lnSpc>
                        <a:buFontTx/>
                        <a:buNone/>
                      </a:pPr>
                      <a:r>
                        <a:rPr lang="en-US" sz="1800" b="1" dirty="0" smtClean="0">
                          <a:cs typeface="Times New Roman" pitchFamily="18" charset="0"/>
                        </a:rPr>
                        <a:t>6. It was a hot windy day but I still spent the afternoon working in the garden.</a:t>
                      </a:r>
                      <a:r>
                        <a:rPr lang="en-US" sz="1800" dirty="0" smtClean="0">
                          <a:cs typeface="Times New Roman" pitchFamily="18" charset="0"/>
                        </a:rPr>
                        <a:t> </a:t>
                      </a:r>
                    </a:p>
                    <a:p>
                      <a:pPr>
                        <a:lnSpc>
                          <a:spcPct val="150000"/>
                        </a:lnSpc>
                        <a:buFontTx/>
                        <a:buNone/>
                      </a:pPr>
                      <a:r>
                        <a:rPr lang="en-US" sz="1800" b="1" dirty="0" smtClean="0">
                          <a:cs typeface="Times New Roman" pitchFamily="18" charset="0"/>
                        </a:rPr>
                        <a:t>7. When she asked if he was hungry Joe replied "I'm starved."</a:t>
                      </a:r>
                      <a:r>
                        <a:rPr lang="en-US" sz="1800" dirty="0" smtClean="0">
                          <a:cs typeface="Times New Roman" pitchFamily="18" charset="0"/>
                        </a:rPr>
                        <a:t> </a:t>
                      </a:r>
                    </a:p>
                    <a:p>
                      <a:endParaRPr lang="en-US" dirty="0"/>
                    </a:p>
                  </a:txBody>
                  <a:tcPr/>
                </a:tc>
              </a:tr>
            </a:tbl>
          </a:graphicData>
        </a:graphic>
      </p:graphicFrame>
      <p:sp>
        <p:nvSpPr>
          <p:cNvPr id="5" name="TextBox 4"/>
          <p:cNvSpPr txBox="1"/>
          <p:nvPr/>
        </p:nvSpPr>
        <p:spPr>
          <a:xfrm>
            <a:off x="685800" y="6248400"/>
            <a:ext cx="5474127" cy="369332"/>
          </a:xfrm>
          <a:prstGeom prst="rect">
            <a:avLst/>
          </a:prstGeom>
          <a:noFill/>
        </p:spPr>
        <p:txBody>
          <a:bodyPr wrap="none" rtlCol="0">
            <a:spAutoFit/>
          </a:bodyPr>
          <a:lstStyle/>
          <a:p>
            <a:r>
              <a:rPr lang="en-US" dirty="0" smtClean="0"/>
              <a:t>Your name again: _______________  Your score: ______</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1143000"/>
            <a:ext cx="7772400" cy="2286000"/>
          </a:xfrm>
          <a:gradFill rotWithShape="0">
            <a:gsLst>
              <a:gs pos="0">
                <a:srgbClr val="FFFF00"/>
              </a:gs>
              <a:gs pos="100000">
                <a:srgbClr val="99FF99"/>
              </a:gs>
            </a:gsLst>
            <a:lin ang="5400000" scaled="1"/>
          </a:gradFill>
        </p:spPr>
        <p:txBody>
          <a:bodyPr/>
          <a:lstStyle/>
          <a:p>
            <a:r>
              <a:rPr lang="en-US" sz="6000" dirty="0"/>
              <a:t>Eats, Shoots and Leaves</a:t>
            </a:r>
            <a:br>
              <a:rPr lang="en-US" sz="6000" dirty="0"/>
            </a:br>
            <a:r>
              <a:rPr lang="en-US" dirty="0"/>
              <a:t>	</a:t>
            </a:r>
          </a:p>
        </p:txBody>
      </p:sp>
      <p:sp>
        <p:nvSpPr>
          <p:cNvPr id="8195" name="Rectangle 3"/>
          <p:cNvSpPr>
            <a:spLocks noGrp="1" noChangeArrowheads="1"/>
          </p:cNvSpPr>
          <p:nvPr>
            <p:ph type="subTitle" idx="1"/>
          </p:nvPr>
        </p:nvSpPr>
        <p:spPr>
          <a:xfrm>
            <a:off x="1371600" y="3429000"/>
            <a:ext cx="6400800" cy="2209800"/>
          </a:xfrm>
          <a:gradFill rotWithShape="0">
            <a:gsLst>
              <a:gs pos="0">
                <a:srgbClr val="FFFF00"/>
              </a:gs>
              <a:gs pos="100000">
                <a:srgbClr val="FF3300"/>
              </a:gs>
            </a:gsLst>
            <a:lin ang="5400000" scaled="1"/>
          </a:gradFill>
        </p:spPr>
        <p:txBody>
          <a:bodyPr>
            <a:normAutofit lnSpcReduction="10000"/>
          </a:bodyPr>
          <a:lstStyle/>
          <a:p>
            <a:r>
              <a:rPr lang="en-US" sz="4400" i="1"/>
              <a:t>The Power of Punctuation</a:t>
            </a:r>
          </a:p>
          <a:p>
            <a:r>
              <a:rPr lang="en-US" sz="8000" i="1"/>
              <a:t>!</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609600"/>
            <a:ext cx="7772400" cy="2590800"/>
          </a:xfrm>
        </p:spPr>
        <p:txBody>
          <a:bodyPr/>
          <a:lstStyle/>
          <a:p>
            <a:r>
              <a:rPr lang="en-US" sz="4000"/>
              <a:t>1. Let’s look at the consequences of</a:t>
            </a:r>
            <a:br>
              <a:rPr lang="en-US" sz="4000"/>
            </a:br>
            <a:r>
              <a:rPr lang="en-US" sz="4000"/>
              <a:t>misplaced punctuation!</a:t>
            </a:r>
            <a:br>
              <a:rPr lang="en-US" sz="4000"/>
            </a:br>
            <a:r>
              <a:rPr lang="en-US" sz="3200" i="1">
                <a:solidFill>
                  <a:srgbClr val="FF3300"/>
                </a:solidFill>
              </a:rPr>
              <a:t>Are there consequences?</a:t>
            </a:r>
          </a:p>
        </p:txBody>
      </p:sp>
      <p:sp>
        <p:nvSpPr>
          <p:cNvPr id="9219" name="Rectangle 3"/>
          <p:cNvSpPr>
            <a:spLocks noGrp="1" noChangeArrowheads="1"/>
          </p:cNvSpPr>
          <p:nvPr>
            <p:ph type="body" sz="half" idx="1"/>
          </p:nvPr>
        </p:nvSpPr>
        <p:spPr>
          <a:xfrm>
            <a:off x="609600" y="3352800"/>
            <a:ext cx="8229600" cy="609600"/>
          </a:xfrm>
          <a:solidFill>
            <a:srgbClr val="FFFF00"/>
          </a:solidFill>
        </p:spPr>
        <p:txBody>
          <a:bodyPr/>
          <a:lstStyle/>
          <a:p>
            <a:pPr>
              <a:buFontTx/>
              <a:buNone/>
            </a:pPr>
            <a:r>
              <a:rPr lang="en-US"/>
              <a:t>A. A woman, without her man, is nothing.</a:t>
            </a:r>
          </a:p>
        </p:txBody>
      </p:sp>
      <p:sp>
        <p:nvSpPr>
          <p:cNvPr id="9220" name="Rectangle 4"/>
          <p:cNvSpPr>
            <a:spLocks noGrp="1" noChangeArrowheads="1"/>
          </p:cNvSpPr>
          <p:nvPr>
            <p:ph type="body" sz="half" idx="2"/>
          </p:nvPr>
        </p:nvSpPr>
        <p:spPr>
          <a:xfrm>
            <a:off x="609600" y="4572000"/>
            <a:ext cx="8534400" cy="1524000"/>
          </a:xfrm>
        </p:spPr>
        <p:txBody>
          <a:bodyPr/>
          <a:lstStyle/>
          <a:p>
            <a:pPr>
              <a:buFontTx/>
              <a:buNone/>
            </a:pPr>
            <a:r>
              <a:rPr lang="en-US"/>
              <a:t>B. A woman: without her, man is nothing.</a:t>
            </a:r>
          </a:p>
          <a:p>
            <a:pPr lvl="1"/>
            <a:r>
              <a:rPr lang="en-US">
                <a:solidFill>
                  <a:srgbClr val="3366FF"/>
                </a:solidFill>
              </a:rPr>
              <a:t>What is the difference between the two?</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220">
                                            <p:txEl>
                                              <p:pRg st="0" end="0"/>
                                            </p:txEl>
                                          </p:spTgt>
                                        </p:tgtEl>
                                        <p:attrNameLst>
                                          <p:attrName>style.visibility</p:attrName>
                                        </p:attrNameLst>
                                      </p:cBhvr>
                                      <p:to>
                                        <p:strVal val="visible"/>
                                      </p:to>
                                    </p:set>
                                    <p:anim calcmode="lin" valueType="num">
                                      <p:cBhvr additive="base">
                                        <p:cTn id="13" dur="500" fill="hold"/>
                                        <p:tgtEl>
                                          <p:spTgt spid="922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20">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9220">
                                            <p:txEl>
                                              <p:pRg st="1" end="1"/>
                                            </p:txEl>
                                          </p:spTgt>
                                        </p:tgtEl>
                                        <p:attrNameLst>
                                          <p:attrName>style.visibility</p:attrName>
                                        </p:attrNameLst>
                                      </p:cBhvr>
                                      <p:to>
                                        <p:strVal val="visible"/>
                                      </p:to>
                                    </p:set>
                                    <p:anim calcmode="lin" valueType="num">
                                      <p:cBhvr additive="base">
                                        <p:cTn id="17" dur="500" fill="hold"/>
                                        <p:tgtEl>
                                          <p:spTgt spid="9220">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22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utoUpdateAnimBg="0"/>
      <p:bldP spid="9220"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0" y="1143000"/>
            <a:ext cx="9144000" cy="1066800"/>
          </a:xfrm>
          <a:gradFill rotWithShape="1">
            <a:gsLst>
              <a:gs pos="0">
                <a:srgbClr val="FF3300">
                  <a:alpha val="12000"/>
                </a:srgbClr>
              </a:gs>
              <a:gs pos="100000">
                <a:srgbClr val="0000FF">
                  <a:alpha val="17999"/>
                </a:srgbClr>
              </a:gs>
            </a:gsLst>
            <a:path path="shape">
              <a:fillToRect l="50000" t="50000" r="50000" b="50000"/>
            </a:path>
          </a:gradFill>
        </p:spPr>
        <p:txBody>
          <a:bodyPr>
            <a:normAutofit/>
          </a:bodyPr>
          <a:lstStyle/>
          <a:p>
            <a:r>
              <a:rPr lang="en-US" sz="2400" dirty="0"/>
              <a:t>2. Let’s try another example showing the power of punctuation.</a:t>
            </a:r>
          </a:p>
        </p:txBody>
      </p:sp>
      <p:sp>
        <p:nvSpPr>
          <p:cNvPr id="10243" name="Rectangle 3"/>
          <p:cNvSpPr>
            <a:spLocks noGrp="1" noChangeArrowheads="1"/>
          </p:cNvSpPr>
          <p:nvPr>
            <p:ph type="subTitle" idx="1"/>
          </p:nvPr>
        </p:nvSpPr>
        <p:spPr>
          <a:xfrm>
            <a:off x="0" y="2819400"/>
            <a:ext cx="8077200" cy="4038600"/>
          </a:xfrm>
        </p:spPr>
        <p:txBody>
          <a:bodyPr/>
          <a:lstStyle/>
          <a:p>
            <a:pPr lvl="2" algn="l"/>
            <a:r>
              <a:rPr lang="en-US" b="1" dirty="0">
                <a:solidFill>
                  <a:srgbClr val="CC0066"/>
                </a:solidFill>
              </a:rPr>
              <a:t>A. Charles the First walked and talked half an hour after his head was cut off.</a:t>
            </a:r>
          </a:p>
          <a:p>
            <a:pPr lvl="1" algn="l"/>
            <a:endParaRPr lang="en-US" b="1" i="1" dirty="0"/>
          </a:p>
          <a:p>
            <a:pPr lvl="1" algn="l"/>
            <a:r>
              <a:rPr lang="en-US" b="1" dirty="0">
                <a:solidFill>
                  <a:srgbClr val="3366FF"/>
                </a:solidFill>
              </a:rPr>
              <a:t>	B. Charles the First walked and </a:t>
            </a:r>
            <a:r>
              <a:rPr lang="en-US" b="1" dirty="0" smtClean="0">
                <a:solidFill>
                  <a:srgbClr val="3366FF"/>
                </a:solidFill>
              </a:rPr>
              <a:t>talked</a:t>
            </a:r>
            <a:r>
              <a:rPr lang="en-US" b="1" dirty="0">
                <a:solidFill>
                  <a:srgbClr val="3366FF"/>
                </a:solidFill>
              </a:rPr>
              <a:t>.  </a:t>
            </a:r>
            <a:r>
              <a:rPr lang="en-US" b="1" dirty="0" smtClean="0">
                <a:solidFill>
                  <a:srgbClr val="3366FF"/>
                </a:solidFill>
              </a:rPr>
              <a:t>              Half </a:t>
            </a:r>
            <a:r>
              <a:rPr lang="en-US" b="1" dirty="0">
                <a:solidFill>
                  <a:srgbClr val="3366FF"/>
                </a:solidFill>
              </a:rPr>
              <a:t>an hour after, his head </a:t>
            </a:r>
            <a:r>
              <a:rPr lang="en-US" b="1" dirty="0" smtClean="0">
                <a:solidFill>
                  <a:srgbClr val="3366FF"/>
                </a:solidFill>
              </a:rPr>
              <a:t>was </a:t>
            </a:r>
            <a:r>
              <a:rPr lang="en-US" b="1" dirty="0">
                <a:solidFill>
                  <a:srgbClr val="3366FF"/>
                </a:solidFill>
              </a:rPr>
              <a:t>cut off.</a:t>
            </a:r>
          </a:p>
          <a:p>
            <a:endParaRPr lang="en-US" dirty="0"/>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slide(fromBottom)">
                                      <p:cBhvr>
                                        <p:cTn id="7" dur="500"/>
                                        <p:tgtEl>
                                          <p:spTgt spid="10243">
                                            <p:txEl>
                                              <p:pRg st="0" end="0"/>
                                            </p:txEl>
                                          </p:spTgt>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10243">
                                            <p:txEl>
                                              <p:pRg st="2" end="2"/>
                                            </p:txEl>
                                          </p:spTgt>
                                        </p:tgtEl>
                                        <p:attrNameLst>
                                          <p:attrName>style.visibility</p:attrName>
                                        </p:attrNameLst>
                                      </p:cBhvr>
                                      <p:to>
                                        <p:strVal val="visible"/>
                                      </p:to>
                                    </p:set>
                                    <p:animEffect transition="in" filter="slide(fromBottom)">
                                      <p:cBhvr>
                                        <p:cTn id="10" dur="500"/>
                                        <p:tgtEl>
                                          <p:spTgt spid="102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066800" y="1600200"/>
            <a:ext cx="4648200" cy="1143000"/>
          </a:xfrm>
        </p:spPr>
        <p:txBody>
          <a:bodyPr>
            <a:normAutofit fontScale="90000"/>
          </a:bodyPr>
          <a:lstStyle/>
          <a:p>
            <a:r>
              <a:rPr lang="en-US" dirty="0"/>
              <a:t/>
            </a:r>
            <a:br>
              <a:rPr lang="en-US" dirty="0"/>
            </a:br>
            <a:r>
              <a:rPr lang="en-US" dirty="0"/>
              <a:t>And for those of </a:t>
            </a:r>
            <a:r>
              <a:rPr lang="en-US" dirty="0" smtClean="0"/>
              <a:t>you</a:t>
            </a:r>
            <a:br>
              <a:rPr lang="en-US" dirty="0" smtClean="0"/>
            </a:br>
            <a:r>
              <a:rPr lang="en-US" dirty="0" smtClean="0"/>
              <a:t> </a:t>
            </a:r>
            <a:r>
              <a:rPr lang="en-US" dirty="0"/>
              <a:t>that are in love…</a:t>
            </a:r>
          </a:p>
        </p:txBody>
      </p:sp>
      <p:sp>
        <p:nvSpPr>
          <p:cNvPr id="11267" name="Rectangle 3"/>
          <p:cNvSpPr>
            <a:spLocks noGrp="1" noChangeArrowheads="1"/>
          </p:cNvSpPr>
          <p:nvPr>
            <p:ph type="body" idx="1"/>
          </p:nvPr>
        </p:nvSpPr>
        <p:spPr>
          <a:xfrm>
            <a:off x="914400" y="3276600"/>
            <a:ext cx="8229600" cy="990600"/>
          </a:xfrm>
        </p:spPr>
        <p:txBody>
          <a:bodyPr/>
          <a:lstStyle/>
          <a:p>
            <a:r>
              <a:rPr lang="en-US" dirty="0"/>
              <a:t>…</a:t>
            </a:r>
            <a:r>
              <a:rPr lang="en-US" sz="4800" dirty="0"/>
              <a:t>or in </a:t>
            </a:r>
            <a:r>
              <a:rPr lang="en-US" sz="4800" dirty="0" smtClean="0"/>
              <a:t>like</a:t>
            </a:r>
            <a:endParaRPr lang="en-US" sz="4800" dirty="0"/>
          </a:p>
        </p:txBody>
      </p:sp>
      <p:pic>
        <p:nvPicPr>
          <p:cNvPr id="87042" name="Picture 2" descr="http://thesituationist.files.wordpress.com/2008/02/thing-called-love.jpg"/>
          <p:cNvPicPr>
            <a:picLocks noChangeAspect="1" noChangeArrowheads="1"/>
          </p:cNvPicPr>
          <p:nvPr/>
        </p:nvPicPr>
        <p:blipFill>
          <a:blip r:embed="rId2" cstate="print"/>
          <a:srcRect/>
          <a:stretch>
            <a:fillRect/>
          </a:stretch>
        </p:blipFill>
        <p:spPr bwMode="auto">
          <a:xfrm>
            <a:off x="5562600" y="1066800"/>
            <a:ext cx="2819400" cy="5029200"/>
          </a:xfrm>
          <a:prstGeom prst="rect">
            <a:avLst/>
          </a:prstGeom>
          <a:noFill/>
        </p:spPr>
      </p:pic>
      <p:sp>
        <p:nvSpPr>
          <p:cNvPr id="5" name="TextBox 4"/>
          <p:cNvSpPr txBox="1"/>
          <p:nvPr/>
        </p:nvSpPr>
        <p:spPr>
          <a:xfrm>
            <a:off x="1295400" y="4572000"/>
            <a:ext cx="2866490" cy="1200329"/>
          </a:xfrm>
          <a:prstGeom prst="rect">
            <a:avLst/>
          </a:prstGeom>
          <a:noFill/>
        </p:spPr>
        <p:txBody>
          <a:bodyPr wrap="none" rtlCol="0">
            <a:spAutoFit/>
          </a:bodyPr>
          <a:lstStyle/>
          <a:p>
            <a:r>
              <a:rPr lang="en-US" sz="5400" dirty="0" smtClean="0"/>
              <a:t>…or not…</a:t>
            </a:r>
          </a:p>
          <a:p>
            <a:endParaRPr lang="en-US" dirty="0"/>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87042"/>
                                        </p:tgtEl>
                                        <p:attrNameLst>
                                          <p:attrName>style.visibility</p:attrName>
                                        </p:attrNameLst>
                                      </p:cBhvr>
                                      <p:to>
                                        <p:strVal val="visible"/>
                                      </p:to>
                                    </p:set>
                                    <p:animEffect transition="in" filter="dissolve">
                                      <p:cBhvr>
                                        <p:cTn id="7" dur="2000"/>
                                        <p:tgtEl>
                                          <p:spTgt spid="8704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267">
                                            <p:txEl>
                                              <p:pRg st="0" end="0"/>
                                            </p:txEl>
                                          </p:spTgt>
                                        </p:tgtEl>
                                        <p:attrNameLst>
                                          <p:attrName>style.visibility</p:attrName>
                                        </p:attrNameLst>
                                      </p:cBhvr>
                                      <p:to>
                                        <p:strVal val="visible"/>
                                      </p:to>
                                    </p:set>
                                    <p:animEffect transition="in" filter="dissolve">
                                      <p:cBhvr>
                                        <p:cTn id="12" dur="500"/>
                                        <p:tgtEl>
                                          <p:spTgt spid="1126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par>
                          <p:cTn id="18" fill="hold">
                            <p:stCondLst>
                              <p:cond delay="500"/>
                            </p:stCondLst>
                            <p:childTnLst>
                              <p:par>
                                <p:cTn id="19" presetID="9" presetClass="exit" presetSubtype="0" fill="hold" nodeType="afterEffect">
                                  <p:stCondLst>
                                    <p:cond delay="0"/>
                                  </p:stCondLst>
                                  <p:childTnLst>
                                    <p:animEffect transition="out" filter="dissolve">
                                      <p:cBhvr>
                                        <p:cTn id="20" dur="2000"/>
                                        <p:tgtEl>
                                          <p:spTgt spid="87042"/>
                                        </p:tgtEl>
                                      </p:cBhvr>
                                    </p:animEffect>
                                    <p:set>
                                      <p:cBhvr>
                                        <p:cTn id="21" dur="1" fill="hold">
                                          <p:stCondLst>
                                            <p:cond delay="1999"/>
                                          </p:stCondLst>
                                        </p:cTn>
                                        <p:tgtEl>
                                          <p:spTgt spid="870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990600" y="990600"/>
            <a:ext cx="7315200" cy="5139869"/>
          </a:xfrm>
          <a:prstGeom prst="rect">
            <a:avLst/>
          </a:prstGeom>
          <a:solidFill>
            <a:schemeClr val="bg1">
              <a:alpha val="41000"/>
            </a:schemeClr>
          </a:solidFill>
          <a:ln w="9525">
            <a:noFill/>
            <a:miter lim="800000"/>
            <a:headEnd/>
            <a:tailEnd/>
          </a:ln>
          <a:effectLst/>
        </p:spPr>
        <p:txBody>
          <a:bodyPr wrap="square">
            <a:spAutoFit/>
          </a:bodyPr>
          <a:lstStyle/>
          <a:p>
            <a:r>
              <a:rPr lang="en-US" sz="3600" dirty="0">
                <a:latin typeface="Times New Roman" pitchFamily="18" charset="0"/>
                <a:cs typeface="Times New Roman" pitchFamily="18" charset="0"/>
              </a:rPr>
              <a:t>Dear Jack</a:t>
            </a:r>
            <a:r>
              <a:rPr lang="en-US" sz="36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a:p>
            <a:pPr eaLnBrk="0" hangingPunct="0"/>
            <a:r>
              <a:rPr lang="en-US" sz="3200" dirty="0" smtClean="0">
                <a:latin typeface="Times New Roman" pitchFamily="18" charset="0"/>
                <a:cs typeface="Times New Roman" pitchFamily="18" charset="0"/>
              </a:rPr>
              <a:t>	I </a:t>
            </a:r>
            <a:r>
              <a:rPr lang="en-US" sz="3200" dirty="0">
                <a:latin typeface="Times New Roman" pitchFamily="18" charset="0"/>
                <a:cs typeface="Times New Roman" pitchFamily="18" charset="0"/>
              </a:rPr>
              <a:t>want a man who knows what love is all about. You are generous, kind, thoughtful. People who are not like you admit to being useless and inferior. You have ruined me for other men. I yearn for you. I have no feelings whatsoever when we’re apart. I can be forever happy – will you let me be yours?										Jill</a:t>
            </a:r>
            <a:r>
              <a:rPr lang="en-US" sz="3600" dirty="0">
                <a:latin typeface="Times New Roman" pitchFamily="18" charset="0"/>
              </a:rPr>
              <a:t> </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graphicFrame>
        <p:nvGraphicFramePr>
          <p:cNvPr id="7" name="Content Placeholder 6"/>
          <p:cNvGraphicFramePr>
            <a:graphicFrameLocks noGrp="1"/>
          </p:cNvGraphicFramePr>
          <p:nvPr>
            <p:ph idx="1"/>
          </p:nvPr>
        </p:nvGraphicFramePr>
        <p:xfrm>
          <a:off x="533400" y="1524000"/>
          <a:ext cx="8153400" cy="3307683"/>
        </p:xfrm>
        <a:graphic>
          <a:graphicData uri="http://schemas.openxmlformats.org/drawingml/2006/table">
            <a:tbl>
              <a:tblPr firstRow="1" bandRow="1">
                <a:tableStyleId>{5940675A-B579-460E-94D1-54222C63F5DA}</a:tableStyleId>
              </a:tblPr>
              <a:tblGrid>
                <a:gridCol w="4076700"/>
                <a:gridCol w="4076700"/>
              </a:tblGrid>
              <a:tr h="381603">
                <a:tc>
                  <a:txBody>
                    <a:bodyPr/>
                    <a:lstStyle/>
                    <a:p>
                      <a:r>
                        <a:rPr lang="en-US" dirty="0" smtClean="0"/>
                        <a:t>Tue 9/ 18 and Wed</a:t>
                      </a:r>
                      <a:r>
                        <a:rPr lang="en-US" baseline="0" dirty="0" smtClean="0"/>
                        <a:t> 9/19</a:t>
                      </a:r>
                      <a:endParaRPr lang="en-US" dirty="0"/>
                    </a:p>
                  </a:txBody>
                  <a:tcPr/>
                </a:tc>
                <a:tc>
                  <a:txBody>
                    <a:bodyPr/>
                    <a:lstStyle/>
                    <a:p>
                      <a:r>
                        <a:rPr lang="en-US" dirty="0" err="1" smtClean="0"/>
                        <a:t>Thur</a:t>
                      </a:r>
                      <a:r>
                        <a:rPr lang="en-US" dirty="0" smtClean="0"/>
                        <a:t> 9/20 Fri 9/21</a:t>
                      </a:r>
                      <a:r>
                        <a:rPr lang="en-US" baseline="0" dirty="0" smtClean="0"/>
                        <a:t> </a:t>
                      </a:r>
                      <a:endParaRPr lang="en-US" dirty="0"/>
                    </a:p>
                  </a:txBody>
                  <a:tcPr/>
                </a:tc>
              </a:tr>
              <a:tr h="658658">
                <a:tc>
                  <a:txBody>
                    <a:bodyPr/>
                    <a:lstStyle/>
                    <a:p>
                      <a:pPr>
                        <a:buFont typeface="Arial" pitchFamily="34" charset="0"/>
                        <a:buChar char="•"/>
                      </a:pPr>
                      <a:r>
                        <a:rPr lang="en-US" dirty="0" smtClean="0"/>
                        <a:t> student planner</a:t>
                      </a:r>
                    </a:p>
                    <a:p>
                      <a:pPr>
                        <a:buFont typeface="Arial" pitchFamily="34" charset="0"/>
                        <a:buChar char="•"/>
                      </a:pPr>
                      <a:r>
                        <a:rPr lang="en-US" dirty="0" smtClean="0"/>
                        <a:t>GIIG</a:t>
                      </a:r>
                      <a:r>
                        <a:rPr lang="en-US" baseline="0" dirty="0" smtClean="0"/>
                        <a:t> – adjectives </a:t>
                      </a:r>
                    </a:p>
                    <a:p>
                      <a:pPr>
                        <a:buFont typeface="Arial" pitchFamily="34" charset="0"/>
                        <a:buChar char="•"/>
                      </a:pPr>
                      <a:r>
                        <a:rPr lang="en-US" baseline="0" dirty="0" smtClean="0"/>
                        <a:t> Chronology Time Line</a:t>
                      </a:r>
                    </a:p>
                    <a:p>
                      <a:pPr>
                        <a:buFont typeface="Arial" pitchFamily="34" charset="0"/>
                        <a:buChar char="•"/>
                      </a:pPr>
                      <a:r>
                        <a:rPr lang="en-US" baseline="0" dirty="0" smtClean="0"/>
                        <a:t> 15 minutes read time </a:t>
                      </a:r>
                      <a:endParaRPr lang="en-US" dirty="0"/>
                    </a:p>
                  </a:txBody>
                  <a:tcPr/>
                </a:tc>
                <a:tc>
                  <a:txBody>
                    <a:bodyPr/>
                    <a:lstStyle/>
                    <a:p>
                      <a:pPr>
                        <a:buFont typeface="Arial" pitchFamily="34" charset="0"/>
                        <a:buChar char="•"/>
                      </a:pPr>
                      <a:r>
                        <a:rPr lang="en-US" dirty="0" smtClean="0"/>
                        <a:t> Student Planner</a:t>
                      </a:r>
                      <a:r>
                        <a:rPr lang="en-US" baseline="0" dirty="0" smtClean="0"/>
                        <a:t> </a:t>
                      </a:r>
                    </a:p>
                    <a:p>
                      <a:pPr>
                        <a:buFont typeface="Arial" pitchFamily="34" charset="0"/>
                        <a:buChar char="•"/>
                      </a:pPr>
                      <a:r>
                        <a:rPr lang="en-US" baseline="0" dirty="0" smtClean="0"/>
                        <a:t>GIIG  - contextual </a:t>
                      </a:r>
                      <a:r>
                        <a:rPr lang="en-US" baseline="0" dirty="0" err="1" smtClean="0"/>
                        <a:t>vocab</a:t>
                      </a:r>
                      <a:r>
                        <a:rPr lang="en-US" baseline="0" dirty="0" smtClean="0"/>
                        <a:t> </a:t>
                      </a:r>
                    </a:p>
                    <a:p>
                      <a:pPr>
                        <a:buFont typeface="Arial" pitchFamily="34" charset="0"/>
                        <a:buChar char="•"/>
                      </a:pPr>
                      <a:r>
                        <a:rPr lang="en-US" baseline="0" dirty="0" smtClean="0"/>
                        <a:t> Nonfiction Presentations</a:t>
                      </a:r>
                    </a:p>
                    <a:p>
                      <a:pPr>
                        <a:buFont typeface="Arial" pitchFamily="34" charset="0"/>
                        <a:buChar char="•"/>
                      </a:pPr>
                      <a:r>
                        <a:rPr lang="en-US" baseline="0" dirty="0" smtClean="0"/>
                        <a:t> Venn Diagrams</a:t>
                      </a:r>
                    </a:p>
                    <a:p>
                      <a:pPr>
                        <a:buFont typeface="Arial" pitchFamily="34" charset="0"/>
                        <a:buChar char="•"/>
                      </a:pPr>
                      <a:r>
                        <a:rPr lang="en-US" baseline="0" dirty="0" smtClean="0"/>
                        <a:t> 15 minutes read time </a:t>
                      </a:r>
                    </a:p>
                    <a:p>
                      <a:pPr>
                        <a:buFont typeface="Arial" pitchFamily="34" charset="0"/>
                        <a:buChar char="•"/>
                      </a:pPr>
                      <a:endParaRPr lang="en-US" dirty="0"/>
                    </a:p>
                  </a:txBody>
                  <a:tcPr/>
                </a:tc>
              </a:tr>
              <a:tr h="940939">
                <a:tc>
                  <a:txBody>
                    <a:bodyPr/>
                    <a:lstStyle/>
                    <a:p>
                      <a:endParaRPr lang="en-US" dirty="0" smtClean="0"/>
                    </a:p>
                    <a:p>
                      <a:endParaRPr lang="en-US" dirty="0" smtClean="0"/>
                    </a:p>
                    <a:p>
                      <a:pPr>
                        <a:buFont typeface="Arial" pitchFamily="34" charset="0"/>
                        <a:buChar char="•"/>
                      </a:pPr>
                      <a:r>
                        <a:rPr lang="en-US" dirty="0" smtClean="0"/>
                        <a:t> Read pages 43- 64</a:t>
                      </a:r>
                    </a:p>
                    <a:p>
                      <a:pPr>
                        <a:buFont typeface="Arial" pitchFamily="34" charset="0"/>
                        <a:buChar char="•"/>
                      </a:pPr>
                      <a:r>
                        <a:rPr lang="en-US" dirty="0" smtClean="0"/>
                        <a:t> nonfiction assignment </a:t>
                      </a:r>
                      <a:endParaRPr lang="en-US" dirty="0"/>
                    </a:p>
                  </a:txBody>
                  <a:tcPr/>
                </a:tc>
                <a:tc>
                  <a:txBody>
                    <a:bodyPr/>
                    <a:lstStyle/>
                    <a:p>
                      <a:endParaRPr lang="en-US" dirty="0" smtClean="0"/>
                    </a:p>
                    <a:p>
                      <a:endParaRPr lang="en-US" dirty="0" smtClean="0"/>
                    </a:p>
                    <a:p>
                      <a:pPr>
                        <a:buFont typeface="Arial" pitchFamily="34" charset="0"/>
                        <a:buChar char="•"/>
                      </a:pPr>
                      <a:r>
                        <a:rPr lang="en-US" dirty="0" smtClean="0"/>
                        <a:t> Read pages 65- 86 </a:t>
                      </a:r>
                    </a:p>
                    <a:p>
                      <a:pPr>
                        <a:buFont typeface="Arial" pitchFamily="34" charset="0"/>
                        <a:buChar char="•"/>
                      </a:pPr>
                      <a:r>
                        <a:rPr lang="en-US" dirty="0" smtClean="0"/>
                        <a:t> Reading Log Due</a:t>
                      </a:r>
                      <a:endParaRPr lang="en-US" dirty="0"/>
                    </a:p>
                  </a:txBody>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685800" y="838200"/>
            <a:ext cx="8077200" cy="5139869"/>
          </a:xfrm>
          <a:prstGeom prst="rect">
            <a:avLst/>
          </a:prstGeom>
          <a:solidFill>
            <a:schemeClr val="bg1">
              <a:alpha val="53999"/>
            </a:schemeClr>
          </a:solidFill>
          <a:ln w="9525">
            <a:noFill/>
            <a:miter lim="800000"/>
            <a:headEnd/>
            <a:tailEnd/>
          </a:ln>
          <a:effectLst/>
        </p:spPr>
        <p:txBody>
          <a:bodyPr>
            <a:spAutoFit/>
          </a:bodyPr>
          <a:lstStyle/>
          <a:p>
            <a:r>
              <a:rPr lang="en-US" sz="3600" dirty="0">
                <a:latin typeface="Times New Roman" pitchFamily="18" charset="0"/>
                <a:cs typeface="Times New Roman" pitchFamily="18" charset="0"/>
              </a:rPr>
              <a:t>Dear Jack,</a:t>
            </a:r>
          </a:p>
          <a:p>
            <a:pPr eaLnBrk="0" hangingPunct="0"/>
            <a:r>
              <a:rPr lang="en-US"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	I </a:t>
            </a:r>
            <a:r>
              <a:rPr lang="en-US" sz="3200" dirty="0">
                <a:latin typeface="Times New Roman" pitchFamily="18" charset="0"/>
                <a:cs typeface="Times New Roman" pitchFamily="18" charset="0"/>
              </a:rPr>
              <a:t>want a man who knows what love is. All about you are generous, kind, thoughtful people, who are not like you. Admit to being useless and inferior. You have ruined me. For other men I yearn! For you I have no feelings whatsoever. When we’re apart I can be forever happy. Will you let me be?</a:t>
            </a:r>
          </a:p>
          <a:p>
            <a:pPr eaLnBrk="0" hangingPunct="0"/>
            <a:r>
              <a:rPr lang="en-US" sz="3200" dirty="0">
                <a:latin typeface="Times New Roman" pitchFamily="18" charset="0"/>
                <a:cs typeface="Times New Roman" pitchFamily="18" charset="0"/>
              </a:rPr>
              <a:t> 			Yours,</a:t>
            </a:r>
          </a:p>
          <a:p>
            <a:pPr eaLnBrk="0" hangingPunct="0"/>
            <a:r>
              <a:rPr lang="en-US" sz="3200" dirty="0">
                <a:latin typeface="Times New Roman" pitchFamily="18" charset="0"/>
                <a:cs typeface="Times New Roman" pitchFamily="18" charset="0"/>
              </a:rPr>
              <a:t>				Jill</a:t>
            </a:r>
            <a:r>
              <a:rPr lang="en-US" sz="3600" dirty="0">
                <a:latin typeface="Times New Roman" pitchFamily="18" charset="0"/>
              </a:rPr>
              <a:t> </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533400" y="609600"/>
            <a:ext cx="7620000" cy="5509200"/>
          </a:xfrm>
          <a:prstGeom prst="rect">
            <a:avLst/>
          </a:prstGeom>
          <a:solidFill>
            <a:schemeClr val="bg1">
              <a:alpha val="37000"/>
            </a:schemeClr>
          </a:solidFill>
          <a:ln w="9525">
            <a:noFill/>
            <a:miter lim="800000"/>
            <a:headEnd/>
            <a:tailEnd/>
          </a:ln>
          <a:effectLst/>
        </p:spPr>
        <p:txBody>
          <a:bodyPr wrap="square">
            <a:spAutoFit/>
          </a:bodyPr>
          <a:lstStyle/>
          <a:p>
            <a:r>
              <a:rPr lang="en-US" sz="2200" dirty="0">
                <a:latin typeface="Times New Roman" pitchFamily="18" charset="0"/>
                <a:cs typeface="Times New Roman" pitchFamily="18" charset="0"/>
              </a:rPr>
              <a:t>3. Dear Jack,</a:t>
            </a:r>
          </a:p>
          <a:p>
            <a:pPr eaLnBrk="0" hangingPunct="0"/>
            <a:r>
              <a:rPr lang="en-US" sz="2200" dirty="0">
                <a:latin typeface="Times New Roman" pitchFamily="18" charset="0"/>
                <a:cs typeface="Times New Roman" pitchFamily="18" charset="0"/>
              </a:rPr>
              <a:t> </a:t>
            </a:r>
            <a:r>
              <a:rPr lang="en-US" sz="2200" dirty="0" smtClean="0">
                <a:latin typeface="Times New Roman" pitchFamily="18" charset="0"/>
                <a:cs typeface="Times New Roman" pitchFamily="18" charset="0"/>
              </a:rPr>
              <a:t>	I </a:t>
            </a:r>
            <a:r>
              <a:rPr lang="en-US" sz="2200" dirty="0">
                <a:latin typeface="Times New Roman" pitchFamily="18" charset="0"/>
                <a:cs typeface="Times New Roman" pitchFamily="18" charset="0"/>
              </a:rPr>
              <a:t>want a man who knows what love is all about. You are generous, kind, thoughtful. People who are not like you admit to being useless and inferior. You have ruined me for other men. I yearn for you. I have no feelings whatsoever when we’re apart. I can be forever happy – will you let me be yours?	</a:t>
            </a:r>
          </a:p>
          <a:p>
            <a:pPr eaLnBrk="0" hangingPunct="0"/>
            <a:r>
              <a:rPr lang="en-US" sz="2200" dirty="0">
                <a:latin typeface="Times New Roman" pitchFamily="18" charset="0"/>
                <a:cs typeface="Times New Roman" pitchFamily="18" charset="0"/>
              </a:rPr>
              <a:t>				Jill</a:t>
            </a:r>
          </a:p>
          <a:p>
            <a:pPr eaLnBrk="0" hangingPunct="0"/>
            <a:r>
              <a:rPr lang="en-US" sz="2200" dirty="0">
                <a:latin typeface="Times New Roman" pitchFamily="18" charset="0"/>
                <a:cs typeface="Times New Roman" pitchFamily="18" charset="0"/>
              </a:rPr>
              <a:t> </a:t>
            </a:r>
          </a:p>
          <a:p>
            <a:pPr eaLnBrk="0" hangingPunct="0"/>
            <a:r>
              <a:rPr lang="en-US" sz="2200" dirty="0">
                <a:latin typeface="Times New Roman" pitchFamily="18" charset="0"/>
                <a:cs typeface="Times New Roman" pitchFamily="18" charset="0"/>
              </a:rPr>
              <a:t>4.  </a:t>
            </a:r>
            <a:r>
              <a:rPr lang="en-US" sz="2200" i="1" dirty="0">
                <a:latin typeface="Times New Roman" pitchFamily="18" charset="0"/>
                <a:cs typeface="Times New Roman" pitchFamily="18" charset="0"/>
              </a:rPr>
              <a:t>Dear Jack,</a:t>
            </a:r>
          </a:p>
          <a:p>
            <a:pPr eaLnBrk="0" hangingPunct="0"/>
            <a:r>
              <a:rPr lang="en-US" sz="2200" i="1" dirty="0">
                <a:latin typeface="Times New Roman" pitchFamily="18" charset="0"/>
                <a:cs typeface="Times New Roman" pitchFamily="18" charset="0"/>
              </a:rPr>
              <a:t> </a:t>
            </a:r>
            <a:r>
              <a:rPr lang="en-US" sz="2200" i="1" dirty="0" smtClean="0">
                <a:latin typeface="Times New Roman" pitchFamily="18" charset="0"/>
                <a:cs typeface="Times New Roman" pitchFamily="18" charset="0"/>
              </a:rPr>
              <a:t>	I </a:t>
            </a:r>
            <a:r>
              <a:rPr lang="en-US" sz="2200" i="1" dirty="0">
                <a:latin typeface="Times New Roman" pitchFamily="18" charset="0"/>
                <a:cs typeface="Times New Roman" pitchFamily="18" charset="0"/>
              </a:rPr>
              <a:t>want a man who knows what love is. All about you are generous, kind, thoughtful people, who are not like you. Admit to being useless and inferior. You have ruined me. For other men I yearn! For you I have no feelings whatsoever. When we’re apart I can be forever happy. Will you let me be?</a:t>
            </a:r>
          </a:p>
          <a:p>
            <a:pPr eaLnBrk="0" hangingPunct="0"/>
            <a:r>
              <a:rPr lang="en-US" sz="2200" i="1" dirty="0">
                <a:latin typeface="Times New Roman" pitchFamily="18" charset="0"/>
                <a:cs typeface="Times New Roman" pitchFamily="18" charset="0"/>
              </a:rPr>
              <a:t> 			Yours,</a:t>
            </a:r>
          </a:p>
          <a:p>
            <a:pPr eaLnBrk="0" hangingPunct="0"/>
            <a:r>
              <a:rPr lang="en-US" sz="2200" i="1" dirty="0">
                <a:latin typeface="Times New Roman" pitchFamily="18" charset="0"/>
                <a:cs typeface="Times New Roman" pitchFamily="18" charset="0"/>
              </a:rPr>
              <a:t>				Jill</a:t>
            </a:r>
            <a:r>
              <a:rPr lang="en-US" sz="2200" i="1" dirty="0">
                <a:latin typeface="Times New Roman" pitchFamily="18" charset="0"/>
              </a:rPr>
              <a:t> </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1143000"/>
            <a:ext cx="8229600" cy="1143000"/>
          </a:xfrm>
        </p:spPr>
        <p:txBody>
          <a:bodyPr>
            <a:normAutofit fontScale="90000"/>
          </a:bodyPr>
          <a:lstStyle/>
          <a:p>
            <a:r>
              <a:rPr lang="en-US" dirty="0"/>
              <a:t>Wow!</a:t>
            </a:r>
            <a:br>
              <a:rPr lang="en-US" dirty="0"/>
            </a:br>
            <a:r>
              <a:rPr lang="en-US" dirty="0"/>
              <a:t>Punctuation is important!</a:t>
            </a:r>
          </a:p>
        </p:txBody>
      </p:sp>
      <p:sp>
        <p:nvSpPr>
          <p:cNvPr id="15363" name="Rectangle 3"/>
          <p:cNvSpPr>
            <a:spLocks noGrp="1" noChangeArrowheads="1"/>
          </p:cNvSpPr>
          <p:nvPr>
            <p:ph type="body" idx="1"/>
          </p:nvPr>
        </p:nvSpPr>
        <p:spPr>
          <a:xfrm>
            <a:off x="457200" y="2362200"/>
            <a:ext cx="8229600" cy="3763963"/>
          </a:xfrm>
          <a:solidFill>
            <a:srgbClr val="FF99FF"/>
          </a:solidFill>
        </p:spPr>
        <p:txBody>
          <a:bodyPr/>
          <a:lstStyle/>
          <a:p>
            <a:pPr>
              <a:buFontTx/>
              <a:buNone/>
            </a:pPr>
            <a:endParaRPr lang="en-US" dirty="0"/>
          </a:p>
          <a:p>
            <a:pPr>
              <a:buFontTx/>
              <a:buNone/>
            </a:pPr>
            <a:r>
              <a:rPr lang="en-US" sz="5400" dirty="0" smtClean="0"/>
              <a:t>  When </a:t>
            </a:r>
            <a:r>
              <a:rPr lang="en-US" sz="5400" dirty="0"/>
              <a:t>do I use commas, colons, and semicolons?</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5363">
                                            <p:txEl>
                                              <p:pRg st="1" end="1"/>
                                            </p:txEl>
                                          </p:spTgt>
                                        </p:tgtEl>
                                        <p:attrNameLst>
                                          <p:attrName>style.visibility</p:attrName>
                                        </p:attrNameLst>
                                      </p:cBhvr>
                                      <p:to>
                                        <p:strVal val="visible"/>
                                      </p:to>
                                    </p:set>
                                    <p:animEffect transition="in" filter="wipe(right)">
                                      <p:cBhvr>
                                        <p:cTn id="7" dur="500"/>
                                        <p:tgtEl>
                                          <p:spTgt spid="153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914400" y="609600"/>
            <a:ext cx="6934200" cy="1981200"/>
          </a:xfrm>
        </p:spPr>
        <p:txBody>
          <a:bodyPr>
            <a:normAutofit fontScale="90000"/>
          </a:bodyPr>
          <a:lstStyle/>
          <a:p>
            <a:pPr algn="l"/>
            <a:r>
              <a:rPr lang="en-US" sz="3200" dirty="0"/>
              <a:t/>
            </a:r>
            <a:br>
              <a:rPr lang="en-US" sz="3200" dirty="0"/>
            </a:br>
            <a:r>
              <a:rPr lang="en-US" sz="3200" dirty="0"/>
              <a:t>5. A comma is correct if it can be replaced by</a:t>
            </a:r>
            <a:br>
              <a:rPr lang="en-US" sz="3200" dirty="0"/>
            </a:br>
            <a:r>
              <a:rPr lang="en-US" sz="3200" dirty="0"/>
              <a:t> the word </a:t>
            </a:r>
            <a:r>
              <a:rPr lang="en-US" sz="3200" i="1" dirty="0">
                <a:solidFill>
                  <a:srgbClr val="CC0099"/>
                </a:solidFill>
              </a:rPr>
              <a:t>and</a:t>
            </a:r>
            <a:r>
              <a:rPr lang="en-US" sz="3200" i="1" dirty="0"/>
              <a:t> </a:t>
            </a:r>
            <a:r>
              <a:rPr lang="en-US" sz="3200" dirty="0"/>
              <a:t>or </a:t>
            </a:r>
            <a:r>
              <a:rPr lang="en-US" sz="3200" i="1" dirty="0" err="1">
                <a:solidFill>
                  <a:srgbClr val="CC0099"/>
                </a:solidFill>
              </a:rPr>
              <a:t>or</a:t>
            </a:r>
            <a:r>
              <a:rPr lang="en-US" sz="3200" i="1" dirty="0"/>
              <a:t>, </a:t>
            </a:r>
            <a:r>
              <a:rPr lang="en-US" sz="3200" dirty="0"/>
              <a:t>and it is listing things in the same degree.</a:t>
            </a:r>
            <a:br>
              <a:rPr lang="en-US" sz="3200" dirty="0"/>
            </a:br>
            <a:endParaRPr lang="en-US" sz="3200" dirty="0"/>
          </a:p>
        </p:txBody>
      </p:sp>
      <p:sp>
        <p:nvSpPr>
          <p:cNvPr id="16387" name="Rectangle 3"/>
          <p:cNvSpPr>
            <a:spLocks noGrp="1" noChangeArrowheads="1"/>
          </p:cNvSpPr>
          <p:nvPr>
            <p:ph type="body" idx="1"/>
          </p:nvPr>
        </p:nvSpPr>
        <p:spPr>
          <a:xfrm>
            <a:off x="914400" y="2667000"/>
            <a:ext cx="7086600" cy="3429000"/>
          </a:xfrm>
        </p:spPr>
        <p:txBody>
          <a:bodyPr>
            <a:normAutofit lnSpcReduction="10000"/>
          </a:bodyPr>
          <a:lstStyle/>
          <a:p>
            <a:pPr>
              <a:lnSpc>
                <a:spcPct val="90000"/>
              </a:lnSpc>
              <a:buFontTx/>
              <a:buNone/>
            </a:pPr>
            <a:r>
              <a:rPr lang="en-US" sz="2800" i="1" dirty="0">
                <a:latin typeface="Century Gothic" pitchFamily="34" charset="0"/>
              </a:rPr>
              <a:t>“</a:t>
            </a:r>
            <a:r>
              <a:rPr lang="en-US" sz="2800" dirty="0">
                <a:latin typeface="Century Gothic" pitchFamily="34" charset="0"/>
              </a:rPr>
              <a:t>I had a marvelous time watching students stick their tongues out </a:t>
            </a:r>
            <a:r>
              <a:rPr lang="en-US" sz="2800" i="1" dirty="0">
                <a:solidFill>
                  <a:srgbClr val="CC0099"/>
                </a:solidFill>
                <a:latin typeface="Century Gothic" pitchFamily="34" charset="0"/>
              </a:rPr>
              <a:t>and </a:t>
            </a:r>
            <a:r>
              <a:rPr lang="en-US" sz="2800" dirty="0">
                <a:latin typeface="Century Gothic" pitchFamily="34" charset="0"/>
              </a:rPr>
              <a:t>cross their eyes </a:t>
            </a:r>
            <a:r>
              <a:rPr lang="en-US" sz="2800" i="1" dirty="0">
                <a:solidFill>
                  <a:srgbClr val="CC0099"/>
                </a:solidFill>
                <a:latin typeface="Century Gothic" pitchFamily="34" charset="0"/>
              </a:rPr>
              <a:t>and </a:t>
            </a:r>
            <a:r>
              <a:rPr lang="en-US" sz="2800" dirty="0">
                <a:latin typeface="Century Gothic" pitchFamily="34" charset="0"/>
              </a:rPr>
              <a:t>balance on one foot </a:t>
            </a:r>
            <a:r>
              <a:rPr lang="en-US" sz="2800" i="1" dirty="0">
                <a:solidFill>
                  <a:srgbClr val="3366FF"/>
                </a:solidFill>
                <a:latin typeface="Century Gothic" pitchFamily="34" charset="0"/>
              </a:rPr>
              <a:t>and</a:t>
            </a:r>
            <a:r>
              <a:rPr lang="en-US" sz="2800" i="1" dirty="0">
                <a:latin typeface="Century Gothic" pitchFamily="34" charset="0"/>
              </a:rPr>
              <a:t> </a:t>
            </a:r>
            <a:r>
              <a:rPr lang="en-US" sz="2800" dirty="0">
                <a:latin typeface="Century Gothic" pitchFamily="34" charset="0"/>
              </a:rPr>
              <a:t>play dead.”</a:t>
            </a:r>
          </a:p>
          <a:p>
            <a:pPr>
              <a:lnSpc>
                <a:spcPct val="90000"/>
              </a:lnSpc>
              <a:buFontTx/>
              <a:buNone/>
            </a:pPr>
            <a:r>
              <a:rPr lang="en-US" sz="2800" i="1" dirty="0"/>
              <a:t>“</a:t>
            </a:r>
            <a:r>
              <a:rPr lang="en-US" sz="2800" dirty="0"/>
              <a:t>I had a marvelous time watching students stick their tongues out,</a:t>
            </a:r>
            <a:r>
              <a:rPr lang="en-US" sz="2800" i="1" dirty="0"/>
              <a:t> </a:t>
            </a:r>
            <a:r>
              <a:rPr lang="en-US" sz="2800" dirty="0"/>
              <a:t>cross their eyes,</a:t>
            </a:r>
            <a:r>
              <a:rPr lang="en-US" sz="2800" i="1" dirty="0"/>
              <a:t> </a:t>
            </a:r>
            <a:r>
              <a:rPr lang="en-US" sz="2800" dirty="0"/>
              <a:t>balance on one foot </a:t>
            </a:r>
            <a:r>
              <a:rPr lang="en-US" sz="2800" i="1" dirty="0">
                <a:solidFill>
                  <a:srgbClr val="3366FF"/>
                </a:solidFill>
              </a:rPr>
              <a:t>and</a:t>
            </a:r>
            <a:r>
              <a:rPr lang="en-US" sz="2800" i="1" dirty="0"/>
              <a:t> </a:t>
            </a:r>
            <a:r>
              <a:rPr lang="en-US" sz="2800" dirty="0"/>
              <a:t>play dead.”</a:t>
            </a:r>
          </a:p>
          <a:p>
            <a:pPr>
              <a:lnSpc>
                <a:spcPct val="90000"/>
              </a:lnSpc>
              <a:buFontTx/>
              <a:buNone/>
            </a:pPr>
            <a:endParaRPr lang="en-US" sz="2800" dirty="0"/>
          </a:p>
          <a:p>
            <a:pPr>
              <a:lnSpc>
                <a:spcPct val="90000"/>
              </a:lnSpc>
              <a:buFontTx/>
              <a:buNone/>
            </a:pPr>
            <a:r>
              <a:rPr lang="en-US" sz="2800" dirty="0">
                <a:sym typeface="Wingdings" pitchFamily="2" charset="2"/>
              </a:rPr>
              <a:t>          </a:t>
            </a:r>
            <a:endParaRPr lang="en-US" sz="2800" dirty="0"/>
          </a:p>
        </p:txBody>
      </p:sp>
      <p:sp>
        <p:nvSpPr>
          <p:cNvPr id="16388" name="Rectangle 4"/>
          <p:cNvSpPr>
            <a:spLocks noChangeArrowheads="1"/>
          </p:cNvSpPr>
          <p:nvPr/>
        </p:nvSpPr>
        <p:spPr bwMode="auto">
          <a:xfrm>
            <a:off x="228600" y="838200"/>
            <a:ext cx="8382000" cy="1524000"/>
          </a:xfrm>
          <a:prstGeom prst="rect">
            <a:avLst/>
          </a:prstGeom>
          <a:noFill/>
          <a:ln w="9525">
            <a:solidFill>
              <a:schemeClr val="tx1"/>
            </a:solidFill>
            <a:miter lim="800000"/>
            <a:headEnd/>
            <a:tailEnd/>
          </a:ln>
          <a:effectLst/>
        </p:spPr>
        <p:txBody>
          <a:bodyPr wrap="none" anchor="ctr"/>
          <a:lstStyle/>
          <a:p>
            <a:endParaRPr lang="en-US"/>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wipe(up)">
                                      <p:cBhvr>
                                        <p:cTn id="7" dur="500"/>
                                        <p:tgtEl>
                                          <p:spTgt spid="163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Effect transition="in" filter="wipe(up)">
                                      <p:cBhvr>
                                        <p:cTn id="12" dur="500"/>
                                        <p:tgtEl>
                                          <p:spTgt spid="163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6387">
                                            <p:txEl>
                                              <p:pRg st="3" end="3"/>
                                            </p:txEl>
                                          </p:spTgt>
                                        </p:tgtEl>
                                        <p:attrNameLst>
                                          <p:attrName>style.visibility</p:attrName>
                                        </p:attrNameLst>
                                      </p:cBhvr>
                                      <p:to>
                                        <p:strVal val="visible"/>
                                      </p:to>
                                    </p:set>
                                    <p:animEffect transition="in" filter="wipe(up)">
                                      <p:cBhvr>
                                        <p:cTn id="17" dur="500"/>
                                        <p:tgtEl>
                                          <p:spTgt spid="163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143000"/>
          </a:xfrm>
        </p:spPr>
        <p:txBody>
          <a:bodyPr>
            <a:normAutofit/>
          </a:bodyPr>
          <a:lstStyle/>
          <a:p>
            <a:r>
              <a:rPr lang="en-US" dirty="0" smtClean="0"/>
              <a:t>Same Degrees</a:t>
            </a:r>
            <a:endParaRPr lang="en-US" dirty="0"/>
          </a:p>
        </p:txBody>
      </p:sp>
      <p:pic>
        <p:nvPicPr>
          <p:cNvPr id="109570" name="Picture 2" descr="http://www.openletters.in/wp-content/uploads/2010/12/rainbow-swirl-wallpaper1.jpg"/>
          <p:cNvPicPr>
            <a:picLocks noChangeAspect="1" noChangeArrowheads="1"/>
          </p:cNvPicPr>
          <p:nvPr/>
        </p:nvPicPr>
        <p:blipFill>
          <a:blip r:embed="rId2" cstate="print"/>
          <a:srcRect/>
          <a:stretch>
            <a:fillRect/>
          </a:stretch>
        </p:blipFill>
        <p:spPr bwMode="auto">
          <a:xfrm>
            <a:off x="2438400" y="2590800"/>
            <a:ext cx="4305300" cy="3228975"/>
          </a:xfrm>
          <a:prstGeom prst="rect">
            <a:avLst/>
          </a:prstGeom>
          <a:noFill/>
        </p:spPr>
      </p:pic>
      <p:sp>
        <p:nvSpPr>
          <p:cNvPr id="5" name="Rectangle 4"/>
          <p:cNvSpPr/>
          <p:nvPr/>
        </p:nvSpPr>
        <p:spPr>
          <a:xfrm>
            <a:off x="3200400" y="3048000"/>
            <a:ext cx="2670539" cy="2554545"/>
          </a:xfrm>
          <a:prstGeom prst="rect">
            <a:avLst/>
          </a:prstGeom>
          <a:noFill/>
        </p:spPr>
        <p:txBody>
          <a:bodyPr wrap="none" lIns="91440" tIns="45720" rIns="91440" bIns="45720">
            <a:spAutoFit/>
          </a:bodyPr>
          <a:lstStyle/>
          <a:p>
            <a:pPr algn="ctr"/>
            <a:r>
              <a:rPr lang="en-US" sz="8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Like </a:t>
            </a:r>
          </a:p>
          <a:p>
            <a:pPr algn="ctr"/>
            <a:r>
              <a:rPr lang="en-US" sz="8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colors</a:t>
            </a:r>
            <a:endParaRPr lang="en-US" sz="8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Rectangle 5"/>
          <p:cNvSpPr/>
          <p:nvPr/>
        </p:nvSpPr>
        <p:spPr>
          <a:xfrm>
            <a:off x="369801" y="2967335"/>
            <a:ext cx="8404417"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solidFill>
                  <a:srgbClr val="C00000"/>
                </a:solidFill>
                <a:effectLst>
                  <a:outerShdw blurRad="50800" algn="tl" rotWithShape="0">
                    <a:srgbClr val="000000"/>
                  </a:outerShdw>
                </a:effectLst>
              </a:rPr>
              <a:t>Red</a:t>
            </a: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en-US" sz="5400" b="1" cap="none" spc="0" dirty="0" smtClean="0">
                <a:ln w="17780" cmpd="sng">
                  <a:solidFill>
                    <a:srgbClr val="FFFFFF"/>
                  </a:solidFill>
                  <a:prstDash val="solid"/>
                  <a:miter lim="800000"/>
                </a:ln>
                <a:solidFill>
                  <a:schemeClr val="accent6">
                    <a:lumMod val="75000"/>
                  </a:schemeClr>
                </a:solidFill>
                <a:effectLst>
                  <a:outerShdw blurRad="50800" algn="tl" rotWithShape="0">
                    <a:srgbClr val="000000"/>
                  </a:outerShdw>
                </a:effectLst>
              </a:rPr>
              <a:t>orange</a:t>
            </a: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en-US" sz="5400" b="1" cap="none" spc="0" dirty="0" smtClean="0">
                <a:ln w="17780" cmpd="sng">
                  <a:solidFill>
                    <a:srgbClr val="FFFFFF"/>
                  </a:solidFill>
                  <a:prstDash val="solid"/>
                  <a:miter lim="800000"/>
                </a:ln>
                <a:solidFill>
                  <a:srgbClr val="00B050"/>
                </a:solidFill>
                <a:effectLst>
                  <a:outerShdw blurRad="50800" algn="tl" rotWithShape="0">
                    <a:srgbClr val="000000"/>
                  </a:outerShdw>
                </a:effectLst>
              </a:rPr>
              <a:t>green</a:t>
            </a: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and </a:t>
            </a:r>
            <a:r>
              <a:rPr lang="en-US" sz="5400" b="1" cap="none" spc="0" dirty="0" smtClean="0">
                <a:ln w="17780" cmpd="sng">
                  <a:solidFill>
                    <a:srgbClr val="FFFFFF"/>
                  </a:solidFill>
                  <a:prstDash val="solid"/>
                  <a:miter lim="800000"/>
                </a:ln>
                <a:solidFill>
                  <a:schemeClr val="accent2">
                    <a:lumMod val="60000"/>
                    <a:lumOff val="40000"/>
                  </a:schemeClr>
                </a:solidFill>
                <a:effectLst>
                  <a:outerShdw blurRad="50800" algn="tl" rotWithShape="0">
                    <a:srgbClr val="000000"/>
                  </a:outerShdw>
                </a:effectLst>
              </a:rPr>
              <a:t>pink</a:t>
            </a: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111618" name="Picture 2" descr="http://www.muralsforkids.com/images/EOWAnimalMenagerie.jpg"/>
          <p:cNvPicPr>
            <a:picLocks noChangeAspect="1" noChangeArrowheads="1"/>
          </p:cNvPicPr>
          <p:nvPr/>
        </p:nvPicPr>
        <p:blipFill>
          <a:blip r:embed="rId3" cstate="print"/>
          <a:srcRect/>
          <a:stretch>
            <a:fillRect/>
          </a:stretch>
        </p:blipFill>
        <p:spPr bwMode="auto">
          <a:xfrm>
            <a:off x="2362200" y="1981200"/>
            <a:ext cx="4419600" cy="4066032"/>
          </a:xfrm>
          <a:prstGeom prst="rect">
            <a:avLst/>
          </a:prstGeom>
          <a:noFill/>
        </p:spPr>
      </p:pic>
      <p:sp>
        <p:nvSpPr>
          <p:cNvPr id="9" name="Rectangle 8"/>
          <p:cNvSpPr/>
          <p:nvPr/>
        </p:nvSpPr>
        <p:spPr>
          <a:xfrm rot="19341887">
            <a:off x="2525839" y="3355241"/>
            <a:ext cx="4066300" cy="923330"/>
          </a:xfrm>
          <a:prstGeom prst="rect">
            <a:avLst/>
          </a:prstGeom>
          <a:noFill/>
        </p:spPr>
        <p:txBody>
          <a:bodyPr wrap="squar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animals</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0" name="Rectangle 9"/>
          <p:cNvSpPr/>
          <p:nvPr/>
        </p:nvSpPr>
        <p:spPr>
          <a:xfrm>
            <a:off x="533400" y="1981200"/>
            <a:ext cx="7924477" cy="923330"/>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Lions, tigers and bears.</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9" presetClass="exit" presetSubtype="0" fill="hold" nodeType="withEffect">
                                  <p:stCondLst>
                                    <p:cond delay="0"/>
                                  </p:stCondLst>
                                  <p:childTnLst>
                                    <p:animEffect transition="out" filter="dissolve">
                                      <p:cBhvr>
                                        <p:cTn id="9" dur="500"/>
                                        <p:tgtEl>
                                          <p:spTgt spid="109570"/>
                                        </p:tgtEl>
                                      </p:cBhvr>
                                    </p:animEffect>
                                    <p:set>
                                      <p:cBhvr>
                                        <p:cTn id="10" dur="1" fill="hold">
                                          <p:stCondLst>
                                            <p:cond delay="499"/>
                                          </p:stCondLst>
                                        </p:cTn>
                                        <p:tgtEl>
                                          <p:spTgt spid="10957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xit" presetSubtype="0" fill="hold" grpId="1" nodeType="clickEffect">
                                  <p:stCondLst>
                                    <p:cond delay="0"/>
                                  </p:stCondLst>
                                  <p:childTnLst>
                                    <p:animEffect transition="out" filter="dissolve">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111618"/>
                                        </p:tgtEl>
                                        <p:attrNameLst>
                                          <p:attrName>style.visibility</p:attrName>
                                        </p:attrNameLst>
                                      </p:cBhvr>
                                      <p:to>
                                        <p:strVal val="visible"/>
                                      </p:to>
                                    </p:set>
                                    <p:animEffect transition="in" filter="dissolve">
                                      <p:cBhvr>
                                        <p:cTn id="25" dur="500"/>
                                        <p:tgtEl>
                                          <p:spTgt spid="111618"/>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dissolv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xit" presetSubtype="0" fill="hold" nodeType="clickEffect">
                                  <p:stCondLst>
                                    <p:cond delay="0"/>
                                  </p:stCondLst>
                                  <p:childTnLst>
                                    <p:animEffect transition="out" filter="dissolve">
                                      <p:cBhvr>
                                        <p:cTn id="32" dur="500"/>
                                        <p:tgtEl>
                                          <p:spTgt spid="111618"/>
                                        </p:tgtEl>
                                      </p:cBhvr>
                                    </p:animEffect>
                                    <p:set>
                                      <p:cBhvr>
                                        <p:cTn id="33" dur="1" fill="hold">
                                          <p:stCondLst>
                                            <p:cond delay="499"/>
                                          </p:stCondLst>
                                        </p:cTn>
                                        <p:tgtEl>
                                          <p:spTgt spid="111618"/>
                                        </p:tgtEl>
                                        <p:attrNameLst>
                                          <p:attrName>style.visibility</p:attrName>
                                        </p:attrNameLst>
                                      </p:cBhvr>
                                      <p:to>
                                        <p:strVal val="hidden"/>
                                      </p:to>
                                    </p:set>
                                  </p:childTnLst>
                                </p:cTn>
                              </p:par>
                              <p:par>
                                <p:cTn id="34" presetID="9" presetClass="exit" presetSubtype="0" fill="hold" grpId="1" nodeType="withEffect">
                                  <p:stCondLst>
                                    <p:cond delay="0"/>
                                  </p:stCondLst>
                                  <p:childTnLst>
                                    <p:animEffect transition="out" filter="dissolve">
                                      <p:cBhvr>
                                        <p:cTn id="35" dur="500"/>
                                        <p:tgtEl>
                                          <p:spTgt spid="9"/>
                                        </p:tgtEl>
                                      </p:cBhvr>
                                    </p:animEffect>
                                    <p:set>
                                      <p:cBhvr>
                                        <p:cTn id="36" dur="1" fill="hold">
                                          <p:stCondLst>
                                            <p:cond delay="499"/>
                                          </p:stCondLst>
                                        </p:cTn>
                                        <p:tgtEl>
                                          <p:spTgt spid="9"/>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dissolve">
                                      <p:cBhvr>
                                        <p:cTn id="4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6" grpId="1"/>
      <p:bldP spid="9" grpId="0"/>
      <p:bldP spid="9" grpId="1"/>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normAutofit/>
          </a:bodyPr>
          <a:lstStyle/>
          <a:p>
            <a:r>
              <a:rPr lang="en-US" sz="3200" dirty="0" smtClean="0"/>
              <a:t>If the degrees are different,</a:t>
            </a:r>
            <a:br>
              <a:rPr lang="en-US" sz="3200" dirty="0" smtClean="0"/>
            </a:br>
            <a:r>
              <a:rPr lang="en-US" sz="3200" dirty="0" smtClean="0"/>
              <a:t>you don’t put a comma.</a:t>
            </a:r>
            <a:endParaRPr lang="en-US" sz="3200" dirty="0"/>
          </a:p>
        </p:txBody>
      </p:sp>
      <p:pic>
        <p:nvPicPr>
          <p:cNvPr id="109570" name="Picture 2" descr="http://www.openletters.in/wp-content/uploads/2010/12/rainbow-swirl-wallpaper1.jpg"/>
          <p:cNvPicPr>
            <a:picLocks noChangeAspect="1" noChangeArrowheads="1"/>
          </p:cNvPicPr>
          <p:nvPr/>
        </p:nvPicPr>
        <p:blipFill>
          <a:blip r:embed="rId2" cstate="print"/>
          <a:srcRect/>
          <a:stretch>
            <a:fillRect/>
          </a:stretch>
        </p:blipFill>
        <p:spPr bwMode="auto">
          <a:xfrm>
            <a:off x="5105400" y="1981200"/>
            <a:ext cx="2984500" cy="4295775"/>
          </a:xfrm>
          <a:prstGeom prst="rect">
            <a:avLst/>
          </a:prstGeom>
          <a:noFill/>
        </p:spPr>
      </p:pic>
      <p:pic>
        <p:nvPicPr>
          <p:cNvPr id="111618" name="Picture 2" descr="http://www.muralsforkids.com/images/EOWAnimalMenagerie.jpg"/>
          <p:cNvPicPr>
            <a:picLocks noChangeAspect="1" noChangeArrowheads="1"/>
          </p:cNvPicPr>
          <p:nvPr/>
        </p:nvPicPr>
        <p:blipFill>
          <a:blip r:embed="rId3" cstate="print"/>
          <a:srcRect/>
          <a:stretch>
            <a:fillRect/>
          </a:stretch>
        </p:blipFill>
        <p:spPr bwMode="auto">
          <a:xfrm>
            <a:off x="5334000" y="4191000"/>
            <a:ext cx="2236304" cy="2057400"/>
          </a:xfrm>
          <a:prstGeom prst="rect">
            <a:avLst/>
          </a:prstGeom>
          <a:noFill/>
        </p:spPr>
      </p:pic>
      <p:sp>
        <p:nvSpPr>
          <p:cNvPr id="11" name="TextBox 10"/>
          <p:cNvSpPr txBox="1"/>
          <p:nvPr/>
        </p:nvSpPr>
        <p:spPr>
          <a:xfrm>
            <a:off x="457200" y="2514600"/>
            <a:ext cx="4953000" cy="2677656"/>
          </a:xfrm>
          <a:prstGeom prst="rect">
            <a:avLst/>
          </a:prstGeom>
          <a:noFill/>
        </p:spPr>
        <p:txBody>
          <a:bodyPr wrap="square" rtlCol="0">
            <a:spAutoFit/>
          </a:bodyPr>
          <a:lstStyle/>
          <a:p>
            <a:pPr>
              <a:lnSpc>
                <a:spcPct val="200000"/>
              </a:lnSpc>
            </a:pPr>
            <a:r>
              <a:rPr lang="en-US" sz="2800" dirty="0" smtClean="0"/>
              <a:t>The green giraffe, the</a:t>
            </a:r>
          </a:p>
          <a:p>
            <a:pPr>
              <a:lnSpc>
                <a:spcPct val="200000"/>
              </a:lnSpc>
            </a:pPr>
            <a:r>
              <a:rPr lang="en-US" sz="2800" dirty="0" smtClean="0"/>
              <a:t>pink elephant, the yellow zebra</a:t>
            </a:r>
          </a:p>
          <a:p>
            <a:pPr>
              <a:lnSpc>
                <a:spcPct val="200000"/>
              </a:lnSpc>
            </a:pPr>
            <a:r>
              <a:rPr lang="en-US" sz="2800" dirty="0" smtClean="0"/>
              <a:t>all want to sit on the blue whale.</a:t>
            </a:r>
            <a:endParaRPr lang="en-US" sz="28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381000" y="838200"/>
            <a:ext cx="8305800" cy="1477962"/>
          </a:xfrm>
        </p:spPr>
        <p:txBody>
          <a:bodyPr/>
          <a:lstStyle/>
          <a:p>
            <a:r>
              <a:rPr lang="en-US" sz="4000" dirty="0"/>
              <a:t>Who can tell me, </a:t>
            </a:r>
            <a:r>
              <a:rPr lang="en-US" sz="4000" dirty="0" smtClean="0"/>
              <a:t/>
            </a:r>
            <a:br>
              <a:rPr lang="en-US" sz="4000" dirty="0" smtClean="0"/>
            </a:br>
            <a:r>
              <a:rPr lang="en-US" sz="4000" dirty="0" smtClean="0"/>
              <a:t>which </a:t>
            </a:r>
            <a:r>
              <a:rPr lang="en-US" sz="4000" dirty="0"/>
              <a:t>one is better and why?</a:t>
            </a:r>
          </a:p>
        </p:txBody>
      </p:sp>
      <p:sp>
        <p:nvSpPr>
          <p:cNvPr id="55299" name="Rectangle 3"/>
          <p:cNvSpPr>
            <a:spLocks noGrp="1" noChangeArrowheads="1"/>
          </p:cNvSpPr>
          <p:nvPr>
            <p:ph type="body" idx="1"/>
          </p:nvPr>
        </p:nvSpPr>
        <p:spPr>
          <a:xfrm>
            <a:off x="381000" y="2286000"/>
            <a:ext cx="8763000" cy="3657600"/>
          </a:xfrm>
        </p:spPr>
        <p:txBody>
          <a:bodyPr/>
          <a:lstStyle/>
          <a:p>
            <a:pPr marL="609600" indent="-609600">
              <a:lnSpc>
                <a:spcPct val="125000"/>
              </a:lnSpc>
              <a:buFontTx/>
              <a:buAutoNum type="alphaUcPeriod"/>
            </a:pPr>
            <a:r>
              <a:rPr lang="en-US" sz="3600" dirty="0"/>
              <a:t>It was a white endangered rhino. </a:t>
            </a:r>
            <a:endParaRPr lang="en-US" sz="3600" dirty="0">
              <a:sym typeface="Wingdings" pitchFamily="2" charset="2"/>
            </a:endParaRPr>
          </a:p>
          <a:p>
            <a:pPr marL="609600" indent="-609600">
              <a:lnSpc>
                <a:spcPct val="125000"/>
              </a:lnSpc>
              <a:buFontTx/>
              <a:buAutoNum type="alphaUcPeriod"/>
            </a:pPr>
            <a:r>
              <a:rPr lang="en-US" sz="3600" dirty="0">
                <a:sym typeface="Wingdings" pitchFamily="2" charset="2"/>
              </a:rPr>
              <a:t>It was an endangered, white rhino.</a:t>
            </a:r>
          </a:p>
          <a:p>
            <a:pPr marL="609600" indent="-609600">
              <a:lnSpc>
                <a:spcPct val="125000"/>
              </a:lnSpc>
              <a:buFontTx/>
              <a:buAutoNum type="alphaUcPeriod"/>
            </a:pPr>
            <a:r>
              <a:rPr lang="en-US" sz="3600" dirty="0">
                <a:sym typeface="Wingdings" pitchFamily="2" charset="2"/>
              </a:rPr>
              <a:t>It was an endangered white rhino.</a:t>
            </a:r>
          </a:p>
          <a:p>
            <a:pPr marL="609600" indent="-609600">
              <a:lnSpc>
                <a:spcPct val="125000"/>
              </a:lnSpc>
              <a:buFontTx/>
              <a:buAutoNum type="alphaUcPeriod"/>
            </a:pPr>
            <a:r>
              <a:rPr lang="en-US" sz="3600" dirty="0">
                <a:sym typeface="Wingdings" pitchFamily="2" charset="2"/>
              </a:rPr>
              <a:t>It was a white, endangered rhino.</a:t>
            </a:r>
            <a:r>
              <a:rPr lang="en-US" dirty="0">
                <a:sym typeface="Wingdings" pitchFamily="2" charset="2"/>
              </a:rPr>
              <a:t>  </a:t>
            </a:r>
          </a:p>
          <a:p>
            <a:pPr marL="609600" indent="-609600">
              <a:buFontTx/>
              <a:buNone/>
            </a:pPr>
            <a:endParaRPr lang="en-US" sz="2000" i="1" dirty="0"/>
          </a:p>
          <a:p>
            <a:pPr marL="609600" indent="-609600">
              <a:buFontTx/>
              <a:buNone/>
            </a:pPr>
            <a:endParaRPr lang="en-US" sz="2000" dirty="0">
              <a:sym typeface="Wingdings" pitchFamily="2" charset="2"/>
            </a:endParaRPr>
          </a:p>
          <a:p>
            <a:pPr marL="609600" indent="-609600">
              <a:buFontTx/>
              <a:buNone/>
            </a:pPr>
            <a:endParaRPr lang="en-US" dirty="0">
              <a:sym typeface="Wingdings" pitchFamily="2" charset="2"/>
            </a:endParaRPr>
          </a:p>
          <a:p>
            <a:pPr marL="609600" indent="-609600">
              <a:buFontTx/>
              <a:buNone/>
            </a:pPr>
            <a:endParaRPr lang="en-US" dirty="0">
              <a:sym typeface="Wingdings" pitchFamily="2" charset="2"/>
            </a:endParaRPr>
          </a:p>
          <a:p>
            <a:pPr marL="609600" indent="-609600">
              <a:buFontTx/>
              <a:buNone/>
            </a:pPr>
            <a:endParaRPr lang="en-US" dirty="0">
              <a:sym typeface="Wingdings" pitchFamily="2" charset="2"/>
            </a:endParaRPr>
          </a:p>
          <a:p>
            <a:pPr marL="609600" indent="-609600" algn="ctr">
              <a:buFontTx/>
              <a:buNone/>
            </a:pPr>
            <a:endParaRPr lang="en-US" dirty="0">
              <a:sym typeface="Wingdings" pitchFamily="2" charset="2"/>
            </a:endParaRPr>
          </a:p>
          <a:p>
            <a:pPr marL="609600" indent="-609600" algn="ctr">
              <a:buFontTx/>
              <a:buNone/>
            </a:pPr>
            <a:endParaRPr lang="en-US" dirty="0">
              <a:sym typeface="Wingdings" pitchFamily="2" charset="2"/>
            </a:endParaRPr>
          </a:p>
          <a:p>
            <a:pPr marL="609600" indent="-609600" algn="ctr">
              <a:buFontTx/>
              <a:buNone/>
            </a:pPr>
            <a:endParaRPr lang="en-US" dirty="0">
              <a:sym typeface="Wingdings" pitchFamily="2" charset="2"/>
            </a:endParaRPr>
          </a:p>
          <a:p>
            <a:pPr marL="990600" lvl="1" indent="-533400">
              <a:buFontTx/>
              <a:buNone/>
            </a:pPr>
            <a:endParaRPr lang="en-US" dirty="0"/>
          </a:p>
        </p:txBody>
      </p:sp>
      <p:pic>
        <p:nvPicPr>
          <p:cNvPr id="4" name="Picture 4" descr="whiterhino"/>
          <p:cNvPicPr>
            <a:picLocks noChangeAspect="1" noChangeArrowheads="1"/>
          </p:cNvPicPr>
          <p:nvPr/>
        </p:nvPicPr>
        <p:blipFill>
          <a:blip r:embed="rId2" cstate="print">
            <a:lum bright="29000"/>
          </a:blip>
          <a:srcRect/>
          <a:stretch>
            <a:fillRect/>
          </a:stretch>
        </p:blipFill>
        <p:spPr bwMode="auto">
          <a:xfrm>
            <a:off x="914400" y="2438400"/>
            <a:ext cx="7086600" cy="39624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7200" y="609600"/>
            <a:ext cx="8305800" cy="1477962"/>
          </a:xfrm>
        </p:spPr>
        <p:txBody>
          <a:bodyPr/>
          <a:lstStyle/>
          <a:p>
            <a:r>
              <a:rPr lang="en-US" sz="4000" dirty="0"/>
              <a:t>Who can tell me, </a:t>
            </a:r>
            <a:r>
              <a:rPr lang="en-US" sz="4000" dirty="0" smtClean="0"/>
              <a:t/>
            </a:r>
            <a:br>
              <a:rPr lang="en-US" sz="4000" dirty="0" smtClean="0"/>
            </a:br>
            <a:r>
              <a:rPr lang="en-US" sz="4000" dirty="0" smtClean="0"/>
              <a:t>which </a:t>
            </a:r>
            <a:r>
              <a:rPr lang="en-US" sz="4000" dirty="0"/>
              <a:t>one is better and why?</a:t>
            </a:r>
          </a:p>
        </p:txBody>
      </p:sp>
      <p:sp>
        <p:nvSpPr>
          <p:cNvPr id="56323" name="Rectangle 3"/>
          <p:cNvSpPr>
            <a:spLocks noGrp="1" noChangeArrowheads="1"/>
          </p:cNvSpPr>
          <p:nvPr>
            <p:ph type="body" idx="1"/>
          </p:nvPr>
        </p:nvSpPr>
        <p:spPr>
          <a:xfrm>
            <a:off x="381000" y="1905000"/>
            <a:ext cx="8763000" cy="3657600"/>
          </a:xfrm>
        </p:spPr>
        <p:txBody>
          <a:bodyPr/>
          <a:lstStyle/>
          <a:p>
            <a:pPr marL="609600" indent="-609600">
              <a:lnSpc>
                <a:spcPct val="125000"/>
              </a:lnSpc>
              <a:buFontTx/>
              <a:buAutoNum type="alphaUcPeriod"/>
            </a:pPr>
            <a:r>
              <a:rPr lang="en-US" sz="3600"/>
              <a:t>It was a white endangered rhino. </a:t>
            </a:r>
            <a:endParaRPr lang="en-US" sz="3600">
              <a:sym typeface="Wingdings" pitchFamily="2" charset="2"/>
            </a:endParaRPr>
          </a:p>
          <a:p>
            <a:pPr marL="609600" indent="-609600">
              <a:lnSpc>
                <a:spcPct val="125000"/>
              </a:lnSpc>
              <a:buFontTx/>
              <a:buAutoNum type="alphaUcPeriod"/>
            </a:pPr>
            <a:r>
              <a:rPr lang="en-US" sz="3600">
                <a:sym typeface="Wingdings" pitchFamily="2" charset="2"/>
              </a:rPr>
              <a:t>It was an endangered, white rhino.</a:t>
            </a:r>
          </a:p>
          <a:p>
            <a:pPr marL="609600" indent="-609600">
              <a:lnSpc>
                <a:spcPct val="125000"/>
              </a:lnSpc>
              <a:buFontTx/>
              <a:buAutoNum type="alphaUcPeriod"/>
            </a:pPr>
            <a:r>
              <a:rPr lang="en-US" sz="3600" b="1">
                <a:solidFill>
                  <a:srgbClr val="CC3300"/>
                </a:solidFill>
                <a:sym typeface="Wingdings" pitchFamily="2" charset="2"/>
              </a:rPr>
              <a:t>It was an endangered white rhino.</a:t>
            </a:r>
          </a:p>
          <a:p>
            <a:pPr marL="609600" indent="-609600">
              <a:lnSpc>
                <a:spcPct val="125000"/>
              </a:lnSpc>
              <a:buFontTx/>
              <a:buAutoNum type="alphaUcPeriod"/>
            </a:pPr>
            <a:r>
              <a:rPr lang="en-US" sz="3600">
                <a:sym typeface="Wingdings" pitchFamily="2" charset="2"/>
              </a:rPr>
              <a:t>It was a white, endangered rhino.</a:t>
            </a:r>
            <a:r>
              <a:rPr lang="en-US">
                <a:sym typeface="Wingdings" pitchFamily="2" charset="2"/>
              </a:rPr>
              <a:t>  </a:t>
            </a:r>
          </a:p>
          <a:p>
            <a:pPr marL="609600" indent="-609600">
              <a:buFontTx/>
              <a:buNone/>
            </a:pPr>
            <a:endParaRPr lang="en-US" sz="2000" i="1"/>
          </a:p>
          <a:p>
            <a:pPr marL="609600" indent="-609600">
              <a:buFontTx/>
              <a:buNone/>
            </a:pPr>
            <a:endParaRPr lang="en-US" sz="2000">
              <a:sym typeface="Wingdings" pitchFamily="2" charset="2"/>
            </a:endParaRPr>
          </a:p>
          <a:p>
            <a:pPr marL="609600" indent="-609600">
              <a:buFontTx/>
              <a:buNone/>
            </a:pPr>
            <a:endParaRPr lang="en-US">
              <a:sym typeface="Wingdings" pitchFamily="2" charset="2"/>
            </a:endParaRPr>
          </a:p>
          <a:p>
            <a:pPr marL="609600" indent="-609600">
              <a:buFontTx/>
              <a:buNone/>
            </a:pPr>
            <a:endParaRPr lang="en-US">
              <a:sym typeface="Wingdings" pitchFamily="2" charset="2"/>
            </a:endParaRPr>
          </a:p>
          <a:p>
            <a:pPr marL="609600" indent="-609600">
              <a:buFontTx/>
              <a:buNone/>
            </a:pPr>
            <a:endParaRPr lang="en-US">
              <a:sym typeface="Wingdings" pitchFamily="2" charset="2"/>
            </a:endParaRPr>
          </a:p>
          <a:p>
            <a:pPr marL="609600" indent="-609600" algn="ctr">
              <a:buFontTx/>
              <a:buNone/>
            </a:pPr>
            <a:endParaRPr lang="en-US">
              <a:sym typeface="Wingdings" pitchFamily="2" charset="2"/>
            </a:endParaRPr>
          </a:p>
          <a:p>
            <a:pPr marL="609600" indent="-609600" algn="ctr">
              <a:buFontTx/>
              <a:buNone/>
            </a:pPr>
            <a:endParaRPr lang="en-US">
              <a:sym typeface="Wingdings" pitchFamily="2" charset="2"/>
            </a:endParaRPr>
          </a:p>
          <a:p>
            <a:pPr marL="609600" indent="-609600" algn="ctr">
              <a:buFontTx/>
              <a:buNone/>
            </a:pPr>
            <a:endParaRPr lang="en-US">
              <a:sym typeface="Wingdings" pitchFamily="2" charset="2"/>
            </a:endParaRPr>
          </a:p>
          <a:p>
            <a:pPr marL="990600" lvl="1" indent="-533400">
              <a:buFontTx/>
              <a:buNone/>
            </a:pPr>
            <a:endParaRPr lang="en-US"/>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381000" y="609600"/>
            <a:ext cx="8305800" cy="1477962"/>
          </a:xfrm>
        </p:spPr>
        <p:txBody>
          <a:bodyPr>
            <a:normAutofit/>
          </a:bodyPr>
          <a:lstStyle/>
          <a:p>
            <a:r>
              <a:rPr lang="en-US" sz="2800" dirty="0"/>
              <a:t>Who can tell me, </a:t>
            </a:r>
            <a:r>
              <a:rPr lang="en-US" sz="2800" dirty="0" smtClean="0"/>
              <a:t>which </a:t>
            </a:r>
            <a:r>
              <a:rPr lang="en-US" sz="2800" dirty="0"/>
              <a:t>one is better and why?</a:t>
            </a:r>
          </a:p>
        </p:txBody>
      </p:sp>
      <p:sp>
        <p:nvSpPr>
          <p:cNvPr id="57347" name="Rectangle 3"/>
          <p:cNvSpPr>
            <a:spLocks noGrp="1" noChangeArrowheads="1"/>
          </p:cNvSpPr>
          <p:nvPr>
            <p:ph type="body" idx="1"/>
          </p:nvPr>
        </p:nvSpPr>
        <p:spPr>
          <a:xfrm>
            <a:off x="381000" y="1905000"/>
            <a:ext cx="8763000" cy="3657600"/>
          </a:xfrm>
        </p:spPr>
        <p:txBody>
          <a:bodyPr/>
          <a:lstStyle/>
          <a:p>
            <a:pPr marL="609600" indent="-609600">
              <a:lnSpc>
                <a:spcPct val="125000"/>
              </a:lnSpc>
              <a:buFontTx/>
              <a:buAutoNum type="alphaUcPeriod"/>
            </a:pPr>
            <a:r>
              <a:rPr lang="en-US" sz="3600"/>
              <a:t>I like chocolate, covered ants. </a:t>
            </a:r>
          </a:p>
          <a:p>
            <a:pPr marL="609600" indent="-609600">
              <a:lnSpc>
                <a:spcPct val="125000"/>
              </a:lnSpc>
              <a:buFontTx/>
              <a:buAutoNum type="alphaUcPeriod"/>
            </a:pPr>
            <a:r>
              <a:rPr lang="en-US" sz="3600"/>
              <a:t>I like covered, chocolate ants.</a:t>
            </a:r>
          </a:p>
          <a:p>
            <a:pPr marL="609600" indent="-609600">
              <a:lnSpc>
                <a:spcPct val="125000"/>
              </a:lnSpc>
              <a:buFontTx/>
              <a:buAutoNum type="alphaUcPeriod"/>
            </a:pPr>
            <a:r>
              <a:rPr lang="en-US" sz="3600"/>
              <a:t>I like chocolate covered, ants.</a:t>
            </a:r>
          </a:p>
          <a:p>
            <a:pPr marL="609600" indent="-609600">
              <a:lnSpc>
                <a:spcPct val="125000"/>
              </a:lnSpc>
              <a:buFontTx/>
              <a:buAutoNum type="alphaUcPeriod"/>
            </a:pPr>
            <a:r>
              <a:rPr lang="en-US" sz="3600"/>
              <a:t>I like chocolate covered ants.</a:t>
            </a:r>
            <a:endParaRPr lang="en-US" sz="3600">
              <a:sym typeface="Wingdings" pitchFamily="2" charset="2"/>
            </a:endParaRPr>
          </a:p>
          <a:p>
            <a:pPr marL="609600" indent="-609600">
              <a:lnSpc>
                <a:spcPct val="125000"/>
              </a:lnSpc>
              <a:buFontTx/>
              <a:buAutoNum type="alphaUcPeriod"/>
            </a:pPr>
            <a:endParaRPr lang="en-US">
              <a:sym typeface="Wingdings" pitchFamily="2" charset="2"/>
            </a:endParaRPr>
          </a:p>
          <a:p>
            <a:pPr marL="609600" indent="-609600">
              <a:buFontTx/>
              <a:buNone/>
            </a:pPr>
            <a:endParaRPr lang="en-US" sz="2000" i="1"/>
          </a:p>
          <a:p>
            <a:pPr marL="609600" indent="-609600">
              <a:buFontTx/>
              <a:buNone/>
            </a:pPr>
            <a:endParaRPr lang="en-US" sz="2000">
              <a:sym typeface="Wingdings" pitchFamily="2" charset="2"/>
            </a:endParaRPr>
          </a:p>
          <a:p>
            <a:pPr marL="609600" indent="-609600">
              <a:buFontTx/>
              <a:buNone/>
            </a:pPr>
            <a:endParaRPr lang="en-US">
              <a:sym typeface="Wingdings" pitchFamily="2" charset="2"/>
            </a:endParaRPr>
          </a:p>
          <a:p>
            <a:pPr marL="609600" indent="-609600">
              <a:buFontTx/>
              <a:buNone/>
            </a:pPr>
            <a:endParaRPr lang="en-US">
              <a:sym typeface="Wingdings" pitchFamily="2" charset="2"/>
            </a:endParaRPr>
          </a:p>
          <a:p>
            <a:pPr marL="609600" indent="-609600">
              <a:buFontTx/>
              <a:buNone/>
            </a:pPr>
            <a:endParaRPr lang="en-US">
              <a:sym typeface="Wingdings" pitchFamily="2" charset="2"/>
            </a:endParaRPr>
          </a:p>
          <a:p>
            <a:pPr marL="609600" indent="-609600" algn="ctr">
              <a:buFontTx/>
              <a:buNone/>
            </a:pPr>
            <a:endParaRPr lang="en-US">
              <a:sym typeface="Wingdings" pitchFamily="2" charset="2"/>
            </a:endParaRPr>
          </a:p>
          <a:p>
            <a:pPr marL="609600" indent="-609600" algn="ctr">
              <a:buFontTx/>
              <a:buNone/>
            </a:pPr>
            <a:endParaRPr lang="en-US">
              <a:sym typeface="Wingdings" pitchFamily="2" charset="2"/>
            </a:endParaRPr>
          </a:p>
          <a:p>
            <a:pPr marL="609600" indent="-609600" algn="ctr">
              <a:buFontTx/>
              <a:buNone/>
            </a:pPr>
            <a:endParaRPr lang="en-US">
              <a:sym typeface="Wingdings" pitchFamily="2" charset="2"/>
            </a:endParaRPr>
          </a:p>
          <a:p>
            <a:pPr marL="990600" lvl="1" indent="-533400">
              <a:buFontTx/>
              <a:buNone/>
            </a:pPr>
            <a:endParaRPr lang="en-US"/>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381000" y="838200"/>
            <a:ext cx="8305800" cy="1477962"/>
          </a:xfrm>
        </p:spPr>
        <p:txBody>
          <a:bodyPr>
            <a:normAutofit/>
          </a:bodyPr>
          <a:lstStyle/>
          <a:p>
            <a:r>
              <a:rPr lang="en-US" sz="2800" dirty="0"/>
              <a:t>Who can tell me, which one is better and why?</a:t>
            </a:r>
          </a:p>
        </p:txBody>
      </p:sp>
      <p:sp>
        <p:nvSpPr>
          <p:cNvPr id="58371" name="Rectangle 3"/>
          <p:cNvSpPr>
            <a:spLocks noGrp="1" noChangeArrowheads="1"/>
          </p:cNvSpPr>
          <p:nvPr>
            <p:ph type="body" idx="1"/>
          </p:nvPr>
        </p:nvSpPr>
        <p:spPr>
          <a:xfrm>
            <a:off x="381000" y="1905000"/>
            <a:ext cx="8763000" cy="3657600"/>
          </a:xfrm>
        </p:spPr>
        <p:txBody>
          <a:bodyPr/>
          <a:lstStyle/>
          <a:p>
            <a:pPr marL="609600" indent="-609600">
              <a:lnSpc>
                <a:spcPct val="125000"/>
              </a:lnSpc>
              <a:buFontTx/>
              <a:buAutoNum type="alphaUcPeriod"/>
            </a:pPr>
            <a:r>
              <a:rPr lang="en-US" sz="4000"/>
              <a:t>I like chocolate, covered ants. </a:t>
            </a:r>
          </a:p>
          <a:p>
            <a:pPr marL="609600" indent="-609600">
              <a:lnSpc>
                <a:spcPct val="125000"/>
              </a:lnSpc>
              <a:buFontTx/>
              <a:buAutoNum type="alphaUcPeriod"/>
            </a:pPr>
            <a:r>
              <a:rPr lang="en-US" sz="4000"/>
              <a:t>I like covered, chocolate ants.</a:t>
            </a:r>
          </a:p>
          <a:p>
            <a:pPr marL="609600" indent="-609600">
              <a:lnSpc>
                <a:spcPct val="125000"/>
              </a:lnSpc>
              <a:buFontTx/>
              <a:buAutoNum type="alphaUcPeriod"/>
            </a:pPr>
            <a:r>
              <a:rPr lang="en-US" sz="4000"/>
              <a:t>I like chocolate covered, ants.</a:t>
            </a:r>
          </a:p>
          <a:p>
            <a:pPr marL="609600" indent="-609600">
              <a:lnSpc>
                <a:spcPct val="125000"/>
              </a:lnSpc>
              <a:buFontTx/>
              <a:buAutoNum type="alphaUcPeriod"/>
            </a:pPr>
            <a:r>
              <a:rPr lang="en-US" sz="4000" b="1">
                <a:solidFill>
                  <a:srgbClr val="CC3300"/>
                </a:solidFill>
              </a:rPr>
              <a:t>I like chocolate covered ants.</a:t>
            </a:r>
            <a:endParaRPr lang="en-US" sz="4000" b="1">
              <a:solidFill>
                <a:srgbClr val="CC3300"/>
              </a:solidFill>
              <a:sym typeface="Wingdings" pitchFamily="2" charset="2"/>
            </a:endParaRPr>
          </a:p>
          <a:p>
            <a:pPr marL="609600" indent="-609600">
              <a:lnSpc>
                <a:spcPct val="125000"/>
              </a:lnSpc>
              <a:buFontTx/>
              <a:buNone/>
            </a:pPr>
            <a:endParaRPr lang="en-US" sz="3600">
              <a:sym typeface="Wingdings" pitchFamily="2" charset="2"/>
            </a:endParaRPr>
          </a:p>
          <a:p>
            <a:pPr marL="609600" indent="-609600">
              <a:buFontTx/>
              <a:buNone/>
            </a:pPr>
            <a:endParaRPr lang="en-US" sz="2400" i="1"/>
          </a:p>
          <a:p>
            <a:pPr marL="609600" indent="-609600">
              <a:buFontTx/>
              <a:buNone/>
            </a:pPr>
            <a:endParaRPr lang="en-US" sz="2400">
              <a:sym typeface="Wingdings" pitchFamily="2" charset="2"/>
            </a:endParaRPr>
          </a:p>
          <a:p>
            <a:pPr marL="609600" indent="-609600">
              <a:buFontTx/>
              <a:buNone/>
            </a:pPr>
            <a:endParaRPr lang="en-US" sz="3600">
              <a:sym typeface="Wingdings" pitchFamily="2" charset="2"/>
            </a:endParaRPr>
          </a:p>
          <a:p>
            <a:pPr marL="609600" indent="-609600">
              <a:buFontTx/>
              <a:buNone/>
            </a:pPr>
            <a:endParaRPr lang="en-US" sz="3600">
              <a:sym typeface="Wingdings" pitchFamily="2" charset="2"/>
            </a:endParaRPr>
          </a:p>
          <a:p>
            <a:pPr marL="609600" indent="-609600">
              <a:buFontTx/>
              <a:buNone/>
            </a:pPr>
            <a:endParaRPr lang="en-US" sz="3600">
              <a:sym typeface="Wingdings" pitchFamily="2" charset="2"/>
            </a:endParaRPr>
          </a:p>
          <a:p>
            <a:pPr marL="609600" indent="-609600" algn="ctr">
              <a:buFontTx/>
              <a:buNone/>
            </a:pPr>
            <a:endParaRPr lang="en-US" sz="3600">
              <a:sym typeface="Wingdings" pitchFamily="2" charset="2"/>
            </a:endParaRPr>
          </a:p>
          <a:p>
            <a:pPr marL="609600" indent="-609600" algn="ctr">
              <a:buFontTx/>
              <a:buNone/>
            </a:pPr>
            <a:endParaRPr lang="en-US" sz="3600">
              <a:sym typeface="Wingdings" pitchFamily="2" charset="2"/>
            </a:endParaRPr>
          </a:p>
          <a:p>
            <a:pPr marL="609600" indent="-609600" algn="ctr">
              <a:buFontTx/>
              <a:buNone/>
            </a:pPr>
            <a:endParaRPr lang="en-US" sz="3600">
              <a:sym typeface="Wingdings" pitchFamily="2" charset="2"/>
            </a:endParaRPr>
          </a:p>
          <a:p>
            <a:pPr marL="990600" lvl="1" indent="-533400">
              <a:buFontTx/>
              <a:buNone/>
            </a:pPr>
            <a:endParaRPr lang="en-US" sz="320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338" name="Rectangle 2"/>
          <p:cNvSpPr>
            <a:spLocks noGrp="1" noChangeArrowheads="1"/>
          </p:cNvSpPr>
          <p:nvPr>
            <p:ph type="title"/>
          </p:nvPr>
        </p:nvSpPr>
        <p:spPr>
          <a:xfrm>
            <a:off x="0" y="0"/>
            <a:ext cx="2743200" cy="1828800"/>
          </a:xfrm>
          <a:gradFill rotWithShape="1">
            <a:gsLst>
              <a:gs pos="0">
                <a:schemeClr val="bg1"/>
              </a:gs>
              <a:gs pos="100000">
                <a:srgbClr val="33CCFF"/>
              </a:gs>
            </a:gsLst>
            <a:path path="shape">
              <a:fillToRect l="50000" t="50000" r="50000" b="50000"/>
            </a:path>
          </a:gradFill>
        </p:spPr>
        <p:txBody>
          <a:bodyPr/>
          <a:lstStyle/>
          <a:p>
            <a:r>
              <a:rPr lang="en-US" sz="4000"/>
              <a:t>GIIG: DOL</a:t>
            </a:r>
          </a:p>
        </p:txBody>
      </p:sp>
      <p:sp>
        <p:nvSpPr>
          <p:cNvPr id="654339" name="Rectangle 3"/>
          <p:cNvSpPr>
            <a:spLocks noGrp="1" noChangeArrowheads="1"/>
          </p:cNvSpPr>
          <p:nvPr>
            <p:ph type="body" sz="half" idx="1"/>
          </p:nvPr>
        </p:nvSpPr>
        <p:spPr>
          <a:xfrm>
            <a:off x="0" y="2286000"/>
            <a:ext cx="2514600" cy="3840163"/>
          </a:xfrm>
        </p:spPr>
        <p:txBody>
          <a:bodyPr>
            <a:normAutofit/>
          </a:bodyPr>
          <a:lstStyle/>
          <a:p>
            <a:pPr marL="533400" indent="-533400">
              <a:buFontTx/>
              <a:buNone/>
            </a:pPr>
            <a:endParaRPr lang="en-US" sz="1400" dirty="0"/>
          </a:p>
          <a:p>
            <a:pPr marL="533400" indent="-533400">
              <a:buFontTx/>
              <a:buNone/>
            </a:pPr>
            <a:r>
              <a:rPr lang="en-US" sz="2400" b="1" u="sng" dirty="0" smtClean="0">
                <a:solidFill>
                  <a:srgbClr val="FF0000"/>
                </a:solidFill>
              </a:rPr>
              <a:t>Contextual Clues</a:t>
            </a:r>
          </a:p>
          <a:p>
            <a:pPr marL="533400" indent="-533400">
              <a:buFontTx/>
              <a:buNone/>
            </a:pPr>
            <a:endParaRPr lang="en-US" sz="2400" dirty="0" smtClean="0"/>
          </a:p>
          <a:p>
            <a:pPr marL="533400" indent="-533400">
              <a:buFontTx/>
              <a:buNone/>
            </a:pPr>
            <a:r>
              <a:rPr lang="en-US" sz="2400" dirty="0" smtClean="0">
                <a:solidFill>
                  <a:srgbClr val="FF0000"/>
                </a:solidFill>
              </a:rPr>
              <a:t>W</a:t>
            </a:r>
            <a:r>
              <a:rPr lang="en-US" sz="2400" b="1" dirty="0" smtClean="0">
                <a:solidFill>
                  <a:srgbClr val="FF0000"/>
                </a:solidFill>
              </a:rPr>
              <a:t>rite what you think</a:t>
            </a:r>
          </a:p>
          <a:p>
            <a:pPr marL="533400" indent="-533400">
              <a:buFontTx/>
              <a:buNone/>
            </a:pPr>
            <a:r>
              <a:rPr lang="en-US" sz="2400" b="1" dirty="0" smtClean="0">
                <a:solidFill>
                  <a:srgbClr val="FF0000"/>
                </a:solidFill>
              </a:rPr>
              <a:t>the underlined words mean</a:t>
            </a:r>
            <a:endParaRPr lang="en-US" sz="2400" dirty="0">
              <a:solidFill>
                <a:srgbClr val="993300"/>
              </a:solidFill>
            </a:endParaRPr>
          </a:p>
          <a:p>
            <a:pPr marL="533400" indent="-533400">
              <a:buFontTx/>
              <a:buNone/>
            </a:pPr>
            <a:endParaRPr lang="en-US" sz="2400" dirty="0" smtClean="0"/>
          </a:p>
          <a:p>
            <a:pPr marL="533400" indent="-533400">
              <a:buFontTx/>
              <a:buNone/>
            </a:pPr>
            <a:endParaRPr lang="en-US" sz="2400" dirty="0"/>
          </a:p>
          <a:p>
            <a:pPr marL="533400" indent="-533400">
              <a:buFontTx/>
              <a:buNone/>
            </a:pPr>
            <a:endParaRPr lang="en-US" sz="2400" b="1" dirty="0">
              <a:solidFill>
                <a:schemeClr val="tx2"/>
              </a:solidFill>
            </a:endParaRPr>
          </a:p>
          <a:p>
            <a:pPr marL="533400" indent="-533400">
              <a:buFontTx/>
              <a:buNone/>
            </a:pPr>
            <a:endParaRPr lang="en-US" sz="2400" dirty="0">
              <a:solidFill>
                <a:srgbClr val="993300"/>
              </a:solidFill>
            </a:endParaRPr>
          </a:p>
          <a:p>
            <a:pPr marL="533400" indent="-533400">
              <a:buFontTx/>
              <a:buNone/>
            </a:pPr>
            <a:endParaRPr lang="en-US" sz="1400" dirty="0"/>
          </a:p>
        </p:txBody>
      </p:sp>
      <p:sp>
        <p:nvSpPr>
          <p:cNvPr id="654340" name="Rectangle 4"/>
          <p:cNvSpPr>
            <a:spLocks noGrp="1" noChangeArrowheads="1"/>
          </p:cNvSpPr>
          <p:nvPr>
            <p:ph type="body" sz="half" idx="2"/>
          </p:nvPr>
        </p:nvSpPr>
        <p:spPr>
          <a:xfrm>
            <a:off x="2819400" y="2667000"/>
            <a:ext cx="6096000" cy="3962400"/>
          </a:xfrm>
          <a:solidFill>
            <a:schemeClr val="bg1">
              <a:alpha val="42000"/>
            </a:schemeClr>
          </a:solidFill>
        </p:spPr>
        <p:txBody>
          <a:bodyPr>
            <a:normAutofit/>
          </a:bodyPr>
          <a:lstStyle/>
          <a:p>
            <a:pPr marL="533400" indent="-533400">
              <a:buFontTx/>
              <a:buAutoNum type="arabicPeriod"/>
            </a:pPr>
            <a:r>
              <a:rPr lang="en-US" sz="2400" dirty="0" smtClean="0"/>
              <a:t>In his day he was lazy and </a:t>
            </a:r>
            <a:r>
              <a:rPr lang="en-US" sz="2400" b="1" i="1" u="sng" dirty="0" smtClean="0">
                <a:solidFill>
                  <a:srgbClr val="FF0000"/>
                </a:solidFill>
              </a:rPr>
              <a:t>improvident</a:t>
            </a:r>
            <a:r>
              <a:rPr lang="en-US" sz="2400" dirty="0" smtClean="0">
                <a:solidFill>
                  <a:srgbClr val="FF0000"/>
                </a:solidFill>
              </a:rPr>
              <a:t> </a:t>
            </a:r>
            <a:r>
              <a:rPr lang="en-US" sz="2400" dirty="0" smtClean="0"/>
              <a:t>and was quite incapable of thinking about tomorrow.</a:t>
            </a:r>
          </a:p>
          <a:p>
            <a:pPr marL="533400" indent="-533400">
              <a:buFontTx/>
              <a:buAutoNum type="arabicPeriod"/>
            </a:pPr>
            <a:r>
              <a:rPr lang="en-US" sz="2400" dirty="0" smtClean="0"/>
              <a:t> It was deeper and more intimate than the fear of evil and </a:t>
            </a:r>
            <a:r>
              <a:rPr lang="en-US" sz="2400" b="1" i="1" u="sng" dirty="0" smtClean="0">
                <a:solidFill>
                  <a:srgbClr val="FF0000"/>
                </a:solidFill>
              </a:rPr>
              <a:t>capricious</a:t>
            </a:r>
            <a:r>
              <a:rPr lang="en-US" sz="2400" dirty="0" smtClean="0"/>
              <a:t> gods and of magic and the fear        of the forest.</a:t>
            </a:r>
          </a:p>
          <a:p>
            <a:pPr marL="533400" indent="-533400">
              <a:buFontTx/>
              <a:buAutoNum type="arabicPeriod"/>
            </a:pPr>
            <a:r>
              <a:rPr lang="en-US" sz="2400" dirty="0" err="1" smtClean="0"/>
              <a:t>Okonkwo’s</a:t>
            </a:r>
            <a:r>
              <a:rPr lang="en-US" sz="2400" dirty="0" smtClean="0"/>
              <a:t> first son, </a:t>
            </a:r>
            <a:r>
              <a:rPr lang="en-US" sz="2400" dirty="0" err="1" smtClean="0"/>
              <a:t>Nwoye</a:t>
            </a:r>
            <a:r>
              <a:rPr lang="en-US" sz="2400" dirty="0" smtClean="0"/>
              <a:t>, was then twelve years old but was already causing his father great    anxiety for his </a:t>
            </a:r>
            <a:r>
              <a:rPr lang="en-US" sz="2400" b="1" i="1" u="sng" dirty="0" smtClean="0">
                <a:solidFill>
                  <a:srgbClr val="FF0000"/>
                </a:solidFill>
              </a:rPr>
              <a:t>incipient</a:t>
            </a:r>
            <a:r>
              <a:rPr lang="en-US" sz="2400" dirty="0" smtClean="0">
                <a:solidFill>
                  <a:srgbClr val="FF0000"/>
                </a:solidFill>
              </a:rPr>
              <a:t> </a:t>
            </a:r>
            <a:r>
              <a:rPr lang="en-US" sz="2400" dirty="0" smtClean="0"/>
              <a:t>laziness.</a:t>
            </a:r>
            <a:endParaRPr lang="en-US" sz="2400" dirty="0"/>
          </a:p>
        </p:txBody>
      </p:sp>
      <p:sp>
        <p:nvSpPr>
          <p:cNvPr id="654344" name="WordArt 8"/>
          <p:cNvSpPr>
            <a:spLocks noChangeArrowheads="1" noChangeShapeType="1" noTextEdit="1"/>
          </p:cNvSpPr>
          <p:nvPr/>
        </p:nvSpPr>
        <p:spPr bwMode="auto">
          <a:xfrm>
            <a:off x="2971800" y="304800"/>
            <a:ext cx="5314950" cy="1905000"/>
          </a:xfrm>
          <a:prstGeom prst="rect">
            <a:avLst/>
          </a:prstGeom>
          <a:extLst>
            <a:ext uri="{AF507438-7753-43E0-B8FC-AC1667EBCBE1}">
              <a14:hiddenEffects xmlns:a14="http://schemas.microsoft.com/office/drawing/2010/main" xmlns="">
                <a:effectLst/>
              </a14:hiddenEffects>
            </a:ext>
          </a:extLst>
        </p:spPr>
        <p:txBody>
          <a:bodyPr wrap="none" fromWordArt="1">
            <a:prstTxWarp prst="textPlain">
              <a:avLst>
                <a:gd name="adj" fmla="val 49657"/>
              </a:avLst>
            </a:prstTxWarp>
          </a:bodyPr>
          <a:lstStyle/>
          <a:p>
            <a:r>
              <a:rPr lang="en-US" sz="2000" kern="10" dirty="0" smtClean="0">
                <a:ln w="9525">
                  <a:solidFill>
                    <a:srgbClr val="000000"/>
                  </a:solidFill>
                  <a:round/>
                  <a:headEnd/>
                  <a:tailEnd/>
                </a:ln>
                <a:solidFill>
                  <a:srgbClr val="FF3300"/>
                </a:solidFill>
                <a:latin typeface="Arial Black"/>
              </a:rPr>
              <a:t>Mon</a:t>
            </a:r>
            <a:r>
              <a:rPr lang="en-US" sz="2000" kern="10" dirty="0">
                <a:ln w="9525">
                  <a:solidFill>
                    <a:srgbClr val="000000"/>
                  </a:solidFill>
                  <a:round/>
                  <a:headEnd/>
                  <a:tailEnd/>
                </a:ln>
                <a:solidFill>
                  <a:srgbClr val="FF3300"/>
                </a:solidFill>
                <a:latin typeface="Arial Black"/>
              </a:rPr>
              <a:t> </a:t>
            </a:r>
            <a:r>
              <a:rPr lang="en-US" sz="2000" kern="10" dirty="0" smtClean="0">
                <a:ln w="9525">
                  <a:solidFill>
                    <a:srgbClr val="000000"/>
                  </a:solidFill>
                  <a:round/>
                  <a:headEnd/>
                  <a:tailEnd/>
                </a:ln>
                <a:solidFill>
                  <a:srgbClr val="FF3300"/>
                </a:solidFill>
                <a:latin typeface="Arial Black"/>
              </a:rPr>
              <a:t>9/10 and Tue 9/11 </a:t>
            </a:r>
            <a:endParaRPr lang="en-US" sz="2000" kern="10" dirty="0">
              <a:ln w="9525">
                <a:solidFill>
                  <a:srgbClr val="000000"/>
                </a:solidFill>
                <a:round/>
                <a:headEnd/>
                <a:tailEnd/>
              </a:ln>
              <a:solidFill>
                <a:srgbClr val="FF3300"/>
              </a:solidFill>
              <a:latin typeface="Arial Black"/>
            </a:endParaRPr>
          </a:p>
          <a:p>
            <a:pPr>
              <a:buFont typeface="Arial" pitchFamily="34" charset="0"/>
              <a:buChar char="•"/>
            </a:pPr>
            <a:r>
              <a:rPr lang="en-US" sz="2000" dirty="0" smtClean="0"/>
              <a:t>GIIG – Contextual </a:t>
            </a:r>
            <a:r>
              <a:rPr lang="en-US" sz="2000" dirty="0" err="1" smtClean="0"/>
              <a:t>Vocab</a:t>
            </a:r>
            <a:endParaRPr lang="en-US" sz="2000" dirty="0" smtClean="0"/>
          </a:p>
          <a:p>
            <a:pPr>
              <a:buFont typeface="Arial" pitchFamily="34" charset="0"/>
              <a:buChar char="•"/>
            </a:pPr>
            <a:r>
              <a:rPr lang="en-US" sz="2000" dirty="0" smtClean="0"/>
              <a:t> Punctuation Review</a:t>
            </a:r>
          </a:p>
          <a:p>
            <a:pPr>
              <a:buFont typeface="Arial" pitchFamily="34" charset="0"/>
              <a:buChar char="•"/>
            </a:pPr>
            <a:r>
              <a:rPr lang="en-US" sz="2000" dirty="0" smtClean="0"/>
              <a:t> KWL chart  </a:t>
            </a:r>
          </a:p>
          <a:p>
            <a:pPr>
              <a:buFont typeface="Arial" pitchFamily="34" charset="0"/>
              <a:buChar char="•"/>
            </a:pPr>
            <a:r>
              <a:rPr lang="en-US" sz="2000" dirty="0" smtClean="0"/>
              <a:t> Intro to TFA </a:t>
            </a:r>
          </a:p>
          <a:p>
            <a:pPr>
              <a:buFont typeface="Arial" pitchFamily="34" charset="0"/>
              <a:buChar char="•"/>
            </a:pPr>
            <a:r>
              <a:rPr lang="en-US" sz="2000" dirty="0"/>
              <a:t> </a:t>
            </a:r>
            <a:r>
              <a:rPr lang="en-US" sz="2000" dirty="0" smtClean="0"/>
              <a:t>review </a:t>
            </a:r>
            <a:r>
              <a:rPr lang="en-US" sz="2000" dirty="0" err="1" smtClean="0"/>
              <a:t>vocab</a:t>
            </a:r>
            <a:r>
              <a:rPr lang="en-US" sz="2000" dirty="0" smtClean="0"/>
              <a:t> </a:t>
            </a:r>
            <a:endParaRPr lang="en-US" sz="2000" dirty="0" smtClean="0"/>
          </a:p>
          <a:p>
            <a:pPr>
              <a:buFont typeface="Arial" pitchFamily="34" charset="0"/>
              <a:buChar char="•"/>
            </a:pPr>
            <a:r>
              <a:rPr lang="en-US" sz="2000" dirty="0" smtClean="0"/>
              <a:t> 15 minutes read time</a:t>
            </a:r>
          </a:p>
          <a:p>
            <a:endParaRPr lang="en-US" sz="2000" kern="10" dirty="0" smtClean="0">
              <a:ln w="9525">
                <a:solidFill>
                  <a:srgbClr val="000000"/>
                </a:solidFill>
                <a:round/>
                <a:headEnd/>
                <a:tailEnd/>
              </a:ln>
              <a:solidFill>
                <a:srgbClr val="FF3300"/>
              </a:solidFill>
              <a:latin typeface="Arial Black"/>
            </a:endParaRPr>
          </a:p>
          <a:p>
            <a:endParaRPr lang="en-US" sz="2000" kern="10" dirty="0" smtClean="0">
              <a:ln w="9525">
                <a:solidFill>
                  <a:srgbClr val="000000"/>
                </a:solidFill>
                <a:round/>
                <a:headEnd/>
                <a:tailEnd/>
              </a:ln>
              <a:solidFill>
                <a:srgbClr val="FF3300"/>
              </a:solidFill>
              <a:latin typeface="Arial Black"/>
            </a:endParaRPr>
          </a:p>
          <a:p>
            <a:endParaRPr lang="en-US" sz="2000" kern="10" dirty="0">
              <a:ln w="9525">
                <a:solidFill>
                  <a:srgbClr val="000000"/>
                </a:solidFill>
                <a:round/>
                <a:headEnd/>
                <a:tailEnd/>
              </a:ln>
              <a:solidFill>
                <a:srgbClr val="FF3300"/>
              </a:solidFill>
              <a:latin typeface="Arial Black"/>
            </a:endParaRPr>
          </a:p>
        </p:txBody>
      </p:sp>
      <p:sp>
        <p:nvSpPr>
          <p:cNvPr id="654345" name="Line 9"/>
          <p:cNvSpPr>
            <a:spLocks noChangeShapeType="1"/>
          </p:cNvSpPr>
          <p:nvPr/>
        </p:nvSpPr>
        <p:spPr bwMode="auto">
          <a:xfrm>
            <a:off x="0" y="2362200"/>
            <a:ext cx="91440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54346" name="Line 10"/>
          <p:cNvSpPr>
            <a:spLocks noChangeShapeType="1"/>
          </p:cNvSpPr>
          <p:nvPr/>
        </p:nvSpPr>
        <p:spPr bwMode="auto">
          <a:xfrm>
            <a:off x="2819400" y="0"/>
            <a:ext cx="0" cy="68580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xmlns="" val="36202496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990600"/>
            <a:ext cx="8763000" cy="990600"/>
          </a:xfrm>
          <a:solidFill>
            <a:srgbClr val="CCFF66"/>
          </a:solidFill>
        </p:spPr>
        <p:txBody>
          <a:bodyPr/>
          <a:lstStyle/>
          <a:p>
            <a:r>
              <a:rPr lang="en-US" dirty="0"/>
              <a:t>6. Commas for joining</a:t>
            </a:r>
          </a:p>
        </p:txBody>
      </p:sp>
      <p:sp>
        <p:nvSpPr>
          <p:cNvPr id="18435" name="Rectangle 3"/>
          <p:cNvSpPr>
            <a:spLocks noGrp="1" noChangeArrowheads="1"/>
          </p:cNvSpPr>
          <p:nvPr>
            <p:ph type="body" idx="1"/>
          </p:nvPr>
        </p:nvSpPr>
        <p:spPr>
          <a:xfrm>
            <a:off x="228600" y="1828800"/>
            <a:ext cx="8915400" cy="4648200"/>
          </a:xfrm>
        </p:spPr>
        <p:txBody>
          <a:bodyPr/>
          <a:lstStyle/>
          <a:p>
            <a:pPr>
              <a:buFontTx/>
              <a:buNone/>
            </a:pPr>
            <a:r>
              <a:rPr lang="en-US" dirty="0"/>
              <a:t>	</a:t>
            </a:r>
            <a:r>
              <a:rPr lang="en-US" dirty="0">
                <a:solidFill>
                  <a:srgbClr val="CC3300"/>
                </a:solidFill>
              </a:rPr>
              <a:t>Commas are used when two complete sentences are joined together, using such conjunctions as </a:t>
            </a:r>
            <a:endParaRPr lang="en-US" i="1" dirty="0" smtClean="0">
              <a:solidFill>
                <a:srgbClr val="CC3300"/>
              </a:solidFill>
            </a:endParaRPr>
          </a:p>
          <a:p>
            <a:pPr>
              <a:buFontTx/>
              <a:buNone/>
            </a:pPr>
            <a:r>
              <a:rPr lang="en-US" i="1" dirty="0" smtClean="0">
                <a:solidFill>
                  <a:srgbClr val="CC3300"/>
                </a:solidFill>
              </a:rPr>
              <a:t>    for, and, nor, but, or, yet, so, therefore.</a:t>
            </a:r>
            <a:endParaRPr lang="en-US" i="1" dirty="0">
              <a:solidFill>
                <a:srgbClr val="CC3300"/>
              </a:solidFill>
            </a:endParaRPr>
          </a:p>
          <a:p>
            <a:pPr lvl="1">
              <a:buFontTx/>
              <a:buNone/>
            </a:pPr>
            <a:r>
              <a:rPr lang="en-US" dirty="0"/>
              <a:t>     </a:t>
            </a:r>
          </a:p>
          <a:p>
            <a:pPr lvl="1">
              <a:buFontTx/>
              <a:buNone/>
            </a:pPr>
            <a:r>
              <a:rPr lang="en-US" b="1" dirty="0">
                <a:latin typeface="Bradley Hand ITC" pitchFamily="66" charset="0"/>
              </a:rPr>
              <a:t>The boys wanted to stay up until midnight</a:t>
            </a:r>
            <a:r>
              <a:rPr lang="en-US" b="1" dirty="0">
                <a:solidFill>
                  <a:srgbClr val="CC0066"/>
                </a:solidFill>
                <a:latin typeface="Bradley Hand ITC" pitchFamily="66" charset="0"/>
              </a:rPr>
              <a:t>,</a:t>
            </a:r>
            <a:r>
              <a:rPr lang="en-US" b="1" dirty="0">
                <a:latin typeface="Bradley Hand ITC" pitchFamily="66" charset="0"/>
              </a:rPr>
              <a:t> </a:t>
            </a:r>
          </a:p>
          <a:p>
            <a:pPr lvl="1">
              <a:buFontTx/>
              <a:buNone/>
            </a:pPr>
            <a:r>
              <a:rPr lang="en-US" b="1" dirty="0">
                <a:latin typeface="Bradley Hand ITC" pitchFamily="66" charset="0"/>
              </a:rPr>
              <a:t>     </a:t>
            </a:r>
            <a:r>
              <a:rPr lang="en-US" b="1" i="1" dirty="0">
                <a:solidFill>
                  <a:srgbClr val="CC0066"/>
                </a:solidFill>
                <a:latin typeface="Bradley Hand ITC" pitchFamily="66" charset="0"/>
              </a:rPr>
              <a:t>but</a:t>
            </a:r>
            <a:r>
              <a:rPr lang="en-US" b="1" dirty="0">
                <a:latin typeface="Bradley Hand ITC" pitchFamily="66" charset="0"/>
              </a:rPr>
              <a:t> they grew tired and fell asleep.</a:t>
            </a:r>
          </a:p>
          <a:p>
            <a:pPr lvl="1">
              <a:buFontTx/>
              <a:buNone/>
            </a:pPr>
            <a:r>
              <a:rPr lang="en-US" b="1" dirty="0">
                <a:latin typeface="Bradley Hand ITC" pitchFamily="66" charset="0"/>
              </a:rPr>
              <a:t>     I thought I had the biggest bag of Skittles</a:t>
            </a:r>
            <a:r>
              <a:rPr lang="en-US" b="1" dirty="0">
                <a:solidFill>
                  <a:srgbClr val="CC0066"/>
                </a:solidFill>
                <a:latin typeface="Bradley Hand ITC" pitchFamily="66" charset="0"/>
              </a:rPr>
              <a:t>,</a:t>
            </a:r>
            <a:r>
              <a:rPr lang="en-US" b="1" dirty="0">
                <a:latin typeface="Bradley Hand ITC" pitchFamily="66" charset="0"/>
              </a:rPr>
              <a:t> </a:t>
            </a:r>
          </a:p>
          <a:p>
            <a:pPr lvl="1">
              <a:buFontTx/>
              <a:buNone/>
            </a:pPr>
            <a:r>
              <a:rPr lang="en-US" b="1" dirty="0">
                <a:latin typeface="Bradley Hand ITC" pitchFamily="66" charset="0"/>
              </a:rPr>
              <a:t>		</a:t>
            </a:r>
            <a:r>
              <a:rPr lang="en-US" b="1" i="1" dirty="0">
                <a:solidFill>
                  <a:srgbClr val="CC0066"/>
                </a:solidFill>
                <a:latin typeface="Bradley Hand ITC" pitchFamily="66" charset="0"/>
              </a:rPr>
              <a:t>yet</a:t>
            </a:r>
            <a:r>
              <a:rPr lang="en-US" b="1" dirty="0">
                <a:latin typeface="Bradley Hand ITC" pitchFamily="66" charset="0"/>
              </a:rPr>
              <a:t> you proved me wrong.</a:t>
            </a:r>
          </a:p>
        </p:txBody>
      </p:sp>
      <p:sp>
        <p:nvSpPr>
          <p:cNvPr id="18436" name="Rectangle 4"/>
          <p:cNvSpPr>
            <a:spLocks noChangeArrowheads="1"/>
          </p:cNvSpPr>
          <p:nvPr/>
        </p:nvSpPr>
        <p:spPr bwMode="auto">
          <a:xfrm>
            <a:off x="304800" y="1828800"/>
            <a:ext cx="8534400" cy="1600200"/>
          </a:xfrm>
          <a:prstGeom prst="rect">
            <a:avLst/>
          </a:prstGeom>
          <a:noFill/>
          <a:ln w="9525">
            <a:solidFill>
              <a:schemeClr val="tx1"/>
            </a:solidFill>
            <a:miter lim="800000"/>
            <a:headEnd/>
            <a:tailEnd/>
          </a:ln>
          <a:effec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1143000"/>
            <a:ext cx="8229600" cy="1143000"/>
          </a:xfrm>
        </p:spPr>
        <p:txBody>
          <a:bodyPr>
            <a:normAutofit fontScale="90000"/>
          </a:bodyPr>
          <a:lstStyle/>
          <a:p>
            <a:r>
              <a:rPr lang="en-US" sz="3600" dirty="0"/>
              <a:t>7. To be a colon</a:t>
            </a:r>
            <a:r>
              <a:rPr lang="en-US" sz="3600" dirty="0">
                <a:solidFill>
                  <a:srgbClr val="CC3300"/>
                </a:solidFill>
              </a:rPr>
              <a:t>:</a:t>
            </a:r>
            <a:r>
              <a:rPr lang="en-US" sz="3600" dirty="0"/>
              <a:t> To not be a colon</a:t>
            </a:r>
            <a:r>
              <a:rPr lang="en-US" sz="3600" dirty="0">
                <a:solidFill>
                  <a:srgbClr val="CC3300"/>
                </a:solidFill>
              </a:rPr>
              <a:t>:</a:t>
            </a:r>
            <a:r>
              <a:rPr lang="en-US" sz="3600" dirty="0"/>
              <a:t/>
            </a:r>
            <a:br>
              <a:rPr lang="en-US" sz="3600" dirty="0"/>
            </a:br>
            <a:r>
              <a:rPr lang="en-US" sz="3600" dirty="0"/>
              <a:t>That is the question.</a:t>
            </a:r>
          </a:p>
        </p:txBody>
      </p:sp>
      <p:sp>
        <p:nvSpPr>
          <p:cNvPr id="19459" name="Rectangle 3"/>
          <p:cNvSpPr>
            <a:spLocks noGrp="1" noChangeArrowheads="1"/>
          </p:cNvSpPr>
          <p:nvPr>
            <p:ph type="body" idx="1"/>
          </p:nvPr>
        </p:nvSpPr>
        <p:spPr>
          <a:xfrm>
            <a:off x="457200" y="2332037"/>
            <a:ext cx="8229600" cy="4525963"/>
          </a:xfrm>
          <a:solidFill>
            <a:srgbClr val="CCFF66">
              <a:alpha val="39000"/>
            </a:srgbClr>
          </a:solidFill>
        </p:spPr>
        <p:txBody>
          <a:bodyPr/>
          <a:lstStyle/>
          <a:p>
            <a:r>
              <a:rPr lang="en-US" i="1" dirty="0"/>
              <a:t>For today’s purposes, colons are used when you are noting time.</a:t>
            </a:r>
          </a:p>
          <a:p>
            <a:endParaRPr lang="en-US" dirty="0"/>
          </a:p>
          <a:p>
            <a:r>
              <a:rPr lang="en-US" dirty="0"/>
              <a:t>Our school starts at 7 20 every morning.</a:t>
            </a:r>
          </a:p>
          <a:p>
            <a:r>
              <a:rPr lang="en-US" dirty="0"/>
              <a:t>We end our day at 1 50.</a:t>
            </a:r>
          </a:p>
          <a:p>
            <a:pPr>
              <a:buFontTx/>
              <a:buNone/>
            </a:pPr>
            <a:endParaRPr lang="en-US" dirty="0"/>
          </a:p>
          <a:p>
            <a:endParaRPr lang="en-US"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838200" y="1219200"/>
            <a:ext cx="7086600" cy="990600"/>
          </a:xfrm>
          <a:solidFill>
            <a:srgbClr val="FFFF00">
              <a:alpha val="30000"/>
            </a:srgbClr>
          </a:solidFill>
        </p:spPr>
        <p:txBody>
          <a:bodyPr>
            <a:normAutofit fontScale="90000"/>
          </a:bodyPr>
          <a:lstStyle/>
          <a:p>
            <a:pPr algn="l"/>
            <a:r>
              <a:rPr lang="en-US" sz="2400" b="1" i="1" dirty="0"/>
              <a:t>8. Use a semicolon between</a:t>
            </a:r>
            <a:r>
              <a:rPr lang="en-US" sz="2400" dirty="0"/>
              <a:t> two independent clauses</a:t>
            </a:r>
            <a:br>
              <a:rPr lang="en-US" sz="2400" dirty="0"/>
            </a:br>
            <a:r>
              <a:rPr lang="en-US" sz="2400" dirty="0"/>
              <a:t> of a compound sentence when they are not joined by a coordinate conjunction.</a:t>
            </a:r>
            <a:r>
              <a:rPr lang="en-US" sz="2000" dirty="0"/>
              <a:t> </a:t>
            </a:r>
          </a:p>
        </p:txBody>
      </p:sp>
      <p:sp>
        <p:nvSpPr>
          <p:cNvPr id="20483" name="Rectangle 3"/>
          <p:cNvSpPr>
            <a:spLocks noGrp="1" noChangeArrowheads="1"/>
          </p:cNvSpPr>
          <p:nvPr>
            <p:ph type="body" idx="1"/>
          </p:nvPr>
        </p:nvSpPr>
        <p:spPr>
          <a:xfrm>
            <a:off x="457200" y="2286000"/>
            <a:ext cx="8229600" cy="4221163"/>
          </a:xfrm>
        </p:spPr>
        <p:txBody>
          <a:bodyPr/>
          <a:lstStyle/>
          <a:p>
            <a:r>
              <a:rPr lang="en-US" sz="2000" dirty="0"/>
              <a:t>Where would you place semicolons that are needed in the following sentences?</a:t>
            </a:r>
          </a:p>
          <a:p>
            <a:pPr>
              <a:buFontTx/>
              <a:buNone/>
            </a:pPr>
            <a:r>
              <a:rPr lang="en-US" sz="2400" dirty="0"/>
              <a:t>A. Carl is tall his brother is short. </a:t>
            </a:r>
          </a:p>
          <a:p>
            <a:r>
              <a:rPr lang="en-US" sz="2400" dirty="0"/>
              <a:t>Carl is tall  </a:t>
            </a:r>
            <a:r>
              <a:rPr lang="en-US" sz="3600" dirty="0">
                <a:solidFill>
                  <a:srgbClr val="CC0066"/>
                </a:solidFill>
              </a:rPr>
              <a:t>;</a:t>
            </a:r>
            <a:r>
              <a:rPr lang="en-US" sz="3600" dirty="0"/>
              <a:t> </a:t>
            </a:r>
            <a:r>
              <a:rPr lang="en-US" sz="2400" dirty="0"/>
              <a:t>  his brother is short.</a:t>
            </a:r>
          </a:p>
          <a:p>
            <a:pPr>
              <a:buFontTx/>
              <a:buNone/>
            </a:pPr>
            <a:r>
              <a:rPr lang="en-US" sz="2400" dirty="0"/>
              <a:t>B. The siren blew loudly I rushed to the window the police raced </a:t>
            </a:r>
            <a:r>
              <a:rPr lang="en-US" sz="2400" dirty="0" smtClean="0"/>
              <a:t>past </a:t>
            </a:r>
            <a:r>
              <a:rPr lang="en-US" sz="2400" dirty="0"/>
              <a:t>as I looked out. </a:t>
            </a:r>
          </a:p>
          <a:p>
            <a:r>
              <a:rPr lang="en-US" sz="2400" dirty="0"/>
              <a:t>The siren blew loudly  </a:t>
            </a:r>
            <a:r>
              <a:rPr lang="en-US" sz="3600" dirty="0">
                <a:solidFill>
                  <a:srgbClr val="FF6699"/>
                </a:solidFill>
              </a:rPr>
              <a:t>;</a:t>
            </a:r>
            <a:r>
              <a:rPr lang="en-US" sz="3600" dirty="0"/>
              <a:t> </a:t>
            </a:r>
            <a:r>
              <a:rPr lang="en-US" sz="2400" dirty="0"/>
              <a:t>  I rushed to the window  </a:t>
            </a:r>
            <a:r>
              <a:rPr lang="en-US" sz="3600" dirty="0">
                <a:solidFill>
                  <a:srgbClr val="CC0066"/>
                </a:solidFill>
              </a:rPr>
              <a:t>;</a:t>
            </a:r>
            <a:r>
              <a:rPr lang="en-US" sz="3600" dirty="0"/>
              <a:t> </a:t>
            </a:r>
            <a:r>
              <a:rPr lang="en-US" sz="2400" dirty="0"/>
              <a:t> the police </a:t>
            </a:r>
            <a:r>
              <a:rPr lang="en-US" sz="2400"/>
              <a:t>raced </a:t>
            </a:r>
            <a:r>
              <a:rPr lang="en-US" sz="2400" smtClean="0"/>
              <a:t>past </a:t>
            </a:r>
            <a:r>
              <a:rPr lang="en-US" sz="2400" dirty="0"/>
              <a:t>as I looked out.</a:t>
            </a:r>
          </a:p>
          <a:p>
            <a:pPr>
              <a:buFontTx/>
              <a:buNone/>
            </a:pPr>
            <a:endParaRPr lang="en-US" sz="2400" dirty="0"/>
          </a:p>
          <a:p>
            <a:endParaRPr lang="en-US" sz="2400" dirty="0"/>
          </a:p>
        </p:txBody>
      </p:sp>
      <p:pic>
        <p:nvPicPr>
          <p:cNvPr id="20484" name="Picture 4" descr="BD00013_"/>
          <p:cNvPicPr>
            <a:picLocks noChangeAspect="1" noChangeArrowheads="1"/>
          </p:cNvPicPr>
          <p:nvPr/>
        </p:nvPicPr>
        <p:blipFill>
          <a:blip r:embed="rId2" cstate="print"/>
          <a:srcRect/>
          <a:stretch>
            <a:fillRect/>
          </a:stretch>
        </p:blipFill>
        <p:spPr bwMode="auto">
          <a:xfrm>
            <a:off x="6172200" y="2743200"/>
            <a:ext cx="1279534" cy="1308100"/>
          </a:xfrm>
          <a:prstGeom prst="rect">
            <a:avLst/>
          </a:prstGeom>
          <a:noFill/>
        </p:spPr>
      </p:pic>
      <p:pic>
        <p:nvPicPr>
          <p:cNvPr id="20485" name="Picture 5" descr="BD00013_"/>
          <p:cNvPicPr>
            <a:picLocks noChangeAspect="1" noChangeArrowheads="1"/>
          </p:cNvPicPr>
          <p:nvPr/>
        </p:nvPicPr>
        <p:blipFill>
          <a:blip r:embed="rId2" cstate="print"/>
          <a:srcRect/>
          <a:stretch>
            <a:fillRect/>
          </a:stretch>
        </p:blipFill>
        <p:spPr bwMode="auto">
          <a:xfrm>
            <a:off x="7391400" y="3048000"/>
            <a:ext cx="875607" cy="1003300"/>
          </a:xfrm>
          <a:prstGeom prst="rect">
            <a:avLst/>
          </a:prstGeom>
          <a:noFill/>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randombar(vertical)">
                                      <p:cBhvr>
                                        <p:cTn id="7" dur="500"/>
                                        <p:tgtEl>
                                          <p:spTgt spid="204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20483">
                                            <p:txEl>
                                              <p:pRg st="1" end="1"/>
                                            </p:txEl>
                                          </p:spTgt>
                                        </p:tgtEl>
                                        <p:attrNameLst>
                                          <p:attrName>style.visibility</p:attrName>
                                        </p:attrNameLst>
                                      </p:cBhvr>
                                      <p:to>
                                        <p:strVal val="visible"/>
                                      </p:to>
                                    </p:set>
                                    <p:animEffect transition="in" filter="randombar(vertical)">
                                      <p:cBhvr>
                                        <p:cTn id="12" dur="500"/>
                                        <p:tgtEl>
                                          <p:spTgt spid="204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5" fill="hold" grpId="0" nodeType="clickEffect">
                                  <p:stCondLst>
                                    <p:cond delay="0"/>
                                  </p:stCondLst>
                                  <p:childTnLst>
                                    <p:set>
                                      <p:cBhvr>
                                        <p:cTn id="16" dur="1" fill="hold">
                                          <p:stCondLst>
                                            <p:cond delay="0"/>
                                          </p:stCondLst>
                                        </p:cTn>
                                        <p:tgtEl>
                                          <p:spTgt spid="20483">
                                            <p:txEl>
                                              <p:pRg st="2" end="2"/>
                                            </p:txEl>
                                          </p:spTgt>
                                        </p:tgtEl>
                                        <p:attrNameLst>
                                          <p:attrName>style.visibility</p:attrName>
                                        </p:attrNameLst>
                                      </p:cBhvr>
                                      <p:to>
                                        <p:strVal val="visible"/>
                                      </p:to>
                                    </p:set>
                                    <p:animEffect transition="in" filter="randombar(vertical)">
                                      <p:cBhvr>
                                        <p:cTn id="17" dur="500"/>
                                        <p:tgtEl>
                                          <p:spTgt spid="204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5" fill="hold" grpId="0" nodeType="clickEffect">
                                  <p:stCondLst>
                                    <p:cond delay="0"/>
                                  </p:stCondLst>
                                  <p:childTnLst>
                                    <p:set>
                                      <p:cBhvr>
                                        <p:cTn id="21" dur="1" fill="hold">
                                          <p:stCondLst>
                                            <p:cond delay="0"/>
                                          </p:stCondLst>
                                        </p:cTn>
                                        <p:tgtEl>
                                          <p:spTgt spid="20483">
                                            <p:txEl>
                                              <p:pRg st="3" end="3"/>
                                            </p:txEl>
                                          </p:spTgt>
                                        </p:tgtEl>
                                        <p:attrNameLst>
                                          <p:attrName>style.visibility</p:attrName>
                                        </p:attrNameLst>
                                      </p:cBhvr>
                                      <p:to>
                                        <p:strVal val="visible"/>
                                      </p:to>
                                    </p:set>
                                    <p:animEffect transition="in" filter="randombar(vertical)">
                                      <p:cBhvr>
                                        <p:cTn id="22" dur="500"/>
                                        <p:tgtEl>
                                          <p:spTgt spid="2048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5" fill="hold" grpId="0" nodeType="clickEffect">
                                  <p:stCondLst>
                                    <p:cond delay="0"/>
                                  </p:stCondLst>
                                  <p:childTnLst>
                                    <p:set>
                                      <p:cBhvr>
                                        <p:cTn id="26" dur="1" fill="hold">
                                          <p:stCondLst>
                                            <p:cond delay="0"/>
                                          </p:stCondLst>
                                        </p:cTn>
                                        <p:tgtEl>
                                          <p:spTgt spid="20483">
                                            <p:txEl>
                                              <p:pRg st="4" end="4"/>
                                            </p:txEl>
                                          </p:spTgt>
                                        </p:tgtEl>
                                        <p:attrNameLst>
                                          <p:attrName>style.visibility</p:attrName>
                                        </p:attrNameLst>
                                      </p:cBhvr>
                                      <p:to>
                                        <p:strVal val="visible"/>
                                      </p:to>
                                    </p:set>
                                    <p:animEffect transition="in" filter="randombar(vertical)">
                                      <p:cBhvr>
                                        <p:cTn id="27" dur="500"/>
                                        <p:tgtEl>
                                          <p:spTgt spid="204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nvPr>
        </p:nvGraphicFramePr>
        <p:xfrm>
          <a:off x="457200" y="304800"/>
          <a:ext cx="8229600" cy="5897880"/>
        </p:xfrm>
        <a:graphic>
          <a:graphicData uri="http://schemas.openxmlformats.org/drawingml/2006/table">
            <a:tbl>
              <a:tblPr firstRow="1" bandRow="1">
                <a:tableStyleId>{5940675A-B579-460E-94D1-54222C63F5DA}</a:tableStyleId>
              </a:tblPr>
              <a:tblGrid>
                <a:gridCol w="8229600"/>
              </a:tblGrid>
              <a:tr h="370840">
                <a:tc>
                  <a:txBody>
                    <a:bodyPr/>
                    <a:lstStyle/>
                    <a:p>
                      <a:r>
                        <a:rPr lang="en-US" dirty="0" smtClean="0"/>
                        <a:t>7. Our school starts at 7 20 every morning.</a:t>
                      </a:r>
                    </a:p>
                    <a:p>
                      <a:r>
                        <a:rPr lang="en-US" dirty="0" smtClean="0"/>
                        <a:t>    We end our day at 1 50.</a:t>
                      </a:r>
                    </a:p>
                  </a:txBody>
                  <a:tcPr/>
                </a:tc>
              </a:tr>
              <a:tr h="370840">
                <a:tc>
                  <a:txBody>
                    <a:bodyPr/>
                    <a:lstStyle/>
                    <a:p>
                      <a:r>
                        <a:rPr lang="en-US" b="0" i="0" dirty="0" smtClean="0"/>
                        <a:t>8</a:t>
                      </a:r>
                      <a:r>
                        <a:rPr lang="en-US" sz="1800" b="0" i="0" dirty="0" smtClean="0"/>
                        <a:t>. Use a semicolon between two …</a:t>
                      </a:r>
                    </a:p>
                    <a:p>
                      <a:endParaRPr lang="en-US" sz="1800" b="0" i="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A. Carl is tall his brother is short.</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b. The siren blew loudly</a:t>
                      </a:r>
                      <a:r>
                        <a:rPr lang="en-US" sz="1800" baseline="0" dirty="0" smtClean="0"/>
                        <a:t> </a:t>
                      </a:r>
                      <a:r>
                        <a:rPr lang="en-US" sz="1800" dirty="0" smtClean="0"/>
                        <a:t>I rushed to the window the police raced pass as I looked out.</a:t>
                      </a:r>
                    </a:p>
                  </a:txBody>
                  <a:tcPr/>
                </a:tc>
              </a:tr>
              <a:tr h="370840">
                <a:tc>
                  <a:txBody>
                    <a:bodyPr/>
                    <a:lstStyle/>
                    <a:p>
                      <a:pPr>
                        <a:lnSpc>
                          <a:spcPct val="150000"/>
                        </a:lnSpc>
                        <a:buFontTx/>
                        <a:buNone/>
                      </a:pPr>
                      <a:r>
                        <a:rPr lang="en-US" sz="1800" b="1" i="1" dirty="0" smtClean="0">
                          <a:cs typeface="Times New Roman" pitchFamily="18" charset="0"/>
                        </a:rPr>
                        <a:t>The following sentences are missing punctuation; where</a:t>
                      </a:r>
                      <a:r>
                        <a:rPr lang="en-US" sz="1800" b="1" i="1" baseline="0" dirty="0" smtClean="0">
                          <a:cs typeface="Times New Roman" pitchFamily="18" charset="0"/>
                        </a:rPr>
                        <a:t> do you place what?</a:t>
                      </a:r>
                      <a:endParaRPr lang="en-US" sz="1800" b="1" i="1" dirty="0" smtClean="0">
                        <a:cs typeface="Times New Roman" pitchFamily="18" charset="0"/>
                      </a:endParaRPr>
                    </a:p>
                    <a:p>
                      <a:pPr>
                        <a:lnSpc>
                          <a:spcPct val="150000"/>
                        </a:lnSpc>
                        <a:buFontTx/>
                        <a:buNone/>
                      </a:pPr>
                      <a:r>
                        <a:rPr lang="en-US" sz="1800" b="1" dirty="0" smtClean="0">
                          <a:cs typeface="Times New Roman" pitchFamily="18" charset="0"/>
                        </a:rPr>
                        <a:t>1. Andrew Mark and Eric all play on the varsity basketball team.</a:t>
                      </a:r>
                      <a:r>
                        <a:rPr lang="en-US" sz="1800" dirty="0" smtClean="0">
                          <a:cs typeface="Times New Roman" pitchFamily="18" charset="0"/>
                        </a:rPr>
                        <a:t> </a:t>
                      </a:r>
                    </a:p>
                    <a:p>
                      <a:pPr>
                        <a:lnSpc>
                          <a:spcPct val="150000"/>
                        </a:lnSpc>
                        <a:buFontTx/>
                        <a:buNone/>
                      </a:pPr>
                      <a:r>
                        <a:rPr lang="en-US" sz="1800" b="1" dirty="0" smtClean="0">
                          <a:cs typeface="Times New Roman" pitchFamily="18" charset="0"/>
                        </a:rPr>
                        <a:t>2. Monica was very disappointed in her performance she was, nevertheless, a gracious loser.</a:t>
                      </a:r>
                      <a:r>
                        <a:rPr lang="en-US" sz="1800" dirty="0" smtClean="0">
                          <a:cs typeface="Times New Roman" pitchFamily="18" charset="0"/>
                        </a:rPr>
                        <a:t> </a:t>
                      </a:r>
                    </a:p>
                    <a:p>
                      <a:pPr>
                        <a:lnSpc>
                          <a:spcPct val="150000"/>
                        </a:lnSpc>
                        <a:buFontTx/>
                        <a:buNone/>
                      </a:pPr>
                      <a:r>
                        <a:rPr lang="en-US" sz="1800" b="1" dirty="0" smtClean="0">
                          <a:cs typeface="Times New Roman" pitchFamily="18" charset="0"/>
                        </a:rPr>
                        <a:t>3. Although I have never been to Mexico I have always wanted to travel there.</a:t>
                      </a:r>
                      <a:r>
                        <a:rPr lang="en-US" sz="1800" dirty="0" smtClean="0">
                          <a:cs typeface="Times New Roman" pitchFamily="18" charset="0"/>
                        </a:rPr>
                        <a:t> </a:t>
                      </a:r>
                    </a:p>
                    <a:p>
                      <a:pPr>
                        <a:lnSpc>
                          <a:spcPct val="150000"/>
                        </a:lnSpc>
                        <a:buFontTx/>
                        <a:buNone/>
                      </a:pPr>
                      <a:r>
                        <a:rPr lang="en-US" sz="1800" b="1" dirty="0" smtClean="0">
                          <a:cs typeface="Times New Roman" pitchFamily="18" charset="0"/>
                        </a:rPr>
                        <a:t>4. Jason who is the youngest in the family was born August 12</a:t>
                      </a:r>
                      <a:r>
                        <a:rPr lang="en-US" sz="1800" b="1" dirty="0" smtClean="0">
                          <a:solidFill>
                            <a:srgbClr val="FF3300"/>
                          </a:solidFill>
                          <a:cs typeface="Times New Roman" pitchFamily="18" charset="0"/>
                        </a:rPr>
                        <a:t> </a:t>
                      </a:r>
                      <a:r>
                        <a:rPr lang="en-US" sz="1800" b="1" dirty="0" smtClean="0">
                          <a:cs typeface="Times New Roman" pitchFamily="18" charset="0"/>
                        </a:rPr>
                        <a:t>1988.</a:t>
                      </a:r>
                      <a:r>
                        <a:rPr lang="en-US" sz="1800" dirty="0" smtClean="0">
                          <a:cs typeface="Times New Roman" pitchFamily="18" charset="0"/>
                        </a:rPr>
                        <a:t> </a:t>
                      </a:r>
                    </a:p>
                    <a:p>
                      <a:pPr>
                        <a:lnSpc>
                          <a:spcPct val="150000"/>
                        </a:lnSpc>
                        <a:buFontTx/>
                        <a:buNone/>
                      </a:pPr>
                      <a:r>
                        <a:rPr lang="en-US" sz="1800" b="1" dirty="0" smtClean="0">
                          <a:cs typeface="Times New Roman" pitchFamily="18" charset="0"/>
                        </a:rPr>
                        <a:t>5. Alison didn't feel well</a:t>
                      </a:r>
                      <a:r>
                        <a:rPr lang="en-US" sz="1800" b="1" dirty="0" smtClean="0">
                          <a:solidFill>
                            <a:srgbClr val="FF3300"/>
                          </a:solidFill>
                          <a:cs typeface="Times New Roman" pitchFamily="18" charset="0"/>
                        </a:rPr>
                        <a:t> </a:t>
                      </a:r>
                      <a:r>
                        <a:rPr lang="en-US" sz="1800" b="1" dirty="0" smtClean="0">
                          <a:cs typeface="Times New Roman" pitchFamily="18" charset="0"/>
                        </a:rPr>
                        <a:t>however, she came to school anyway.</a:t>
                      </a:r>
                      <a:r>
                        <a:rPr lang="en-US" sz="1800" dirty="0" smtClean="0">
                          <a:cs typeface="Times New Roman" pitchFamily="18" charset="0"/>
                        </a:rPr>
                        <a:t> </a:t>
                      </a:r>
                    </a:p>
                    <a:p>
                      <a:pPr>
                        <a:lnSpc>
                          <a:spcPct val="150000"/>
                        </a:lnSpc>
                        <a:buFontTx/>
                        <a:buNone/>
                      </a:pPr>
                      <a:r>
                        <a:rPr lang="en-US" sz="1800" b="1" dirty="0" smtClean="0">
                          <a:cs typeface="Times New Roman" pitchFamily="18" charset="0"/>
                        </a:rPr>
                        <a:t>6. It was a hot windy day but I still spent the afternoon working in the garden.</a:t>
                      </a:r>
                      <a:r>
                        <a:rPr lang="en-US" sz="1800" dirty="0" smtClean="0">
                          <a:cs typeface="Times New Roman" pitchFamily="18" charset="0"/>
                        </a:rPr>
                        <a:t> </a:t>
                      </a:r>
                    </a:p>
                    <a:p>
                      <a:pPr>
                        <a:lnSpc>
                          <a:spcPct val="150000"/>
                        </a:lnSpc>
                        <a:buFontTx/>
                        <a:buNone/>
                      </a:pPr>
                      <a:r>
                        <a:rPr lang="en-US" sz="1800" b="1" dirty="0" smtClean="0">
                          <a:cs typeface="Times New Roman" pitchFamily="18" charset="0"/>
                        </a:rPr>
                        <a:t>7. When she asked if he was hungry Joe replied "I'm starved."</a:t>
                      </a:r>
                      <a:r>
                        <a:rPr lang="en-US" sz="1800" dirty="0" smtClean="0">
                          <a:cs typeface="Times New Roman" pitchFamily="18" charset="0"/>
                        </a:rPr>
                        <a:t> </a:t>
                      </a:r>
                    </a:p>
                    <a:p>
                      <a:endParaRPr lang="en-US" dirty="0"/>
                    </a:p>
                  </a:txBody>
                  <a:tcPr/>
                </a:tc>
              </a:tr>
            </a:tbl>
          </a:graphicData>
        </a:graphic>
      </p:graphicFrame>
      <p:sp>
        <p:nvSpPr>
          <p:cNvPr id="5" name="TextBox 4"/>
          <p:cNvSpPr txBox="1"/>
          <p:nvPr/>
        </p:nvSpPr>
        <p:spPr>
          <a:xfrm>
            <a:off x="685800" y="6248400"/>
            <a:ext cx="5474127" cy="369332"/>
          </a:xfrm>
          <a:prstGeom prst="rect">
            <a:avLst/>
          </a:prstGeom>
          <a:noFill/>
        </p:spPr>
        <p:txBody>
          <a:bodyPr wrap="none" rtlCol="0">
            <a:spAutoFit/>
          </a:bodyPr>
          <a:lstStyle/>
          <a:p>
            <a:r>
              <a:rPr lang="en-US" dirty="0" smtClean="0"/>
              <a:t>Your name again: _______________  Your score: ______</a:t>
            </a:r>
            <a:endParaRPr lang="en-US" dirty="0"/>
          </a:p>
        </p:txBody>
      </p:sp>
      <p:sp>
        <p:nvSpPr>
          <p:cNvPr id="6" name="Rectangle 5"/>
          <p:cNvSpPr/>
          <p:nvPr/>
        </p:nvSpPr>
        <p:spPr>
          <a:xfrm>
            <a:off x="381000" y="2133600"/>
            <a:ext cx="8458200" cy="4191000"/>
          </a:xfrm>
          <a:prstGeom prst="rect">
            <a:avLst/>
          </a:prstGeom>
          <a:solidFill>
            <a:srgbClr val="C00000"/>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42011" y="2967335"/>
            <a:ext cx="7459991" cy="2585323"/>
          </a:xfrm>
          <a:prstGeom prst="rect">
            <a:avLst/>
          </a:prstGeom>
          <a:noFill/>
        </p:spPr>
        <p:txBody>
          <a:bodyPr wrap="none" lIns="91440" tIns="45720" rIns="91440" bIns="45720">
            <a:spAutoFit/>
          </a:bodyPr>
          <a:lstStyle/>
          <a:p>
            <a:pPr algn="ctr"/>
            <a:r>
              <a:rPr lang="en-US" sz="54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Now let’s apply the rules</a:t>
            </a:r>
          </a:p>
          <a:p>
            <a:pPr algn="ctr"/>
            <a:r>
              <a:rPr lang="en-US" sz="5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of punctuation in the</a:t>
            </a:r>
          </a:p>
          <a:p>
            <a:pPr algn="ctr"/>
            <a:r>
              <a:rPr lang="en-US" sz="5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f</a:t>
            </a:r>
            <a:r>
              <a:rPr lang="en-US" sz="54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ollowing 7 sentences.</a:t>
            </a:r>
            <a:endParaRPr lang="en-US" sz="5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9" presetClass="exit" presetSubtype="0" fill="hold" grpId="0" nodeType="withEffect">
                                  <p:stCondLst>
                                    <p:cond delay="0"/>
                                  </p:stCondLst>
                                  <p:childTnLst>
                                    <p:animEffect transition="out" filter="dissolv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09600" y="609600"/>
            <a:ext cx="7848600" cy="4267200"/>
          </a:xfrm>
        </p:spPr>
        <p:txBody>
          <a:bodyPr/>
          <a:lstStyle/>
          <a:p>
            <a:r>
              <a:rPr lang="en-US" sz="2400"/>
              <a:t>A panda walks into a café. He orders a sandwich, eats it, then draws a gun and fires two shots in the air.</a:t>
            </a:r>
            <a:br>
              <a:rPr lang="en-US" sz="2400"/>
            </a:br>
            <a:r>
              <a:rPr lang="en-US" sz="2400"/>
              <a:t>“Why?” asks the confused waiter, as the panda makes towards the exit. The panda produces a badly punctuated wildlife manual and tosses it over his shoulder.</a:t>
            </a:r>
            <a:br>
              <a:rPr lang="en-US" sz="2400"/>
            </a:br>
            <a:r>
              <a:rPr lang="en-US" sz="2400"/>
              <a:t>“I’m a panda,” he says, at the door. “Look it up.”</a:t>
            </a:r>
            <a:br>
              <a:rPr lang="en-US" sz="2400"/>
            </a:br>
            <a:r>
              <a:rPr lang="en-US" sz="2400"/>
              <a:t>The waiter turns to the relevant entry and, sure enough, finds an explanation.</a:t>
            </a:r>
            <a:br>
              <a:rPr lang="en-US" sz="2400"/>
            </a:br>
            <a:r>
              <a:rPr lang="en-US" sz="2400"/>
              <a:t>“</a:t>
            </a:r>
            <a:r>
              <a:rPr lang="en-US" sz="2400" b="1"/>
              <a:t>Panda.</a:t>
            </a:r>
            <a:r>
              <a:rPr lang="en-US" sz="2400"/>
              <a:t> Large black-and-white bear-like mammal, native to China. Eats, shoots and leaves.”</a:t>
            </a:r>
          </a:p>
        </p:txBody>
      </p:sp>
      <p:sp>
        <p:nvSpPr>
          <p:cNvPr id="21507" name="Rectangle 3"/>
          <p:cNvSpPr>
            <a:spLocks noGrp="1" noChangeArrowheads="1"/>
          </p:cNvSpPr>
          <p:nvPr>
            <p:ph type="body" idx="1"/>
          </p:nvPr>
        </p:nvSpPr>
        <p:spPr>
          <a:xfrm>
            <a:off x="381000" y="5265738"/>
            <a:ext cx="8229600" cy="1592262"/>
          </a:xfrm>
        </p:spPr>
        <p:txBody>
          <a:bodyPr/>
          <a:lstStyle/>
          <a:p>
            <a:pPr>
              <a:lnSpc>
                <a:spcPct val="90000"/>
              </a:lnSpc>
            </a:pPr>
            <a:r>
              <a:rPr lang="en-US"/>
              <a:t>So, punctuation really does matter, even if it is only occasionally a matter of life and death.</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p:cTn id="7" dur="1000" fill="hold"/>
                                        <p:tgtEl>
                                          <p:spTgt spid="2150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150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150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1507">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9634" name="Picture 2" descr="http://www.gunstands.com/22-1280L.jpg"/>
          <p:cNvPicPr>
            <a:picLocks noChangeAspect="1" noChangeArrowheads="1"/>
          </p:cNvPicPr>
          <p:nvPr/>
        </p:nvPicPr>
        <p:blipFill>
          <a:blip r:embed="rId2" cstate="print"/>
          <a:srcRect/>
          <a:stretch>
            <a:fillRect/>
          </a:stretch>
        </p:blipFill>
        <p:spPr bwMode="auto">
          <a:xfrm rot="19430008">
            <a:off x="2862789" y="2279744"/>
            <a:ext cx="3581400" cy="3124200"/>
          </a:xfrm>
          <a:prstGeom prst="rect">
            <a:avLst/>
          </a:prstGeom>
          <a:noFill/>
        </p:spPr>
      </p:pic>
      <p:sp>
        <p:nvSpPr>
          <p:cNvPr id="24578" name="Rectangle 2"/>
          <p:cNvSpPr>
            <a:spLocks noGrp="1" noChangeArrowheads="1"/>
          </p:cNvSpPr>
          <p:nvPr>
            <p:ph type="title"/>
          </p:nvPr>
        </p:nvSpPr>
        <p:spPr/>
        <p:txBody>
          <a:bodyPr/>
          <a:lstStyle/>
          <a:p>
            <a:r>
              <a:rPr lang="en-US" sz="6000"/>
              <a:t>Eats, Shoots and Leaves</a:t>
            </a:r>
          </a:p>
        </p:txBody>
      </p:sp>
      <p:pic>
        <p:nvPicPr>
          <p:cNvPr id="24581" name="Picture 5" descr="http://www.pk.edu.pl/rozrywka/galeria/images/pandas/panda13.jpg"/>
          <p:cNvPicPr>
            <a:picLocks noChangeAspect="1" noChangeArrowheads="1"/>
          </p:cNvPicPr>
          <p:nvPr/>
        </p:nvPicPr>
        <p:blipFill>
          <a:blip r:embed="rId3" cstate="print">
            <a:lum bright="35000"/>
          </a:blip>
          <a:srcRect/>
          <a:stretch>
            <a:fillRect/>
          </a:stretch>
        </p:blipFill>
        <p:spPr bwMode="auto">
          <a:xfrm>
            <a:off x="838200" y="2438400"/>
            <a:ext cx="2362200" cy="2819400"/>
          </a:xfrm>
          <a:prstGeom prst="rect">
            <a:avLst/>
          </a:prstGeom>
          <a:noFill/>
        </p:spPr>
      </p:pic>
      <p:sp>
        <p:nvSpPr>
          <p:cNvPr id="24584" name="Rectangle 8"/>
          <p:cNvSpPr>
            <a:spLocks noChangeArrowheads="1"/>
          </p:cNvSpPr>
          <p:nvPr/>
        </p:nvSpPr>
        <p:spPr bwMode="auto">
          <a:xfrm>
            <a:off x="6019800" y="2209800"/>
            <a:ext cx="838200" cy="2362200"/>
          </a:xfrm>
          <a:prstGeom prst="rect">
            <a:avLst/>
          </a:prstGeom>
          <a:solidFill>
            <a:schemeClr val="bg1"/>
          </a:solidFill>
          <a:ln w="9525">
            <a:noFill/>
            <a:miter lim="800000"/>
            <a:headEnd/>
            <a:tailEnd/>
          </a:ln>
          <a:effectLst/>
        </p:spPr>
        <p:txBody>
          <a:bodyPr wrap="none" anchor="ctr"/>
          <a:lstStyle/>
          <a:p>
            <a:endParaRPr lang="en-US"/>
          </a:p>
        </p:txBody>
      </p:sp>
      <p:pic>
        <p:nvPicPr>
          <p:cNvPr id="69636" name="Picture 4" descr="http://stationstart.com/wp-content/uploads/2010/06/wp_zoo_004-a.jpg"/>
          <p:cNvPicPr>
            <a:picLocks noChangeAspect="1" noChangeArrowheads="1"/>
          </p:cNvPicPr>
          <p:nvPr/>
        </p:nvPicPr>
        <p:blipFill>
          <a:blip r:embed="rId4" cstate="print"/>
          <a:srcRect/>
          <a:stretch>
            <a:fillRect/>
          </a:stretch>
        </p:blipFill>
        <p:spPr bwMode="auto">
          <a:xfrm>
            <a:off x="5715000" y="2438400"/>
            <a:ext cx="2632150" cy="2800350"/>
          </a:xfrm>
          <a:prstGeom prst="rect">
            <a:avLst/>
          </a:prstGeom>
          <a:noFill/>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4581"/>
                                        </p:tgtEl>
                                        <p:attrNameLst>
                                          <p:attrName>style.visibility</p:attrName>
                                        </p:attrNameLst>
                                      </p:cBhvr>
                                      <p:to>
                                        <p:strVal val="visible"/>
                                      </p:to>
                                    </p:set>
                                    <p:animEffect transition="in" filter="dissolve">
                                      <p:cBhvr>
                                        <p:cTn id="7" dur="1000"/>
                                        <p:tgtEl>
                                          <p:spTgt spid="2458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9634"/>
                                        </p:tgtEl>
                                        <p:attrNameLst>
                                          <p:attrName>style.visibility</p:attrName>
                                        </p:attrNameLst>
                                      </p:cBhvr>
                                      <p:to>
                                        <p:strVal val="visible"/>
                                      </p:to>
                                    </p:set>
                                    <p:animEffect transition="in" filter="dissolve">
                                      <p:cBhvr>
                                        <p:cTn id="12" dur="1000"/>
                                        <p:tgtEl>
                                          <p:spTgt spid="6963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9636"/>
                                        </p:tgtEl>
                                        <p:attrNameLst>
                                          <p:attrName>style.visibility</p:attrName>
                                        </p:attrNameLst>
                                      </p:cBhvr>
                                      <p:to>
                                        <p:strVal val="visible"/>
                                      </p:to>
                                    </p:set>
                                    <p:animEffect transition="in" filter="dissolve">
                                      <p:cBhvr>
                                        <p:cTn id="17" dur="1000"/>
                                        <p:tgtEl>
                                          <p:spTgt spid="696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Andres Gomez"/>
          <p:cNvPicPr>
            <a:picLocks noChangeAspect="1" noChangeArrowheads="1"/>
          </p:cNvPicPr>
          <p:nvPr/>
        </p:nvPicPr>
        <p:blipFill>
          <a:blip r:embed="rId2" cstate="print"/>
          <a:srcRect/>
          <a:stretch>
            <a:fillRect/>
          </a:stretch>
        </p:blipFill>
        <p:spPr bwMode="auto">
          <a:xfrm>
            <a:off x="2027238" y="533400"/>
            <a:ext cx="5089525" cy="5791200"/>
          </a:xfrm>
          <a:prstGeom prst="rect">
            <a:avLst/>
          </a:prstGeom>
          <a:noFill/>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1600200"/>
            <a:ext cx="8229600" cy="1143000"/>
          </a:xfrm>
        </p:spPr>
        <p:txBody>
          <a:bodyPr>
            <a:normAutofit fontScale="90000"/>
          </a:bodyPr>
          <a:lstStyle/>
          <a:p>
            <a:r>
              <a:rPr lang="en-US" dirty="0"/>
              <a:t>Let’s get good at punctuation…</a:t>
            </a:r>
            <a:br>
              <a:rPr lang="en-US" dirty="0"/>
            </a:br>
            <a:r>
              <a:rPr lang="en-US" dirty="0"/>
              <a:t>Using your notes, ace the handout.</a:t>
            </a:r>
          </a:p>
        </p:txBody>
      </p:sp>
      <p:pic>
        <p:nvPicPr>
          <p:cNvPr id="26627" name="Picture 3" descr="http://www.pk.edu.pl/rozrywka/galeria/images/pandas/panda13.jpg"/>
          <p:cNvPicPr>
            <a:picLocks noChangeAspect="1" noChangeArrowheads="1"/>
          </p:cNvPicPr>
          <p:nvPr/>
        </p:nvPicPr>
        <p:blipFill>
          <a:blip r:embed="rId2" cstate="print"/>
          <a:srcRect/>
          <a:stretch>
            <a:fillRect/>
          </a:stretch>
        </p:blipFill>
        <p:spPr bwMode="auto">
          <a:xfrm>
            <a:off x="3200400" y="2819400"/>
            <a:ext cx="2455863" cy="2890838"/>
          </a:xfrm>
          <a:prstGeom prst="rect">
            <a:avLst/>
          </a:prstGeom>
          <a:noFill/>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228600"/>
            <a:ext cx="9144000" cy="381000"/>
          </a:xfrm>
        </p:spPr>
        <p:txBody>
          <a:bodyPr>
            <a:normAutofit fontScale="90000"/>
          </a:bodyPr>
          <a:lstStyle/>
          <a:p>
            <a:r>
              <a:rPr lang="en-US" sz="2400"/>
              <a:t>Your name again: ___________________  Period: __</a:t>
            </a:r>
          </a:p>
        </p:txBody>
      </p:sp>
      <p:sp>
        <p:nvSpPr>
          <p:cNvPr id="27651" name="Rectangle 3"/>
          <p:cNvSpPr>
            <a:spLocks noGrp="1" noChangeArrowheads="1"/>
          </p:cNvSpPr>
          <p:nvPr>
            <p:ph type="body" idx="1"/>
          </p:nvPr>
        </p:nvSpPr>
        <p:spPr>
          <a:xfrm>
            <a:off x="381000" y="685800"/>
            <a:ext cx="8305800" cy="5867400"/>
          </a:xfrm>
          <a:solidFill>
            <a:schemeClr val="bg1"/>
          </a:solidFill>
        </p:spPr>
        <p:txBody>
          <a:bodyPr/>
          <a:lstStyle/>
          <a:p>
            <a:pPr>
              <a:lnSpc>
                <a:spcPct val="105000"/>
              </a:lnSpc>
              <a:buFontTx/>
              <a:buNone/>
            </a:pPr>
            <a:r>
              <a:rPr lang="en-US" sz="2400" b="1" dirty="0">
                <a:cs typeface="Times New Roman" pitchFamily="18" charset="0"/>
              </a:rPr>
              <a:t>1. Andrew Mark and Eric all play on the varsity basketball team.</a:t>
            </a:r>
            <a:r>
              <a:rPr lang="en-US" sz="2400" dirty="0">
                <a:cs typeface="Times New Roman" pitchFamily="18" charset="0"/>
              </a:rPr>
              <a:t> </a:t>
            </a:r>
          </a:p>
          <a:p>
            <a:pPr>
              <a:lnSpc>
                <a:spcPct val="105000"/>
              </a:lnSpc>
              <a:buFontTx/>
              <a:buNone/>
            </a:pPr>
            <a:r>
              <a:rPr lang="en-US" sz="2400" b="1" dirty="0">
                <a:cs typeface="Times New Roman" pitchFamily="18" charset="0"/>
              </a:rPr>
              <a:t>2. Monica was very disappointed in her performance she was, nevertheless, a gracious loser.</a:t>
            </a:r>
            <a:r>
              <a:rPr lang="en-US" sz="2400" dirty="0">
                <a:cs typeface="Times New Roman" pitchFamily="18" charset="0"/>
              </a:rPr>
              <a:t> </a:t>
            </a:r>
          </a:p>
          <a:p>
            <a:pPr>
              <a:lnSpc>
                <a:spcPct val="105000"/>
              </a:lnSpc>
              <a:buFontTx/>
              <a:buNone/>
            </a:pPr>
            <a:r>
              <a:rPr lang="en-US" sz="2400" b="1" dirty="0">
                <a:cs typeface="Times New Roman" pitchFamily="18" charset="0"/>
              </a:rPr>
              <a:t>3. Although I have never been to Mexico I have always wanted to travel there.</a:t>
            </a:r>
            <a:r>
              <a:rPr lang="en-US" sz="2400" dirty="0">
                <a:cs typeface="Times New Roman" pitchFamily="18" charset="0"/>
              </a:rPr>
              <a:t> </a:t>
            </a:r>
          </a:p>
          <a:p>
            <a:pPr>
              <a:lnSpc>
                <a:spcPct val="105000"/>
              </a:lnSpc>
              <a:buFontTx/>
              <a:buNone/>
            </a:pPr>
            <a:r>
              <a:rPr lang="en-US" sz="2400" b="1" dirty="0">
                <a:cs typeface="Times New Roman" pitchFamily="18" charset="0"/>
              </a:rPr>
              <a:t>4. Jason who is the youngest in the family was born August 12</a:t>
            </a:r>
            <a:r>
              <a:rPr lang="en-US" sz="2400" b="1" dirty="0">
                <a:solidFill>
                  <a:srgbClr val="FF3300"/>
                </a:solidFill>
                <a:cs typeface="Times New Roman" pitchFamily="18" charset="0"/>
              </a:rPr>
              <a:t> </a:t>
            </a:r>
            <a:r>
              <a:rPr lang="en-US" sz="2400" b="1" dirty="0">
                <a:cs typeface="Times New Roman" pitchFamily="18" charset="0"/>
              </a:rPr>
              <a:t>1988.</a:t>
            </a:r>
            <a:r>
              <a:rPr lang="en-US" sz="2400" dirty="0">
                <a:cs typeface="Times New Roman" pitchFamily="18" charset="0"/>
              </a:rPr>
              <a:t> </a:t>
            </a:r>
          </a:p>
          <a:p>
            <a:pPr>
              <a:lnSpc>
                <a:spcPct val="105000"/>
              </a:lnSpc>
              <a:buFontTx/>
              <a:buNone/>
            </a:pPr>
            <a:r>
              <a:rPr lang="en-US" sz="2400" b="1" dirty="0">
                <a:cs typeface="Times New Roman" pitchFamily="18" charset="0"/>
              </a:rPr>
              <a:t>5. Alison didn't feel well</a:t>
            </a:r>
            <a:r>
              <a:rPr lang="en-US" sz="2400" b="1" dirty="0">
                <a:solidFill>
                  <a:srgbClr val="FF3300"/>
                </a:solidFill>
                <a:cs typeface="Times New Roman" pitchFamily="18" charset="0"/>
              </a:rPr>
              <a:t> </a:t>
            </a:r>
            <a:r>
              <a:rPr lang="en-US" sz="2400" b="1" dirty="0">
                <a:cs typeface="Times New Roman" pitchFamily="18" charset="0"/>
              </a:rPr>
              <a:t>however, she came to school anyway.</a:t>
            </a:r>
            <a:r>
              <a:rPr lang="en-US" sz="2400" dirty="0">
                <a:cs typeface="Times New Roman" pitchFamily="18" charset="0"/>
              </a:rPr>
              <a:t> </a:t>
            </a:r>
          </a:p>
          <a:p>
            <a:pPr>
              <a:lnSpc>
                <a:spcPct val="105000"/>
              </a:lnSpc>
              <a:buFontTx/>
              <a:buNone/>
            </a:pPr>
            <a:r>
              <a:rPr lang="en-US" sz="2400" b="1" dirty="0">
                <a:cs typeface="Times New Roman" pitchFamily="18" charset="0"/>
              </a:rPr>
              <a:t>6. It was a hot windy day but I still spent the afternoon working in the garden.</a:t>
            </a:r>
            <a:r>
              <a:rPr lang="en-US" sz="2400" dirty="0">
                <a:cs typeface="Times New Roman" pitchFamily="18" charset="0"/>
              </a:rPr>
              <a:t> </a:t>
            </a:r>
          </a:p>
          <a:p>
            <a:pPr>
              <a:lnSpc>
                <a:spcPct val="105000"/>
              </a:lnSpc>
              <a:buFontTx/>
              <a:buNone/>
            </a:pPr>
            <a:r>
              <a:rPr lang="en-US" sz="2400" b="1" dirty="0">
                <a:cs typeface="Times New Roman" pitchFamily="18" charset="0"/>
              </a:rPr>
              <a:t>7. When she asked if he was hungry Joe replied "I'm starved."</a:t>
            </a:r>
            <a:r>
              <a:rPr lang="en-US" sz="2400" dirty="0">
                <a:cs typeface="Times New Roman" pitchFamily="18" charset="0"/>
              </a:rPr>
              <a:t> </a:t>
            </a:r>
          </a:p>
          <a:p>
            <a:pPr>
              <a:lnSpc>
                <a:spcPct val="90000"/>
              </a:lnSpc>
            </a:pPr>
            <a:endParaRPr lang="en-US" sz="2400" dirty="0">
              <a:cs typeface="Times New Roman" pitchFamily="18" charset="0"/>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p:cTn id="7" dur="500" fill="hold"/>
                                        <p:tgtEl>
                                          <p:spTgt spid="2765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7651">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27651">
                                            <p:txEl>
                                              <p:pRg st="1" end="1"/>
                                            </p:txEl>
                                          </p:spTgt>
                                        </p:tgtEl>
                                        <p:attrNameLst>
                                          <p:attrName>style.visibility</p:attrName>
                                        </p:attrNameLst>
                                      </p:cBhvr>
                                      <p:to>
                                        <p:strVal val="visible"/>
                                      </p:to>
                                    </p:set>
                                    <p:anim calcmode="lin" valueType="num">
                                      <p:cBhvr>
                                        <p:cTn id="13" dur="500" fill="hold"/>
                                        <p:tgtEl>
                                          <p:spTgt spid="27651">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27651">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27651">
                                            <p:txEl>
                                              <p:pRg st="2" end="2"/>
                                            </p:txEl>
                                          </p:spTgt>
                                        </p:tgtEl>
                                        <p:attrNameLst>
                                          <p:attrName>style.visibility</p:attrName>
                                        </p:attrNameLst>
                                      </p:cBhvr>
                                      <p:to>
                                        <p:strVal val="visible"/>
                                      </p:to>
                                    </p:set>
                                    <p:anim calcmode="lin" valueType="num">
                                      <p:cBhvr>
                                        <p:cTn id="19" dur="500" fill="hold"/>
                                        <p:tgtEl>
                                          <p:spTgt spid="27651">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27651">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27651">
                                            <p:txEl>
                                              <p:pRg st="3" end="3"/>
                                            </p:txEl>
                                          </p:spTgt>
                                        </p:tgtEl>
                                        <p:attrNameLst>
                                          <p:attrName>style.visibility</p:attrName>
                                        </p:attrNameLst>
                                      </p:cBhvr>
                                      <p:to>
                                        <p:strVal val="visible"/>
                                      </p:to>
                                    </p:set>
                                    <p:anim calcmode="lin" valueType="num">
                                      <p:cBhvr>
                                        <p:cTn id="25" dur="500" fill="hold"/>
                                        <p:tgtEl>
                                          <p:spTgt spid="27651">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27651">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27651">
                                            <p:txEl>
                                              <p:pRg st="4" end="4"/>
                                            </p:txEl>
                                          </p:spTgt>
                                        </p:tgtEl>
                                        <p:attrNameLst>
                                          <p:attrName>style.visibility</p:attrName>
                                        </p:attrNameLst>
                                      </p:cBhvr>
                                      <p:to>
                                        <p:strVal val="visible"/>
                                      </p:to>
                                    </p:set>
                                    <p:anim calcmode="lin" valueType="num">
                                      <p:cBhvr>
                                        <p:cTn id="31" dur="500" fill="hold"/>
                                        <p:tgtEl>
                                          <p:spTgt spid="27651">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27651">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grpId="0" nodeType="clickEffect">
                                  <p:stCondLst>
                                    <p:cond delay="0"/>
                                  </p:stCondLst>
                                  <p:childTnLst>
                                    <p:set>
                                      <p:cBhvr>
                                        <p:cTn id="36" dur="1" fill="hold">
                                          <p:stCondLst>
                                            <p:cond delay="0"/>
                                          </p:stCondLst>
                                        </p:cTn>
                                        <p:tgtEl>
                                          <p:spTgt spid="27651">
                                            <p:txEl>
                                              <p:pRg st="5" end="5"/>
                                            </p:txEl>
                                          </p:spTgt>
                                        </p:tgtEl>
                                        <p:attrNameLst>
                                          <p:attrName>style.visibility</p:attrName>
                                        </p:attrNameLst>
                                      </p:cBhvr>
                                      <p:to>
                                        <p:strVal val="visible"/>
                                      </p:to>
                                    </p:set>
                                    <p:anim calcmode="lin" valueType="num">
                                      <p:cBhvr>
                                        <p:cTn id="37" dur="500" fill="hold"/>
                                        <p:tgtEl>
                                          <p:spTgt spid="27651">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27651">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grpId="0" nodeType="clickEffect">
                                  <p:stCondLst>
                                    <p:cond delay="0"/>
                                  </p:stCondLst>
                                  <p:childTnLst>
                                    <p:set>
                                      <p:cBhvr>
                                        <p:cTn id="42" dur="1" fill="hold">
                                          <p:stCondLst>
                                            <p:cond delay="0"/>
                                          </p:stCondLst>
                                        </p:cTn>
                                        <p:tgtEl>
                                          <p:spTgt spid="27651">
                                            <p:txEl>
                                              <p:pRg st="6" end="6"/>
                                            </p:txEl>
                                          </p:spTgt>
                                        </p:tgtEl>
                                        <p:attrNameLst>
                                          <p:attrName>style.visibility</p:attrName>
                                        </p:attrNameLst>
                                      </p:cBhvr>
                                      <p:to>
                                        <p:strVal val="visible"/>
                                      </p:to>
                                    </p:set>
                                    <p:anim calcmode="lin" valueType="num">
                                      <p:cBhvr>
                                        <p:cTn id="43" dur="500" fill="hold"/>
                                        <p:tgtEl>
                                          <p:spTgt spid="27651">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27651">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endParaRPr lang="en-US"/>
          </a:p>
        </p:txBody>
      </p:sp>
      <p:sp>
        <p:nvSpPr>
          <p:cNvPr id="59395" name="Rectangle 3"/>
          <p:cNvSpPr>
            <a:spLocks noGrp="1" noChangeArrowheads="1"/>
          </p:cNvSpPr>
          <p:nvPr>
            <p:ph type="body" idx="1"/>
          </p:nvPr>
        </p:nvSpPr>
        <p:spPr/>
        <p:txBody>
          <a:bodyPr/>
          <a:lstStyle/>
          <a:p>
            <a:r>
              <a:rPr lang="en-US" b="1">
                <a:cs typeface="Times New Roman" pitchFamily="18" charset="0"/>
              </a:rPr>
              <a:t>1. Andrew</a:t>
            </a:r>
            <a:r>
              <a:rPr lang="en-US" b="1">
                <a:solidFill>
                  <a:srgbClr val="FF3300"/>
                </a:solidFill>
                <a:cs typeface="Times New Roman" pitchFamily="18" charset="0"/>
              </a:rPr>
              <a:t>,</a:t>
            </a:r>
            <a:r>
              <a:rPr lang="en-US" b="1">
                <a:cs typeface="Times New Roman" pitchFamily="18" charset="0"/>
              </a:rPr>
              <a:t> Mark and Eric all play on the varsity basketball team.</a:t>
            </a:r>
            <a:r>
              <a:rPr lang="en-US">
                <a:cs typeface="Times New Roman" pitchFamily="18" charset="0"/>
              </a:rPr>
              <a:t> </a:t>
            </a:r>
          </a:p>
          <a:p>
            <a:r>
              <a:rPr lang="en-US" b="1">
                <a:cs typeface="Times New Roman" pitchFamily="18" charset="0"/>
              </a:rPr>
              <a:t>2. Monica was very disappointed in her performance</a:t>
            </a:r>
            <a:r>
              <a:rPr lang="en-US" b="1">
                <a:solidFill>
                  <a:srgbClr val="FF3300"/>
                </a:solidFill>
                <a:cs typeface="Times New Roman" pitchFamily="18" charset="0"/>
              </a:rPr>
              <a:t>;</a:t>
            </a:r>
            <a:r>
              <a:rPr lang="en-US" b="1">
                <a:cs typeface="Times New Roman" pitchFamily="18" charset="0"/>
              </a:rPr>
              <a:t> she was, never the less, a gracious loser.</a:t>
            </a:r>
            <a:r>
              <a:rPr lang="en-US">
                <a:cs typeface="Times New Roman" pitchFamily="18" charset="0"/>
              </a:rPr>
              <a:t> </a:t>
            </a:r>
          </a:p>
          <a:p>
            <a:r>
              <a:rPr lang="en-US" b="1">
                <a:cs typeface="Times New Roman" pitchFamily="18" charset="0"/>
              </a:rPr>
              <a:t>3. Although I have never been to Mexico</a:t>
            </a:r>
            <a:r>
              <a:rPr lang="en-US" b="1">
                <a:solidFill>
                  <a:srgbClr val="FF3300"/>
                </a:solidFill>
                <a:cs typeface="Times New Roman" pitchFamily="18" charset="0"/>
              </a:rPr>
              <a:t>,</a:t>
            </a:r>
            <a:r>
              <a:rPr lang="en-US" b="1">
                <a:cs typeface="Times New Roman" pitchFamily="18" charset="0"/>
              </a:rPr>
              <a:t> I have always wanted to travel there.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3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3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338" name="Rectangle 2"/>
          <p:cNvSpPr>
            <a:spLocks noGrp="1" noChangeArrowheads="1"/>
          </p:cNvSpPr>
          <p:nvPr>
            <p:ph type="title"/>
          </p:nvPr>
        </p:nvSpPr>
        <p:spPr>
          <a:xfrm>
            <a:off x="0" y="0"/>
            <a:ext cx="2743200" cy="1828800"/>
          </a:xfrm>
          <a:gradFill rotWithShape="1">
            <a:gsLst>
              <a:gs pos="0">
                <a:schemeClr val="bg1"/>
              </a:gs>
              <a:gs pos="100000">
                <a:srgbClr val="33CCFF"/>
              </a:gs>
            </a:gsLst>
            <a:path path="shape">
              <a:fillToRect l="50000" t="50000" r="50000" b="50000"/>
            </a:path>
          </a:gradFill>
        </p:spPr>
        <p:txBody>
          <a:bodyPr/>
          <a:lstStyle/>
          <a:p>
            <a:r>
              <a:rPr lang="en-US" sz="4000"/>
              <a:t>GIIG: DOL</a:t>
            </a:r>
          </a:p>
        </p:txBody>
      </p:sp>
      <p:sp>
        <p:nvSpPr>
          <p:cNvPr id="654339" name="Rectangle 3"/>
          <p:cNvSpPr>
            <a:spLocks noGrp="1" noChangeArrowheads="1"/>
          </p:cNvSpPr>
          <p:nvPr>
            <p:ph type="body" sz="half" idx="1"/>
          </p:nvPr>
        </p:nvSpPr>
        <p:spPr>
          <a:xfrm>
            <a:off x="0" y="2286000"/>
            <a:ext cx="2514600" cy="3840163"/>
          </a:xfrm>
        </p:spPr>
        <p:txBody>
          <a:bodyPr>
            <a:normAutofit/>
          </a:bodyPr>
          <a:lstStyle/>
          <a:p>
            <a:pPr marL="533400" indent="-533400">
              <a:buFontTx/>
              <a:buNone/>
            </a:pPr>
            <a:endParaRPr lang="en-US" sz="1400" dirty="0"/>
          </a:p>
          <a:p>
            <a:pPr marL="533400" indent="-533400">
              <a:buFontTx/>
              <a:buNone/>
            </a:pPr>
            <a:r>
              <a:rPr lang="en-US" sz="2400" b="1" u="sng" dirty="0" smtClean="0">
                <a:solidFill>
                  <a:srgbClr val="FF0000"/>
                </a:solidFill>
              </a:rPr>
              <a:t>Contextual Clues</a:t>
            </a:r>
          </a:p>
          <a:p>
            <a:pPr marL="533400" indent="-533400">
              <a:buFontTx/>
              <a:buNone/>
            </a:pPr>
            <a:endParaRPr lang="en-US" sz="2400" dirty="0" smtClean="0"/>
          </a:p>
          <a:p>
            <a:pPr marL="533400" indent="-533400">
              <a:buFontTx/>
              <a:buNone/>
            </a:pPr>
            <a:r>
              <a:rPr lang="en-US" sz="2400" dirty="0" smtClean="0">
                <a:solidFill>
                  <a:srgbClr val="FF0000"/>
                </a:solidFill>
              </a:rPr>
              <a:t>W</a:t>
            </a:r>
            <a:r>
              <a:rPr lang="en-US" sz="2400" b="1" dirty="0" smtClean="0">
                <a:solidFill>
                  <a:srgbClr val="FF0000"/>
                </a:solidFill>
              </a:rPr>
              <a:t>rite what you think</a:t>
            </a:r>
          </a:p>
          <a:p>
            <a:pPr marL="533400" indent="-533400">
              <a:buFontTx/>
              <a:buNone/>
            </a:pPr>
            <a:r>
              <a:rPr lang="en-US" sz="2400" b="1" dirty="0" smtClean="0">
                <a:solidFill>
                  <a:srgbClr val="FF0000"/>
                </a:solidFill>
              </a:rPr>
              <a:t>the underlined words mean</a:t>
            </a:r>
            <a:endParaRPr lang="en-US" sz="2400" dirty="0">
              <a:solidFill>
                <a:srgbClr val="993300"/>
              </a:solidFill>
            </a:endParaRPr>
          </a:p>
          <a:p>
            <a:pPr marL="533400" indent="-533400">
              <a:buFontTx/>
              <a:buNone/>
            </a:pPr>
            <a:endParaRPr lang="en-US" sz="2400" dirty="0" smtClean="0"/>
          </a:p>
          <a:p>
            <a:pPr marL="533400" indent="-533400">
              <a:buFontTx/>
              <a:buNone/>
            </a:pPr>
            <a:endParaRPr lang="en-US" sz="2400" dirty="0"/>
          </a:p>
          <a:p>
            <a:pPr marL="533400" indent="-533400">
              <a:buFontTx/>
              <a:buNone/>
            </a:pPr>
            <a:endParaRPr lang="en-US" sz="2400" b="1" dirty="0">
              <a:solidFill>
                <a:schemeClr val="tx2"/>
              </a:solidFill>
            </a:endParaRPr>
          </a:p>
          <a:p>
            <a:pPr marL="533400" indent="-533400">
              <a:buFontTx/>
              <a:buNone/>
            </a:pPr>
            <a:endParaRPr lang="en-US" sz="2400" dirty="0">
              <a:solidFill>
                <a:srgbClr val="993300"/>
              </a:solidFill>
            </a:endParaRPr>
          </a:p>
          <a:p>
            <a:pPr marL="533400" indent="-533400">
              <a:buFontTx/>
              <a:buNone/>
            </a:pPr>
            <a:endParaRPr lang="en-US" sz="1400" dirty="0"/>
          </a:p>
        </p:txBody>
      </p:sp>
      <p:sp>
        <p:nvSpPr>
          <p:cNvPr id="654340" name="Rectangle 4"/>
          <p:cNvSpPr>
            <a:spLocks noGrp="1" noChangeArrowheads="1"/>
          </p:cNvSpPr>
          <p:nvPr>
            <p:ph type="body" sz="half" idx="2"/>
          </p:nvPr>
        </p:nvSpPr>
        <p:spPr>
          <a:xfrm>
            <a:off x="2819400" y="2667000"/>
            <a:ext cx="6096000" cy="3962400"/>
          </a:xfrm>
          <a:solidFill>
            <a:schemeClr val="bg1">
              <a:alpha val="42000"/>
            </a:schemeClr>
          </a:solidFill>
        </p:spPr>
        <p:txBody>
          <a:bodyPr>
            <a:normAutofit fontScale="92500"/>
          </a:bodyPr>
          <a:lstStyle/>
          <a:p>
            <a:pPr marL="533400" indent="-533400">
              <a:buFontTx/>
              <a:buAutoNum type="arabicPeriod"/>
            </a:pPr>
            <a:r>
              <a:rPr lang="en-US" sz="2400" dirty="0" smtClean="0"/>
              <a:t>In his day he was lazy and </a:t>
            </a:r>
            <a:r>
              <a:rPr lang="en-US" sz="2400" b="1" i="1" u="sng" dirty="0" smtClean="0">
                <a:solidFill>
                  <a:srgbClr val="FF0000"/>
                </a:solidFill>
              </a:rPr>
              <a:t>improvident</a:t>
            </a:r>
            <a:r>
              <a:rPr lang="en-US" sz="2400" dirty="0" smtClean="0">
                <a:solidFill>
                  <a:srgbClr val="FF0000"/>
                </a:solidFill>
              </a:rPr>
              <a:t> </a:t>
            </a:r>
            <a:r>
              <a:rPr lang="en-US" sz="2400" dirty="0" smtClean="0"/>
              <a:t>and was quite incapable of thinking about tomorrow. </a:t>
            </a:r>
            <a:r>
              <a:rPr lang="en-US" sz="2400" b="1" dirty="0">
                <a:solidFill>
                  <a:srgbClr val="002060"/>
                </a:solidFill>
              </a:rPr>
              <a:t>Not having or showing foresight</a:t>
            </a:r>
            <a:r>
              <a:rPr lang="en-US" sz="2400" b="1" dirty="0" smtClean="0">
                <a:solidFill>
                  <a:srgbClr val="002060"/>
                </a:solidFill>
              </a:rPr>
              <a:t>; thoughtless</a:t>
            </a:r>
            <a:endParaRPr lang="en-US" sz="2400" b="1" dirty="0" smtClean="0">
              <a:solidFill>
                <a:srgbClr val="002060"/>
              </a:solidFill>
            </a:endParaRPr>
          </a:p>
          <a:p>
            <a:pPr marL="533400" indent="-533400">
              <a:buFontTx/>
              <a:buAutoNum type="arabicPeriod"/>
            </a:pPr>
            <a:r>
              <a:rPr lang="en-US" sz="2400" dirty="0" smtClean="0"/>
              <a:t> It was deeper and more intimate than the fear of evil and </a:t>
            </a:r>
            <a:r>
              <a:rPr lang="en-US" sz="2400" b="1" i="1" u="sng" dirty="0" smtClean="0">
                <a:solidFill>
                  <a:srgbClr val="FF0000"/>
                </a:solidFill>
              </a:rPr>
              <a:t>capricious</a:t>
            </a:r>
            <a:r>
              <a:rPr lang="en-US" sz="2400" dirty="0" smtClean="0"/>
              <a:t> gods and of magic and the fear of the forest. </a:t>
            </a:r>
            <a:r>
              <a:rPr lang="en-US" sz="2400" b="1" dirty="0">
                <a:solidFill>
                  <a:srgbClr val="002060"/>
                </a:solidFill>
              </a:rPr>
              <a:t>Given to </a:t>
            </a:r>
            <a:r>
              <a:rPr lang="en-US" sz="2400" b="1" dirty="0" smtClean="0">
                <a:solidFill>
                  <a:srgbClr val="002060"/>
                </a:solidFill>
              </a:rPr>
              <a:t>sudden changes </a:t>
            </a:r>
            <a:r>
              <a:rPr lang="en-US" sz="2400" b="1" dirty="0">
                <a:solidFill>
                  <a:srgbClr val="002060"/>
                </a:solidFill>
              </a:rPr>
              <a:t>of mood or behavior</a:t>
            </a:r>
            <a:endParaRPr lang="en-US" sz="2400" b="1" dirty="0" smtClean="0">
              <a:solidFill>
                <a:srgbClr val="002060"/>
              </a:solidFill>
            </a:endParaRPr>
          </a:p>
          <a:p>
            <a:pPr marL="533400" indent="-533400">
              <a:buFontTx/>
              <a:buAutoNum type="arabicPeriod"/>
            </a:pPr>
            <a:r>
              <a:rPr lang="en-US" sz="2400" dirty="0" err="1" smtClean="0"/>
              <a:t>Okonkwo’s</a:t>
            </a:r>
            <a:r>
              <a:rPr lang="en-US" sz="2400" dirty="0" smtClean="0"/>
              <a:t> first son, </a:t>
            </a:r>
            <a:r>
              <a:rPr lang="en-US" sz="2400" dirty="0" err="1" smtClean="0"/>
              <a:t>Nwoye</a:t>
            </a:r>
            <a:r>
              <a:rPr lang="en-US" sz="2400" dirty="0" smtClean="0"/>
              <a:t>, was then twelve years old but was already causing his father great    anxiety for his </a:t>
            </a:r>
            <a:r>
              <a:rPr lang="en-US" sz="2400" b="1" i="1" u="sng" dirty="0" smtClean="0">
                <a:solidFill>
                  <a:srgbClr val="FF0000"/>
                </a:solidFill>
              </a:rPr>
              <a:t>incipient</a:t>
            </a:r>
            <a:r>
              <a:rPr lang="en-US" sz="2400" dirty="0" smtClean="0">
                <a:solidFill>
                  <a:srgbClr val="FF0000"/>
                </a:solidFill>
              </a:rPr>
              <a:t> </a:t>
            </a:r>
            <a:r>
              <a:rPr lang="en-US" sz="2400" dirty="0" smtClean="0"/>
              <a:t>laziness. </a:t>
            </a:r>
            <a:r>
              <a:rPr lang="en-US" sz="2400" b="1" dirty="0" smtClean="0">
                <a:solidFill>
                  <a:srgbClr val="002060"/>
                </a:solidFill>
              </a:rPr>
              <a:t>Initial stage</a:t>
            </a:r>
            <a:endParaRPr lang="en-US" sz="2400" b="1" dirty="0">
              <a:solidFill>
                <a:srgbClr val="002060"/>
              </a:solidFill>
            </a:endParaRPr>
          </a:p>
        </p:txBody>
      </p:sp>
      <p:sp>
        <p:nvSpPr>
          <p:cNvPr id="654344" name="WordArt 8"/>
          <p:cNvSpPr>
            <a:spLocks noChangeArrowheads="1" noChangeShapeType="1" noTextEdit="1"/>
          </p:cNvSpPr>
          <p:nvPr/>
        </p:nvSpPr>
        <p:spPr bwMode="auto">
          <a:xfrm>
            <a:off x="2971800" y="304800"/>
            <a:ext cx="5314950" cy="1905000"/>
          </a:xfrm>
          <a:prstGeom prst="rect">
            <a:avLst/>
          </a:prstGeom>
          <a:extLst>
            <a:ext uri="{AF507438-7753-43E0-B8FC-AC1667EBCBE1}">
              <a14:hiddenEffects xmlns:a14="http://schemas.microsoft.com/office/drawing/2010/main" xmlns="">
                <a:effectLst/>
              </a14:hiddenEffects>
            </a:ext>
          </a:extLst>
        </p:spPr>
        <p:txBody>
          <a:bodyPr wrap="none" fromWordArt="1">
            <a:prstTxWarp prst="textPlain">
              <a:avLst>
                <a:gd name="adj" fmla="val 49657"/>
              </a:avLst>
            </a:prstTxWarp>
          </a:bodyPr>
          <a:lstStyle/>
          <a:p>
            <a:r>
              <a:rPr lang="en-US" sz="2000" kern="10" dirty="0" smtClean="0">
                <a:ln w="9525">
                  <a:solidFill>
                    <a:srgbClr val="000000"/>
                  </a:solidFill>
                  <a:round/>
                  <a:headEnd/>
                  <a:tailEnd/>
                </a:ln>
                <a:solidFill>
                  <a:srgbClr val="FF3300"/>
                </a:solidFill>
                <a:latin typeface="Arial Black"/>
              </a:rPr>
              <a:t>Mon</a:t>
            </a:r>
            <a:r>
              <a:rPr lang="en-US" sz="2000" kern="10" dirty="0">
                <a:ln w="9525">
                  <a:solidFill>
                    <a:srgbClr val="000000"/>
                  </a:solidFill>
                  <a:round/>
                  <a:headEnd/>
                  <a:tailEnd/>
                </a:ln>
                <a:solidFill>
                  <a:srgbClr val="FF3300"/>
                </a:solidFill>
                <a:latin typeface="Arial Black"/>
              </a:rPr>
              <a:t> </a:t>
            </a:r>
            <a:r>
              <a:rPr lang="en-US" sz="2000" kern="10" dirty="0" smtClean="0">
                <a:ln w="9525">
                  <a:solidFill>
                    <a:srgbClr val="000000"/>
                  </a:solidFill>
                  <a:round/>
                  <a:headEnd/>
                  <a:tailEnd/>
                </a:ln>
                <a:solidFill>
                  <a:srgbClr val="FF3300"/>
                </a:solidFill>
                <a:latin typeface="Arial Black"/>
              </a:rPr>
              <a:t>9/10 and Tue 9/11 </a:t>
            </a:r>
            <a:endParaRPr lang="en-US" sz="2000" kern="10" dirty="0">
              <a:ln w="9525">
                <a:solidFill>
                  <a:srgbClr val="000000"/>
                </a:solidFill>
                <a:round/>
                <a:headEnd/>
                <a:tailEnd/>
              </a:ln>
              <a:solidFill>
                <a:srgbClr val="FF3300"/>
              </a:solidFill>
              <a:latin typeface="Arial Black"/>
            </a:endParaRPr>
          </a:p>
          <a:p>
            <a:r>
              <a:rPr lang="en-US" sz="2000" kern="10" dirty="0" smtClean="0">
                <a:ln w="9525">
                  <a:solidFill>
                    <a:srgbClr val="000000"/>
                  </a:solidFill>
                  <a:round/>
                  <a:headEnd/>
                  <a:tailEnd/>
                </a:ln>
                <a:solidFill>
                  <a:srgbClr val="FF3300"/>
                </a:solidFill>
                <a:latin typeface="Arial Black"/>
              </a:rPr>
              <a:t>GIIG- complete subject</a:t>
            </a:r>
          </a:p>
          <a:p>
            <a:r>
              <a:rPr lang="en-US" sz="2000" kern="10" dirty="0" smtClean="0">
                <a:ln w="9525">
                  <a:solidFill>
                    <a:srgbClr val="000000"/>
                  </a:solidFill>
                  <a:round/>
                  <a:headEnd/>
                  <a:tailEnd/>
                </a:ln>
                <a:solidFill>
                  <a:srgbClr val="FF3300"/>
                </a:solidFill>
                <a:latin typeface="Arial Black"/>
              </a:rPr>
              <a:t>PORTFOLIO</a:t>
            </a:r>
          </a:p>
          <a:p>
            <a:r>
              <a:rPr lang="en-US" sz="2000" kern="10" dirty="0" smtClean="0">
                <a:ln w="9525">
                  <a:solidFill>
                    <a:srgbClr val="000000"/>
                  </a:solidFill>
                  <a:round/>
                  <a:headEnd/>
                  <a:tailEnd/>
                </a:ln>
                <a:solidFill>
                  <a:srgbClr val="FF3300"/>
                </a:solidFill>
                <a:latin typeface="Arial Black"/>
              </a:rPr>
              <a:t>NO NAME CALLING LOG</a:t>
            </a:r>
          </a:p>
          <a:p>
            <a:r>
              <a:rPr lang="en-US" sz="2000" kern="10" dirty="0" smtClean="0">
                <a:ln w="9525">
                  <a:solidFill>
                    <a:srgbClr val="000000"/>
                  </a:solidFill>
                  <a:round/>
                  <a:headEnd/>
                  <a:tailEnd/>
                </a:ln>
                <a:solidFill>
                  <a:srgbClr val="FF3300"/>
                </a:solidFill>
                <a:latin typeface="Arial Black"/>
              </a:rPr>
              <a:t>LINE GAME</a:t>
            </a:r>
          </a:p>
          <a:p>
            <a:r>
              <a:rPr lang="en-US" sz="2000" kern="10" dirty="0" smtClean="0">
                <a:ln w="9525">
                  <a:solidFill>
                    <a:srgbClr val="000000"/>
                  </a:solidFill>
                  <a:round/>
                  <a:headEnd/>
                  <a:tailEnd/>
                </a:ln>
                <a:solidFill>
                  <a:srgbClr val="FF3300"/>
                </a:solidFill>
                <a:latin typeface="Arial Black"/>
              </a:rPr>
              <a:t>READING LOG DUE FRI</a:t>
            </a:r>
          </a:p>
          <a:p>
            <a:endParaRPr lang="en-US" sz="2000" kern="10" dirty="0" smtClean="0">
              <a:ln w="9525">
                <a:solidFill>
                  <a:srgbClr val="000000"/>
                </a:solidFill>
                <a:round/>
                <a:headEnd/>
                <a:tailEnd/>
              </a:ln>
              <a:solidFill>
                <a:srgbClr val="FF3300"/>
              </a:solidFill>
              <a:latin typeface="Arial Black"/>
            </a:endParaRPr>
          </a:p>
          <a:p>
            <a:endParaRPr lang="en-US" sz="2000" kern="10" dirty="0" smtClean="0">
              <a:ln w="9525">
                <a:solidFill>
                  <a:srgbClr val="000000"/>
                </a:solidFill>
                <a:round/>
                <a:headEnd/>
                <a:tailEnd/>
              </a:ln>
              <a:solidFill>
                <a:srgbClr val="FF3300"/>
              </a:solidFill>
              <a:latin typeface="Arial Black"/>
            </a:endParaRPr>
          </a:p>
          <a:p>
            <a:endParaRPr lang="en-US" sz="2000" kern="10" dirty="0">
              <a:ln w="9525">
                <a:solidFill>
                  <a:srgbClr val="000000"/>
                </a:solidFill>
                <a:round/>
                <a:headEnd/>
                <a:tailEnd/>
              </a:ln>
              <a:solidFill>
                <a:srgbClr val="FF3300"/>
              </a:solidFill>
              <a:latin typeface="Arial Black"/>
            </a:endParaRPr>
          </a:p>
        </p:txBody>
      </p:sp>
      <p:sp>
        <p:nvSpPr>
          <p:cNvPr id="654345" name="Line 9"/>
          <p:cNvSpPr>
            <a:spLocks noChangeShapeType="1"/>
          </p:cNvSpPr>
          <p:nvPr/>
        </p:nvSpPr>
        <p:spPr bwMode="auto">
          <a:xfrm>
            <a:off x="0" y="2362200"/>
            <a:ext cx="91440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54346" name="Line 10"/>
          <p:cNvSpPr>
            <a:spLocks noChangeShapeType="1"/>
          </p:cNvSpPr>
          <p:nvPr/>
        </p:nvSpPr>
        <p:spPr bwMode="auto">
          <a:xfrm>
            <a:off x="2819400" y="0"/>
            <a:ext cx="0" cy="68580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xmlns="" val="362024968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endParaRPr lang="en-US"/>
          </a:p>
        </p:txBody>
      </p:sp>
      <p:sp>
        <p:nvSpPr>
          <p:cNvPr id="60419" name="Rectangle 3"/>
          <p:cNvSpPr>
            <a:spLocks noGrp="1" noChangeArrowheads="1"/>
          </p:cNvSpPr>
          <p:nvPr>
            <p:ph type="body" idx="1"/>
          </p:nvPr>
        </p:nvSpPr>
        <p:spPr/>
        <p:txBody>
          <a:bodyPr/>
          <a:lstStyle/>
          <a:p>
            <a:pPr>
              <a:lnSpc>
                <a:spcPct val="90000"/>
              </a:lnSpc>
            </a:pPr>
            <a:r>
              <a:rPr lang="en-US" b="1">
                <a:cs typeface="Times New Roman" pitchFamily="18" charset="0"/>
              </a:rPr>
              <a:t>4. Jason</a:t>
            </a:r>
            <a:r>
              <a:rPr lang="en-US" b="1">
                <a:solidFill>
                  <a:srgbClr val="FF3300"/>
                </a:solidFill>
                <a:cs typeface="Times New Roman" pitchFamily="18" charset="0"/>
              </a:rPr>
              <a:t>,</a:t>
            </a:r>
            <a:r>
              <a:rPr lang="en-US" b="1">
                <a:cs typeface="Times New Roman" pitchFamily="18" charset="0"/>
              </a:rPr>
              <a:t> who is the youngest in the family</a:t>
            </a:r>
            <a:r>
              <a:rPr lang="en-US" b="1">
                <a:solidFill>
                  <a:srgbClr val="FF3300"/>
                </a:solidFill>
                <a:cs typeface="Times New Roman" pitchFamily="18" charset="0"/>
              </a:rPr>
              <a:t>,</a:t>
            </a:r>
            <a:r>
              <a:rPr lang="en-US" b="1">
                <a:cs typeface="Times New Roman" pitchFamily="18" charset="0"/>
              </a:rPr>
              <a:t> was born August 12</a:t>
            </a:r>
            <a:r>
              <a:rPr lang="en-US" b="1">
                <a:solidFill>
                  <a:srgbClr val="FF3300"/>
                </a:solidFill>
                <a:cs typeface="Times New Roman" pitchFamily="18" charset="0"/>
              </a:rPr>
              <a:t>, </a:t>
            </a:r>
            <a:r>
              <a:rPr lang="en-US" b="1">
                <a:cs typeface="Times New Roman" pitchFamily="18" charset="0"/>
              </a:rPr>
              <a:t>1988.</a:t>
            </a:r>
            <a:r>
              <a:rPr lang="en-US">
                <a:cs typeface="Times New Roman" pitchFamily="18" charset="0"/>
              </a:rPr>
              <a:t> </a:t>
            </a:r>
          </a:p>
          <a:p>
            <a:pPr>
              <a:lnSpc>
                <a:spcPct val="90000"/>
              </a:lnSpc>
            </a:pPr>
            <a:r>
              <a:rPr lang="en-US" b="1">
                <a:cs typeface="Times New Roman" pitchFamily="18" charset="0"/>
              </a:rPr>
              <a:t>5. Alison didn't feel well</a:t>
            </a:r>
            <a:r>
              <a:rPr lang="en-US" b="1">
                <a:solidFill>
                  <a:srgbClr val="FF3300"/>
                </a:solidFill>
                <a:cs typeface="Times New Roman" pitchFamily="18" charset="0"/>
              </a:rPr>
              <a:t>; </a:t>
            </a:r>
            <a:r>
              <a:rPr lang="en-US" b="1">
                <a:cs typeface="Times New Roman" pitchFamily="18" charset="0"/>
              </a:rPr>
              <a:t>however, she came to school anyway.</a:t>
            </a:r>
            <a:r>
              <a:rPr lang="en-US">
                <a:cs typeface="Times New Roman" pitchFamily="18" charset="0"/>
              </a:rPr>
              <a:t> </a:t>
            </a:r>
          </a:p>
          <a:p>
            <a:pPr>
              <a:lnSpc>
                <a:spcPct val="90000"/>
              </a:lnSpc>
            </a:pPr>
            <a:r>
              <a:rPr lang="en-US" b="1">
                <a:cs typeface="Times New Roman" pitchFamily="18" charset="0"/>
              </a:rPr>
              <a:t>6. It was a hot windy day</a:t>
            </a:r>
            <a:r>
              <a:rPr lang="en-US" b="1">
                <a:solidFill>
                  <a:srgbClr val="FF3300"/>
                </a:solidFill>
                <a:cs typeface="Times New Roman" pitchFamily="18" charset="0"/>
              </a:rPr>
              <a:t>,</a:t>
            </a:r>
            <a:r>
              <a:rPr lang="en-US" b="1">
                <a:cs typeface="Times New Roman" pitchFamily="18" charset="0"/>
              </a:rPr>
              <a:t> but I still spent the afternoon working in the garden.</a:t>
            </a:r>
            <a:r>
              <a:rPr lang="en-US">
                <a:cs typeface="Times New Roman" pitchFamily="18" charset="0"/>
              </a:rPr>
              <a:t> </a:t>
            </a:r>
          </a:p>
          <a:p>
            <a:pPr>
              <a:lnSpc>
                <a:spcPct val="90000"/>
              </a:lnSpc>
            </a:pPr>
            <a:r>
              <a:rPr lang="en-US" b="1">
                <a:cs typeface="Times New Roman" pitchFamily="18" charset="0"/>
              </a:rPr>
              <a:t>7. When she asked if he was hungry</a:t>
            </a:r>
            <a:r>
              <a:rPr lang="en-US" b="1">
                <a:solidFill>
                  <a:srgbClr val="FF3300"/>
                </a:solidFill>
                <a:cs typeface="Times New Roman" pitchFamily="18" charset="0"/>
              </a:rPr>
              <a:t>,</a:t>
            </a:r>
            <a:r>
              <a:rPr lang="en-US" b="1">
                <a:cs typeface="Times New Roman" pitchFamily="18" charset="0"/>
              </a:rPr>
              <a:t> Joe replied</a:t>
            </a:r>
            <a:r>
              <a:rPr lang="en-US" b="1">
                <a:solidFill>
                  <a:srgbClr val="FF3300"/>
                </a:solidFill>
                <a:cs typeface="Times New Roman" pitchFamily="18" charset="0"/>
              </a:rPr>
              <a:t>,</a:t>
            </a:r>
            <a:r>
              <a:rPr lang="en-US" b="1">
                <a:cs typeface="Times New Roman" pitchFamily="18" charset="0"/>
              </a:rPr>
              <a:t> "I'm starved."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4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4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04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0" y="228600"/>
            <a:ext cx="9144000" cy="1066800"/>
          </a:xfrm>
        </p:spPr>
        <p:txBody>
          <a:bodyPr>
            <a:normAutofit fontScale="90000"/>
          </a:bodyPr>
          <a:lstStyle/>
          <a:p>
            <a:r>
              <a:rPr lang="en-US" sz="2400"/>
              <a:t>Now for a group challenge…</a:t>
            </a:r>
            <a:br>
              <a:rPr lang="en-US" sz="2400"/>
            </a:br>
            <a:r>
              <a:rPr lang="en-US" sz="2400"/>
              <a:t>Cluster in pairs…and complete the handout on the reverse side, using all the punctuation rules you’ve covered today. </a:t>
            </a:r>
            <a:r>
              <a:rPr lang="en-US" sz="2400">
                <a:sym typeface="Wingdings" pitchFamily="2" charset="2"/>
              </a:rPr>
              <a:t></a:t>
            </a:r>
            <a:endParaRPr lang="en-US" sz="2400"/>
          </a:p>
        </p:txBody>
      </p:sp>
      <p:sp>
        <p:nvSpPr>
          <p:cNvPr id="61443" name="Rectangle 3"/>
          <p:cNvSpPr>
            <a:spLocks noGrp="1" noChangeArrowheads="1"/>
          </p:cNvSpPr>
          <p:nvPr>
            <p:ph type="body" idx="1"/>
          </p:nvPr>
        </p:nvSpPr>
        <p:spPr>
          <a:xfrm>
            <a:off x="685800" y="1295400"/>
            <a:ext cx="7315200" cy="5562600"/>
          </a:xfrm>
          <a:solidFill>
            <a:schemeClr val="bg1"/>
          </a:solidFill>
        </p:spPr>
        <p:txBody>
          <a:bodyPr/>
          <a:lstStyle/>
          <a:p>
            <a:pPr>
              <a:lnSpc>
                <a:spcPct val="90000"/>
              </a:lnSpc>
            </a:pPr>
            <a:r>
              <a:rPr lang="en-US" sz="2400" b="1">
                <a:cs typeface="Times New Roman" pitchFamily="18" charset="0"/>
              </a:rPr>
              <a:t>1. Andrew</a:t>
            </a:r>
            <a:r>
              <a:rPr lang="en-US" sz="2400" b="1">
                <a:solidFill>
                  <a:srgbClr val="FF3300"/>
                </a:solidFill>
                <a:cs typeface="Times New Roman" pitchFamily="18" charset="0"/>
              </a:rPr>
              <a:t>,</a:t>
            </a:r>
            <a:r>
              <a:rPr lang="en-US" sz="2400" b="1">
                <a:cs typeface="Times New Roman" pitchFamily="18" charset="0"/>
              </a:rPr>
              <a:t> Mark and Eric all play on the varsity basketball team.</a:t>
            </a:r>
            <a:r>
              <a:rPr lang="en-US" sz="2400">
                <a:cs typeface="Times New Roman" pitchFamily="18" charset="0"/>
              </a:rPr>
              <a:t> </a:t>
            </a:r>
          </a:p>
          <a:p>
            <a:pPr>
              <a:lnSpc>
                <a:spcPct val="90000"/>
              </a:lnSpc>
            </a:pPr>
            <a:r>
              <a:rPr lang="en-US" sz="2400" b="1">
                <a:cs typeface="Times New Roman" pitchFamily="18" charset="0"/>
              </a:rPr>
              <a:t>2. Monica was very disappointed in her performance</a:t>
            </a:r>
            <a:r>
              <a:rPr lang="en-US" sz="2400" b="1">
                <a:solidFill>
                  <a:srgbClr val="FF3300"/>
                </a:solidFill>
                <a:cs typeface="Times New Roman" pitchFamily="18" charset="0"/>
              </a:rPr>
              <a:t>;</a:t>
            </a:r>
            <a:r>
              <a:rPr lang="en-US" sz="2400" b="1">
                <a:cs typeface="Times New Roman" pitchFamily="18" charset="0"/>
              </a:rPr>
              <a:t> she was, nevertheless, a gracious loser.</a:t>
            </a:r>
            <a:r>
              <a:rPr lang="en-US" sz="2400">
                <a:cs typeface="Times New Roman" pitchFamily="18" charset="0"/>
              </a:rPr>
              <a:t> </a:t>
            </a:r>
          </a:p>
          <a:p>
            <a:pPr>
              <a:lnSpc>
                <a:spcPct val="90000"/>
              </a:lnSpc>
            </a:pPr>
            <a:r>
              <a:rPr lang="en-US" sz="2400" b="1">
                <a:cs typeface="Times New Roman" pitchFamily="18" charset="0"/>
              </a:rPr>
              <a:t>3. Although I have never been to Mexico</a:t>
            </a:r>
            <a:r>
              <a:rPr lang="en-US" sz="2400" b="1">
                <a:solidFill>
                  <a:srgbClr val="FF3300"/>
                </a:solidFill>
                <a:cs typeface="Times New Roman" pitchFamily="18" charset="0"/>
              </a:rPr>
              <a:t>,</a:t>
            </a:r>
            <a:r>
              <a:rPr lang="en-US" sz="2400" b="1">
                <a:cs typeface="Times New Roman" pitchFamily="18" charset="0"/>
              </a:rPr>
              <a:t> I have always wanted to travel there.</a:t>
            </a:r>
            <a:r>
              <a:rPr lang="en-US" sz="2400">
                <a:cs typeface="Times New Roman" pitchFamily="18" charset="0"/>
              </a:rPr>
              <a:t> </a:t>
            </a:r>
          </a:p>
          <a:p>
            <a:pPr>
              <a:lnSpc>
                <a:spcPct val="90000"/>
              </a:lnSpc>
            </a:pPr>
            <a:r>
              <a:rPr lang="en-US" sz="2400" b="1">
                <a:cs typeface="Times New Roman" pitchFamily="18" charset="0"/>
              </a:rPr>
              <a:t>4. Jason</a:t>
            </a:r>
            <a:r>
              <a:rPr lang="en-US" sz="2400" b="1">
                <a:solidFill>
                  <a:srgbClr val="FF3300"/>
                </a:solidFill>
                <a:cs typeface="Times New Roman" pitchFamily="18" charset="0"/>
              </a:rPr>
              <a:t>,</a:t>
            </a:r>
            <a:r>
              <a:rPr lang="en-US" sz="2400" b="1">
                <a:cs typeface="Times New Roman" pitchFamily="18" charset="0"/>
              </a:rPr>
              <a:t> who is the youngest in the family</a:t>
            </a:r>
            <a:r>
              <a:rPr lang="en-US" sz="2400" b="1">
                <a:solidFill>
                  <a:srgbClr val="FF3300"/>
                </a:solidFill>
                <a:cs typeface="Times New Roman" pitchFamily="18" charset="0"/>
              </a:rPr>
              <a:t>,</a:t>
            </a:r>
            <a:r>
              <a:rPr lang="en-US" sz="2400" b="1">
                <a:cs typeface="Times New Roman" pitchFamily="18" charset="0"/>
              </a:rPr>
              <a:t> was born August 12</a:t>
            </a:r>
            <a:r>
              <a:rPr lang="en-US" sz="2400" b="1">
                <a:solidFill>
                  <a:srgbClr val="FF3300"/>
                </a:solidFill>
                <a:cs typeface="Times New Roman" pitchFamily="18" charset="0"/>
              </a:rPr>
              <a:t>, </a:t>
            </a:r>
            <a:r>
              <a:rPr lang="en-US" sz="2400" b="1">
                <a:cs typeface="Times New Roman" pitchFamily="18" charset="0"/>
              </a:rPr>
              <a:t>1988.</a:t>
            </a:r>
            <a:r>
              <a:rPr lang="en-US" sz="2400">
                <a:cs typeface="Times New Roman" pitchFamily="18" charset="0"/>
              </a:rPr>
              <a:t> </a:t>
            </a:r>
          </a:p>
          <a:p>
            <a:pPr>
              <a:lnSpc>
                <a:spcPct val="90000"/>
              </a:lnSpc>
            </a:pPr>
            <a:r>
              <a:rPr lang="en-US" sz="2400" b="1">
                <a:cs typeface="Times New Roman" pitchFamily="18" charset="0"/>
              </a:rPr>
              <a:t>5. Alison didn't feel well</a:t>
            </a:r>
            <a:r>
              <a:rPr lang="en-US" sz="2400" b="1">
                <a:solidFill>
                  <a:srgbClr val="FF3300"/>
                </a:solidFill>
                <a:cs typeface="Times New Roman" pitchFamily="18" charset="0"/>
              </a:rPr>
              <a:t>; </a:t>
            </a:r>
            <a:r>
              <a:rPr lang="en-US" sz="2400" b="1">
                <a:cs typeface="Times New Roman" pitchFamily="18" charset="0"/>
              </a:rPr>
              <a:t>however, she came to school anyway.</a:t>
            </a:r>
            <a:r>
              <a:rPr lang="en-US" sz="2400">
                <a:cs typeface="Times New Roman" pitchFamily="18" charset="0"/>
              </a:rPr>
              <a:t> </a:t>
            </a:r>
          </a:p>
          <a:p>
            <a:pPr>
              <a:lnSpc>
                <a:spcPct val="90000"/>
              </a:lnSpc>
            </a:pPr>
            <a:r>
              <a:rPr lang="en-US" sz="2400" b="1">
                <a:cs typeface="Times New Roman" pitchFamily="18" charset="0"/>
              </a:rPr>
              <a:t>6. It was a hot windy day</a:t>
            </a:r>
            <a:r>
              <a:rPr lang="en-US" sz="2400" b="1">
                <a:solidFill>
                  <a:srgbClr val="FF3300"/>
                </a:solidFill>
                <a:cs typeface="Times New Roman" pitchFamily="18" charset="0"/>
              </a:rPr>
              <a:t>,</a:t>
            </a:r>
            <a:r>
              <a:rPr lang="en-US" sz="2400" b="1">
                <a:cs typeface="Times New Roman" pitchFamily="18" charset="0"/>
              </a:rPr>
              <a:t> but I still spent the afternoon working in the garden.</a:t>
            </a:r>
            <a:r>
              <a:rPr lang="en-US" sz="2400">
                <a:cs typeface="Times New Roman" pitchFamily="18" charset="0"/>
              </a:rPr>
              <a:t> </a:t>
            </a:r>
          </a:p>
          <a:p>
            <a:pPr>
              <a:lnSpc>
                <a:spcPct val="90000"/>
              </a:lnSpc>
            </a:pPr>
            <a:r>
              <a:rPr lang="en-US" sz="2400" b="1">
                <a:cs typeface="Times New Roman" pitchFamily="18" charset="0"/>
              </a:rPr>
              <a:t>7. When she asked if he was hungry</a:t>
            </a:r>
            <a:r>
              <a:rPr lang="en-US" sz="2400" b="1">
                <a:solidFill>
                  <a:srgbClr val="FF3300"/>
                </a:solidFill>
                <a:cs typeface="Times New Roman" pitchFamily="18" charset="0"/>
              </a:rPr>
              <a:t>,</a:t>
            </a:r>
            <a:r>
              <a:rPr lang="en-US" sz="2400" b="1">
                <a:cs typeface="Times New Roman" pitchFamily="18" charset="0"/>
              </a:rPr>
              <a:t> Joe replied</a:t>
            </a:r>
            <a:r>
              <a:rPr lang="en-US" sz="2400" b="1">
                <a:solidFill>
                  <a:srgbClr val="FF3300"/>
                </a:solidFill>
                <a:cs typeface="Times New Roman" pitchFamily="18" charset="0"/>
              </a:rPr>
              <a:t>,</a:t>
            </a:r>
            <a:r>
              <a:rPr lang="en-US" sz="2400" b="1">
                <a:cs typeface="Times New Roman" pitchFamily="18" charset="0"/>
              </a:rPr>
              <a:t> "I'm starved."</a:t>
            </a:r>
            <a:r>
              <a:rPr lang="en-US" sz="2400">
                <a:cs typeface="Times New Roman" pitchFamily="18" charset="0"/>
              </a:rPr>
              <a:t> </a:t>
            </a:r>
          </a:p>
          <a:p>
            <a:pPr>
              <a:lnSpc>
                <a:spcPct val="90000"/>
              </a:lnSpc>
            </a:pPr>
            <a:endParaRPr lang="en-US" sz="2400">
              <a:cs typeface="Times New Roman" pitchFamily="18" charset="0"/>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 calcmode="lin" valueType="num">
                                      <p:cBhvr>
                                        <p:cTn id="7" dur="500" fill="hold"/>
                                        <p:tgtEl>
                                          <p:spTgt spid="6144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144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61443">
                                            <p:txEl>
                                              <p:pRg st="1" end="1"/>
                                            </p:txEl>
                                          </p:spTgt>
                                        </p:tgtEl>
                                        <p:attrNameLst>
                                          <p:attrName>style.visibility</p:attrName>
                                        </p:attrNameLst>
                                      </p:cBhvr>
                                      <p:to>
                                        <p:strVal val="visible"/>
                                      </p:to>
                                    </p:set>
                                    <p:anim calcmode="lin" valueType="num">
                                      <p:cBhvr>
                                        <p:cTn id="13" dur="500" fill="hold"/>
                                        <p:tgtEl>
                                          <p:spTgt spid="6144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6144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61443">
                                            <p:txEl>
                                              <p:pRg st="2" end="2"/>
                                            </p:txEl>
                                          </p:spTgt>
                                        </p:tgtEl>
                                        <p:attrNameLst>
                                          <p:attrName>style.visibility</p:attrName>
                                        </p:attrNameLst>
                                      </p:cBhvr>
                                      <p:to>
                                        <p:strVal val="visible"/>
                                      </p:to>
                                    </p:set>
                                    <p:anim calcmode="lin" valueType="num">
                                      <p:cBhvr>
                                        <p:cTn id="19" dur="500" fill="hold"/>
                                        <p:tgtEl>
                                          <p:spTgt spid="6144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6144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61443">
                                            <p:txEl>
                                              <p:pRg st="3" end="3"/>
                                            </p:txEl>
                                          </p:spTgt>
                                        </p:tgtEl>
                                        <p:attrNameLst>
                                          <p:attrName>style.visibility</p:attrName>
                                        </p:attrNameLst>
                                      </p:cBhvr>
                                      <p:to>
                                        <p:strVal val="visible"/>
                                      </p:to>
                                    </p:set>
                                    <p:anim calcmode="lin" valueType="num">
                                      <p:cBhvr>
                                        <p:cTn id="25" dur="500" fill="hold"/>
                                        <p:tgtEl>
                                          <p:spTgt spid="6144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6144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61443">
                                            <p:txEl>
                                              <p:pRg st="4" end="4"/>
                                            </p:txEl>
                                          </p:spTgt>
                                        </p:tgtEl>
                                        <p:attrNameLst>
                                          <p:attrName>style.visibility</p:attrName>
                                        </p:attrNameLst>
                                      </p:cBhvr>
                                      <p:to>
                                        <p:strVal val="visible"/>
                                      </p:to>
                                    </p:set>
                                    <p:anim calcmode="lin" valueType="num">
                                      <p:cBhvr>
                                        <p:cTn id="31" dur="500" fill="hold"/>
                                        <p:tgtEl>
                                          <p:spTgt spid="61443">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6144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grpId="0" nodeType="clickEffect">
                                  <p:stCondLst>
                                    <p:cond delay="0"/>
                                  </p:stCondLst>
                                  <p:childTnLst>
                                    <p:set>
                                      <p:cBhvr>
                                        <p:cTn id="36" dur="1" fill="hold">
                                          <p:stCondLst>
                                            <p:cond delay="0"/>
                                          </p:stCondLst>
                                        </p:cTn>
                                        <p:tgtEl>
                                          <p:spTgt spid="61443">
                                            <p:txEl>
                                              <p:pRg st="5" end="5"/>
                                            </p:txEl>
                                          </p:spTgt>
                                        </p:tgtEl>
                                        <p:attrNameLst>
                                          <p:attrName>style.visibility</p:attrName>
                                        </p:attrNameLst>
                                      </p:cBhvr>
                                      <p:to>
                                        <p:strVal val="visible"/>
                                      </p:to>
                                    </p:set>
                                    <p:anim calcmode="lin" valueType="num">
                                      <p:cBhvr>
                                        <p:cTn id="37" dur="500" fill="hold"/>
                                        <p:tgtEl>
                                          <p:spTgt spid="61443">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61443">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grpId="0" nodeType="clickEffect">
                                  <p:stCondLst>
                                    <p:cond delay="0"/>
                                  </p:stCondLst>
                                  <p:childTnLst>
                                    <p:set>
                                      <p:cBhvr>
                                        <p:cTn id="42" dur="1" fill="hold">
                                          <p:stCondLst>
                                            <p:cond delay="0"/>
                                          </p:stCondLst>
                                        </p:cTn>
                                        <p:tgtEl>
                                          <p:spTgt spid="61443">
                                            <p:txEl>
                                              <p:pRg st="6" end="6"/>
                                            </p:txEl>
                                          </p:spTgt>
                                        </p:tgtEl>
                                        <p:attrNameLst>
                                          <p:attrName>style.visibility</p:attrName>
                                        </p:attrNameLst>
                                      </p:cBhvr>
                                      <p:to>
                                        <p:strVal val="visible"/>
                                      </p:to>
                                    </p:set>
                                    <p:anim calcmode="lin" valueType="num">
                                      <p:cBhvr>
                                        <p:cTn id="43" dur="500" fill="hold"/>
                                        <p:tgtEl>
                                          <p:spTgt spid="61443">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61443">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609600"/>
            <a:ext cx="7772400" cy="3276600"/>
          </a:xfrm>
        </p:spPr>
        <p:txBody>
          <a:bodyPr>
            <a:normAutofit fontScale="90000"/>
          </a:bodyPr>
          <a:lstStyle/>
          <a:p>
            <a:r>
              <a:rPr lang="en-US" sz="2400"/>
              <a:t>A panda walks into a café. He orders a sandwich, eats it, then draws a gun and fires two shots in the air.</a:t>
            </a:r>
            <a:br>
              <a:rPr lang="en-US" sz="2400"/>
            </a:br>
            <a:r>
              <a:rPr lang="en-US" sz="2400"/>
              <a:t>“Why?” asks the confused waiter, as the panda makes towards the exit. The panda produces a badly punctuated wildlife manual and tosses it over his shoulder.</a:t>
            </a:r>
            <a:br>
              <a:rPr lang="en-US" sz="2400"/>
            </a:br>
            <a:r>
              <a:rPr lang="en-US" sz="2400"/>
              <a:t>“I’m a panda,” he says, at the door. “Look it up.”</a:t>
            </a:r>
            <a:br>
              <a:rPr lang="en-US" sz="2400"/>
            </a:br>
            <a:r>
              <a:rPr lang="en-US" sz="2400"/>
              <a:t>The waiter turns to the relevant entry and, sure enough, finds an explanation.</a:t>
            </a:r>
            <a:br>
              <a:rPr lang="en-US" sz="2400"/>
            </a:br>
            <a:r>
              <a:rPr lang="en-US" sz="2400"/>
              <a:t>“</a:t>
            </a:r>
            <a:r>
              <a:rPr lang="en-US" sz="2400" b="1"/>
              <a:t>Panda.</a:t>
            </a:r>
            <a:r>
              <a:rPr lang="en-US" sz="2400"/>
              <a:t> Large black-and-white bear-like mammal, native to China. Eats, shoots and leaves.”</a:t>
            </a:r>
          </a:p>
        </p:txBody>
      </p:sp>
      <p:sp>
        <p:nvSpPr>
          <p:cNvPr id="30723" name="Rectangle 3"/>
          <p:cNvSpPr>
            <a:spLocks noGrp="1" noChangeArrowheads="1"/>
          </p:cNvSpPr>
          <p:nvPr>
            <p:ph type="body" idx="1"/>
          </p:nvPr>
        </p:nvSpPr>
        <p:spPr>
          <a:xfrm>
            <a:off x="457200" y="4533900"/>
            <a:ext cx="8229600" cy="1592263"/>
          </a:xfrm>
        </p:spPr>
        <p:txBody>
          <a:bodyPr/>
          <a:lstStyle/>
          <a:p>
            <a:pPr>
              <a:lnSpc>
                <a:spcPct val="90000"/>
              </a:lnSpc>
            </a:pPr>
            <a:r>
              <a:rPr lang="en-US"/>
              <a:t>So, punctuation really does matter, even if it is only occasionally a matter of life and death.</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p:cTn id="7" dur="1000" fill="hold"/>
                                        <p:tgtEl>
                                          <p:spTgt spid="3072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072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072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072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0" y="274638"/>
            <a:ext cx="9144000" cy="1143000"/>
          </a:xfrm>
          <a:solidFill>
            <a:srgbClr val="33CC33">
              <a:alpha val="30980"/>
            </a:srgbClr>
          </a:solidFill>
        </p:spPr>
        <p:txBody>
          <a:bodyPr/>
          <a:lstStyle/>
          <a:p>
            <a:pPr eaLnBrk="1" hangingPunct="1"/>
            <a:r>
              <a:rPr lang="en-US" smtClean="0"/>
              <a:t>Portfolio  Cover Sheet</a:t>
            </a:r>
          </a:p>
        </p:txBody>
      </p:sp>
      <p:sp>
        <p:nvSpPr>
          <p:cNvPr id="68611" name="Rectangle 3"/>
          <p:cNvSpPr>
            <a:spLocks noGrp="1" noChangeArrowheads="1"/>
          </p:cNvSpPr>
          <p:nvPr>
            <p:ph type="body" idx="1"/>
          </p:nvPr>
        </p:nvSpPr>
        <p:spPr>
          <a:xfrm>
            <a:off x="2514600" y="1600200"/>
            <a:ext cx="6172200" cy="4876800"/>
          </a:xfrm>
        </p:spPr>
        <p:txBody>
          <a:bodyPr>
            <a:normAutofit fontScale="92500" lnSpcReduction="10000"/>
          </a:bodyPr>
          <a:lstStyle/>
          <a:p>
            <a:pPr eaLnBrk="1" hangingPunct="1">
              <a:lnSpc>
                <a:spcPct val="90000"/>
              </a:lnSpc>
              <a:buNone/>
              <a:defRPr/>
            </a:pPr>
            <a:r>
              <a:rPr lang="en-US" sz="2400" b="1" dirty="0" smtClean="0"/>
              <a:t>Front Pocket - </a:t>
            </a:r>
            <a:r>
              <a:rPr lang="en-US" sz="2400" b="1" dirty="0" smtClean="0"/>
              <a:t>GIIGs</a:t>
            </a:r>
            <a:endParaRPr lang="en-US" sz="2400" b="1" dirty="0" smtClean="0"/>
          </a:p>
          <a:p>
            <a:pPr eaLnBrk="1" hangingPunct="1">
              <a:lnSpc>
                <a:spcPct val="90000"/>
              </a:lnSpc>
              <a:buNone/>
              <a:defRPr/>
            </a:pPr>
            <a:r>
              <a:rPr lang="en-US" sz="2400" b="1" dirty="0"/>
              <a:t>1</a:t>
            </a:r>
            <a:r>
              <a:rPr lang="en-US" sz="2400" b="1" dirty="0" smtClean="0"/>
              <a:t>. </a:t>
            </a:r>
            <a:r>
              <a:rPr lang="en-US" sz="2400" b="1" dirty="0" smtClean="0"/>
              <a:t>Writing </a:t>
            </a:r>
            <a:endParaRPr lang="en-US" sz="2400" b="1" dirty="0"/>
          </a:p>
          <a:p>
            <a:pPr lvl="1" eaLnBrk="1" hangingPunct="1">
              <a:lnSpc>
                <a:spcPct val="90000"/>
              </a:lnSpc>
              <a:buNone/>
              <a:defRPr/>
            </a:pPr>
            <a:r>
              <a:rPr lang="en-US" sz="2000" dirty="0"/>
              <a:t>Non-edits</a:t>
            </a:r>
          </a:p>
          <a:p>
            <a:pPr lvl="1" eaLnBrk="1" hangingPunct="1">
              <a:lnSpc>
                <a:spcPct val="90000"/>
              </a:lnSpc>
              <a:buNone/>
              <a:defRPr/>
            </a:pPr>
            <a:r>
              <a:rPr lang="en-US" sz="2000" dirty="0"/>
              <a:t>Writing Process</a:t>
            </a:r>
          </a:p>
          <a:p>
            <a:pPr lvl="1" eaLnBrk="1" hangingPunct="1">
              <a:lnSpc>
                <a:spcPct val="90000"/>
              </a:lnSpc>
              <a:buNone/>
              <a:defRPr/>
            </a:pPr>
            <a:r>
              <a:rPr lang="en-US" sz="2000" dirty="0" smtClean="0"/>
              <a:t>Reflections</a:t>
            </a:r>
            <a:endParaRPr lang="en-US" sz="2000" dirty="0"/>
          </a:p>
          <a:p>
            <a:pPr eaLnBrk="1" hangingPunct="1">
              <a:lnSpc>
                <a:spcPct val="90000"/>
              </a:lnSpc>
              <a:buNone/>
              <a:defRPr/>
            </a:pPr>
            <a:r>
              <a:rPr lang="en-US" sz="2400" b="1" dirty="0"/>
              <a:t>2</a:t>
            </a:r>
            <a:r>
              <a:rPr lang="en-US" sz="2400" b="1" dirty="0" smtClean="0"/>
              <a:t>. </a:t>
            </a:r>
            <a:r>
              <a:rPr lang="en-US" sz="2400" b="1" dirty="0" smtClean="0"/>
              <a:t>Reading Assignments</a:t>
            </a:r>
          </a:p>
          <a:p>
            <a:pPr lvl="1" eaLnBrk="1" hangingPunct="1">
              <a:lnSpc>
                <a:spcPct val="90000"/>
              </a:lnSpc>
              <a:buNone/>
              <a:defRPr/>
            </a:pPr>
            <a:r>
              <a:rPr lang="en-US" sz="2000" b="1" u="sng" dirty="0" smtClean="0"/>
              <a:t>Things Fall Apart</a:t>
            </a:r>
            <a:endParaRPr lang="en-US" sz="2000" b="1" u="sng" dirty="0" smtClean="0"/>
          </a:p>
          <a:p>
            <a:pPr lvl="1" eaLnBrk="1" hangingPunct="1">
              <a:lnSpc>
                <a:spcPct val="90000"/>
              </a:lnSpc>
              <a:buNone/>
              <a:defRPr/>
            </a:pPr>
            <a:r>
              <a:rPr lang="en-US" sz="2000" b="1" u="sng" dirty="0" err="1" smtClean="0"/>
              <a:t>Farenheit</a:t>
            </a:r>
            <a:r>
              <a:rPr lang="en-US" sz="2000" b="1" u="sng" dirty="0" smtClean="0"/>
              <a:t> 451</a:t>
            </a:r>
            <a:endParaRPr lang="en-US" sz="2000" b="1" u="sng" dirty="0" smtClean="0"/>
          </a:p>
          <a:p>
            <a:pPr lvl="1" eaLnBrk="1" hangingPunct="1">
              <a:lnSpc>
                <a:spcPct val="90000"/>
              </a:lnSpc>
              <a:buNone/>
              <a:defRPr/>
            </a:pPr>
            <a:r>
              <a:rPr lang="en-US" sz="2000" b="1" dirty="0" smtClean="0"/>
              <a:t>Poetry, etc. </a:t>
            </a:r>
          </a:p>
          <a:p>
            <a:pPr eaLnBrk="1" hangingPunct="1">
              <a:lnSpc>
                <a:spcPct val="90000"/>
              </a:lnSpc>
              <a:buNone/>
              <a:defRPr/>
            </a:pPr>
            <a:r>
              <a:rPr lang="en-US" sz="2400" b="1" dirty="0"/>
              <a:t>3</a:t>
            </a:r>
            <a:r>
              <a:rPr lang="en-US" sz="2400" b="1" dirty="0" smtClean="0"/>
              <a:t>. </a:t>
            </a:r>
            <a:r>
              <a:rPr lang="en-US" sz="2400" b="1" dirty="0" smtClean="0"/>
              <a:t>Special </a:t>
            </a:r>
            <a:r>
              <a:rPr lang="en-US" sz="2400" b="1" dirty="0"/>
              <a:t>Features</a:t>
            </a:r>
          </a:p>
          <a:p>
            <a:pPr lvl="1" eaLnBrk="1" hangingPunct="1">
              <a:lnSpc>
                <a:spcPct val="90000"/>
              </a:lnSpc>
              <a:buNone/>
              <a:defRPr/>
            </a:pPr>
            <a:r>
              <a:rPr lang="en-US" sz="2000" dirty="0"/>
              <a:t>Surveys</a:t>
            </a:r>
          </a:p>
          <a:p>
            <a:pPr lvl="1" eaLnBrk="1" hangingPunct="1">
              <a:lnSpc>
                <a:spcPct val="90000"/>
              </a:lnSpc>
              <a:buNone/>
              <a:defRPr/>
            </a:pPr>
            <a:r>
              <a:rPr lang="en-US" sz="2000" dirty="0" smtClean="0"/>
              <a:t>Projects</a:t>
            </a:r>
            <a:endParaRPr lang="en-US" sz="2400" b="1" dirty="0"/>
          </a:p>
          <a:p>
            <a:pPr eaLnBrk="1" hangingPunct="1">
              <a:lnSpc>
                <a:spcPct val="90000"/>
              </a:lnSpc>
              <a:buNone/>
              <a:defRPr/>
            </a:pPr>
            <a:r>
              <a:rPr lang="en-US" sz="2400" b="1" dirty="0"/>
              <a:t>4</a:t>
            </a:r>
            <a:r>
              <a:rPr lang="en-US" sz="2400" b="1" dirty="0" smtClean="0"/>
              <a:t>. </a:t>
            </a:r>
            <a:r>
              <a:rPr lang="en-US" sz="2400" b="1" dirty="0"/>
              <a:t>Assessment </a:t>
            </a:r>
            <a:r>
              <a:rPr lang="en-US" sz="2400" b="1" dirty="0" smtClean="0"/>
              <a:t>Results</a:t>
            </a:r>
          </a:p>
          <a:p>
            <a:pPr eaLnBrk="1" hangingPunct="1">
              <a:lnSpc>
                <a:spcPct val="90000"/>
              </a:lnSpc>
              <a:buNone/>
              <a:defRPr/>
            </a:pPr>
            <a:r>
              <a:rPr lang="en-US" sz="2400" b="1" dirty="0" smtClean="0"/>
              <a:t>5.  Helpful English Handouts</a:t>
            </a:r>
            <a:endParaRPr lang="en-US" sz="2400" b="1" dirty="0" smtClean="0"/>
          </a:p>
          <a:p>
            <a:pPr eaLnBrk="1" hangingPunct="1">
              <a:lnSpc>
                <a:spcPct val="90000"/>
              </a:lnSpc>
              <a:buNone/>
              <a:defRPr/>
            </a:pPr>
            <a:r>
              <a:rPr lang="en-US" sz="2400" b="1" dirty="0" smtClean="0"/>
              <a:t>6</a:t>
            </a:r>
            <a:r>
              <a:rPr lang="en-US" sz="2400" b="1" dirty="0" smtClean="0"/>
              <a:t>. </a:t>
            </a:r>
            <a:r>
              <a:rPr lang="en-US" sz="2400" b="1" dirty="0" smtClean="0"/>
              <a:t>Miscellaneous </a:t>
            </a:r>
            <a:endParaRPr lang="en-US" sz="2400" b="1" dirty="0"/>
          </a:p>
        </p:txBody>
      </p:sp>
      <p:sp>
        <p:nvSpPr>
          <p:cNvPr id="7" name="AutoShape 8"/>
          <p:cNvSpPr>
            <a:spLocks noChangeArrowheads="1"/>
          </p:cNvSpPr>
          <p:nvPr/>
        </p:nvSpPr>
        <p:spPr bwMode="auto">
          <a:xfrm>
            <a:off x="381000" y="1219200"/>
            <a:ext cx="1981200" cy="2133600"/>
          </a:xfrm>
          <a:prstGeom prst="wedgeRoundRectCallout">
            <a:avLst>
              <a:gd name="adj1" fmla="val 65944"/>
              <a:gd name="adj2" fmla="val -21968"/>
              <a:gd name="adj3" fmla="val 16667"/>
            </a:avLst>
          </a:prstGeom>
          <a:solidFill>
            <a:schemeClr val="bg1"/>
          </a:solidFill>
          <a:ln w="38100">
            <a:solidFill>
              <a:schemeClr val="tx1"/>
            </a:solidFill>
            <a:miter lim="800000"/>
            <a:headEnd/>
            <a:tailEnd/>
          </a:ln>
        </p:spPr>
        <p:txBody>
          <a:bodyPr/>
          <a:lstStyle/>
          <a:p>
            <a:pPr algn="ctr"/>
            <a:r>
              <a:rPr lang="en-US"/>
              <a:t>Record your first GIIG score, then put your GIIG immediately after the score sheet.</a:t>
            </a:r>
          </a:p>
        </p:txBody>
      </p:sp>
      <p:sp>
        <p:nvSpPr>
          <p:cNvPr id="8" name="AutoShape 13"/>
          <p:cNvSpPr>
            <a:spLocks noChangeArrowheads="1"/>
          </p:cNvSpPr>
          <p:nvPr/>
        </p:nvSpPr>
        <p:spPr bwMode="auto">
          <a:xfrm>
            <a:off x="2057400" y="2362200"/>
            <a:ext cx="609600" cy="533400"/>
          </a:xfrm>
          <a:prstGeom prst="smileyFace">
            <a:avLst>
              <a:gd name="adj" fmla="val 4653"/>
            </a:avLst>
          </a:prstGeom>
          <a:solidFill>
            <a:srgbClr val="FFFF00"/>
          </a:solidFill>
          <a:ln w="28575">
            <a:solidFill>
              <a:schemeClr val="tx1"/>
            </a:solidFill>
            <a:round/>
            <a:headEnd/>
            <a:tailEnd/>
          </a:ln>
        </p:spPr>
        <p:txBody>
          <a:bodyPr wrap="none" anchor="ctr"/>
          <a:lstStyle/>
          <a:p>
            <a:endParaRPr lang="en-US"/>
          </a:p>
        </p:txBody>
      </p:sp>
      <p:sp>
        <p:nvSpPr>
          <p:cNvPr id="9" name="AutoShape 4"/>
          <p:cNvSpPr>
            <a:spLocks noChangeArrowheads="1"/>
          </p:cNvSpPr>
          <p:nvPr/>
        </p:nvSpPr>
        <p:spPr bwMode="auto">
          <a:xfrm>
            <a:off x="6096000" y="2514600"/>
            <a:ext cx="2438400" cy="1295400"/>
          </a:xfrm>
          <a:prstGeom prst="wedgeRoundRectCallout">
            <a:avLst>
              <a:gd name="adj1" fmla="val -81250"/>
              <a:gd name="adj2" fmla="val 43630"/>
              <a:gd name="adj3" fmla="val 16667"/>
            </a:avLst>
          </a:prstGeom>
          <a:solidFill>
            <a:schemeClr val="bg1"/>
          </a:solidFill>
          <a:ln w="57150">
            <a:solidFill>
              <a:schemeClr val="tx1"/>
            </a:solidFill>
            <a:miter lim="800000"/>
            <a:headEnd/>
            <a:tailEnd/>
          </a:ln>
        </p:spPr>
        <p:txBody>
          <a:bodyPr/>
          <a:lstStyle/>
          <a:p>
            <a:pPr algn="ctr"/>
            <a:r>
              <a:rPr lang="en-US" dirty="0" smtClean="0"/>
              <a:t>BWB Reading Strategies Cornell Notes</a:t>
            </a:r>
            <a:endParaRPr lang="en-US" dirty="0" smtClean="0"/>
          </a:p>
        </p:txBody>
      </p:sp>
      <p:sp>
        <p:nvSpPr>
          <p:cNvPr id="10" name="AutoShape 6"/>
          <p:cNvSpPr>
            <a:spLocks noChangeArrowheads="1"/>
          </p:cNvSpPr>
          <p:nvPr/>
        </p:nvSpPr>
        <p:spPr bwMode="auto">
          <a:xfrm>
            <a:off x="6553200" y="5105400"/>
            <a:ext cx="2286000" cy="838200"/>
          </a:xfrm>
          <a:prstGeom prst="wedgeRoundRectCallout">
            <a:avLst>
              <a:gd name="adj1" fmla="val -74328"/>
              <a:gd name="adj2" fmla="val 21466"/>
              <a:gd name="adj3" fmla="val 16667"/>
            </a:avLst>
          </a:prstGeom>
          <a:solidFill>
            <a:schemeClr val="bg1"/>
          </a:solidFill>
          <a:ln w="38100">
            <a:solidFill>
              <a:schemeClr val="tx1"/>
            </a:solidFill>
            <a:miter lim="800000"/>
            <a:headEnd/>
            <a:tailEnd/>
          </a:ln>
        </p:spPr>
        <p:txBody>
          <a:bodyPr/>
          <a:lstStyle/>
          <a:p>
            <a:pPr algn="ctr"/>
            <a:r>
              <a:rPr lang="en-US" dirty="0" err="1" smtClean="0"/>
              <a:t>Vocab</a:t>
            </a:r>
            <a:r>
              <a:rPr lang="en-US" dirty="0" smtClean="0"/>
              <a:t> Handouts </a:t>
            </a:r>
            <a:endParaRPr lang="en-US" dirty="0"/>
          </a:p>
        </p:txBody>
      </p:sp>
      <p:sp>
        <p:nvSpPr>
          <p:cNvPr id="11" name="AutoShape 7"/>
          <p:cNvSpPr>
            <a:spLocks noChangeArrowheads="1"/>
          </p:cNvSpPr>
          <p:nvPr/>
        </p:nvSpPr>
        <p:spPr bwMode="auto">
          <a:xfrm>
            <a:off x="0" y="4800600"/>
            <a:ext cx="2590800" cy="838200"/>
          </a:xfrm>
          <a:prstGeom prst="wedgeRoundRectCallout">
            <a:avLst>
              <a:gd name="adj1" fmla="val 62745"/>
              <a:gd name="adj2" fmla="val 7542"/>
              <a:gd name="adj3" fmla="val 16667"/>
            </a:avLst>
          </a:prstGeom>
          <a:solidFill>
            <a:schemeClr val="bg1"/>
          </a:solidFill>
          <a:ln w="38100">
            <a:solidFill>
              <a:schemeClr val="tx1"/>
            </a:solidFill>
            <a:miter lim="800000"/>
            <a:headEnd/>
            <a:tailEnd/>
          </a:ln>
        </p:spPr>
        <p:txBody>
          <a:bodyPr/>
          <a:lstStyle/>
          <a:p>
            <a:pPr algn="ctr"/>
            <a:r>
              <a:rPr lang="en-US" dirty="0" smtClean="0"/>
              <a:t>Costa Questions</a:t>
            </a:r>
            <a:endParaRPr lang="en-US" dirty="0"/>
          </a:p>
        </p:txBody>
      </p:sp>
      <p:sp>
        <p:nvSpPr>
          <p:cNvPr id="12" name="AutoShape 13"/>
          <p:cNvSpPr>
            <a:spLocks noChangeArrowheads="1"/>
          </p:cNvSpPr>
          <p:nvPr/>
        </p:nvSpPr>
        <p:spPr bwMode="auto">
          <a:xfrm>
            <a:off x="8534400" y="2209800"/>
            <a:ext cx="609600" cy="533400"/>
          </a:xfrm>
          <a:prstGeom prst="smileyFace">
            <a:avLst>
              <a:gd name="adj" fmla="val 4653"/>
            </a:avLst>
          </a:prstGeom>
          <a:solidFill>
            <a:srgbClr val="FFFF00"/>
          </a:solidFill>
          <a:ln w="28575">
            <a:solidFill>
              <a:schemeClr val="tx1"/>
            </a:solidFill>
            <a:round/>
            <a:headEnd/>
            <a:tailEnd/>
          </a:ln>
        </p:spPr>
        <p:txBody>
          <a:bodyPr wrap="none" anchor="ctr"/>
          <a:lstStyle/>
          <a:p>
            <a:endParaRPr lang="en-US"/>
          </a:p>
        </p:txBody>
      </p:sp>
      <p:sp>
        <p:nvSpPr>
          <p:cNvPr id="13" name="AutoShape 13"/>
          <p:cNvSpPr>
            <a:spLocks noChangeArrowheads="1"/>
          </p:cNvSpPr>
          <p:nvPr/>
        </p:nvSpPr>
        <p:spPr bwMode="auto">
          <a:xfrm>
            <a:off x="8534400" y="4648200"/>
            <a:ext cx="609600" cy="533400"/>
          </a:xfrm>
          <a:prstGeom prst="smileyFace">
            <a:avLst>
              <a:gd name="adj" fmla="val 4653"/>
            </a:avLst>
          </a:prstGeom>
          <a:solidFill>
            <a:srgbClr val="FFFF00"/>
          </a:solidFill>
          <a:ln w="28575">
            <a:solidFill>
              <a:schemeClr val="tx1"/>
            </a:solidFill>
            <a:round/>
            <a:headEnd/>
            <a:tailEnd/>
          </a:ln>
        </p:spPr>
        <p:txBody>
          <a:bodyPr wrap="none" anchor="ctr"/>
          <a:lstStyle/>
          <a:p>
            <a:endParaRPr lang="en-US"/>
          </a:p>
        </p:txBody>
      </p:sp>
      <p:sp>
        <p:nvSpPr>
          <p:cNvPr id="14" name="AutoShape 13"/>
          <p:cNvSpPr>
            <a:spLocks noChangeArrowheads="1"/>
          </p:cNvSpPr>
          <p:nvPr/>
        </p:nvSpPr>
        <p:spPr bwMode="auto">
          <a:xfrm>
            <a:off x="1981200" y="5257800"/>
            <a:ext cx="609600" cy="533400"/>
          </a:xfrm>
          <a:prstGeom prst="smileyFace">
            <a:avLst>
              <a:gd name="adj" fmla="val 4653"/>
            </a:avLst>
          </a:prstGeom>
          <a:solidFill>
            <a:srgbClr val="FFFF00"/>
          </a:solidFill>
          <a:ln w="28575">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20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155" decel="100000"/>
                                        <p:tgtEl>
                                          <p:spTgt spid="8"/>
                                        </p:tgtEl>
                                      </p:cBhvr>
                                    </p:animEffect>
                                    <p:animScale>
                                      <p:cBhvr>
                                        <p:cTn id="13" dur="1155" decel="100000"/>
                                        <p:tgtEl>
                                          <p:spTgt spid="8"/>
                                        </p:tgtEl>
                                      </p:cBhvr>
                                      <p:from x="10000" y="10000"/>
                                      <p:to x="200000" y="450000"/>
                                    </p:animScale>
                                    <p:animScale>
                                      <p:cBhvr>
                                        <p:cTn id="14" dur="1845" accel="100000" fill="hold">
                                          <p:stCondLst>
                                            <p:cond delay="1155"/>
                                          </p:stCondLst>
                                        </p:cTn>
                                        <p:tgtEl>
                                          <p:spTgt spid="8"/>
                                        </p:tgtEl>
                                      </p:cBhvr>
                                      <p:from x="200000" y="450000"/>
                                      <p:to x="100000" y="100000"/>
                                    </p:animScale>
                                    <p:set>
                                      <p:cBhvr>
                                        <p:cTn id="15" dur="1155" fill="hold"/>
                                        <p:tgtEl>
                                          <p:spTgt spid="8"/>
                                        </p:tgtEl>
                                        <p:attrNameLst>
                                          <p:attrName>ppt_x</p:attrName>
                                        </p:attrNameLst>
                                      </p:cBhvr>
                                      <p:to>
                                        <p:strVal val="(0.5)"/>
                                      </p:to>
                                    </p:set>
                                    <p:anim from="(0.5)" to="(#ppt_x)" calcmode="lin" valueType="num">
                                      <p:cBhvr>
                                        <p:cTn id="16" dur="1845" accel="100000" fill="hold">
                                          <p:stCondLst>
                                            <p:cond delay="1155"/>
                                          </p:stCondLst>
                                        </p:cTn>
                                        <p:tgtEl>
                                          <p:spTgt spid="8"/>
                                        </p:tgtEl>
                                        <p:attrNameLst>
                                          <p:attrName>ppt_x</p:attrName>
                                        </p:attrNameLst>
                                      </p:cBhvr>
                                    </p:anim>
                                    <p:set>
                                      <p:cBhvr>
                                        <p:cTn id="17" dur="1155" fill="hold"/>
                                        <p:tgtEl>
                                          <p:spTgt spid="8"/>
                                        </p:tgtEl>
                                        <p:attrNameLst>
                                          <p:attrName>ppt_y</p:attrName>
                                        </p:attrNameLst>
                                      </p:cBhvr>
                                      <p:to>
                                        <p:strVal val="(#ppt_y+0.4)"/>
                                      </p:to>
                                    </p:set>
                                    <p:anim from="(#ppt_y+0.4)" to="(#ppt_y)" calcmode="lin" valueType="num">
                                      <p:cBhvr>
                                        <p:cTn id="18" dur="1845" accel="100000" fill="hold">
                                          <p:stCondLst>
                                            <p:cond delay="1155"/>
                                          </p:stCondLst>
                                        </p:cTn>
                                        <p:tgtEl>
                                          <p:spTgt spid="8"/>
                                        </p:tgtEl>
                                        <p:attrNameLst>
                                          <p:attrName>ppt_y</p:attrName>
                                        </p:attrNameLst>
                                      </p:cBhvr>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dissolve">
                                      <p:cBhvr>
                                        <p:cTn id="23" dur="2000"/>
                                        <p:tgtEl>
                                          <p:spTgt spid="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dissolve">
                                      <p:cBhvr>
                                        <p:cTn id="28" dur="2000"/>
                                        <p:tgtEl>
                                          <p:spTgt spid="10"/>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dissolve">
                                      <p:cBhvr>
                                        <p:cTn id="33" dur="2000"/>
                                        <p:tgtEl>
                                          <p:spTgt spid="11"/>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51"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155" decel="100000"/>
                                        <p:tgtEl>
                                          <p:spTgt spid="12"/>
                                        </p:tgtEl>
                                      </p:cBhvr>
                                    </p:animEffect>
                                    <p:animScale>
                                      <p:cBhvr>
                                        <p:cTn id="39" dur="1155" decel="100000"/>
                                        <p:tgtEl>
                                          <p:spTgt spid="12"/>
                                        </p:tgtEl>
                                      </p:cBhvr>
                                      <p:from x="10000" y="10000"/>
                                      <p:to x="200000" y="450000"/>
                                    </p:animScale>
                                    <p:animScale>
                                      <p:cBhvr>
                                        <p:cTn id="40" dur="1845" accel="100000" fill="hold">
                                          <p:stCondLst>
                                            <p:cond delay="1155"/>
                                          </p:stCondLst>
                                        </p:cTn>
                                        <p:tgtEl>
                                          <p:spTgt spid="12"/>
                                        </p:tgtEl>
                                      </p:cBhvr>
                                      <p:from x="200000" y="450000"/>
                                      <p:to x="100000" y="100000"/>
                                    </p:animScale>
                                    <p:set>
                                      <p:cBhvr>
                                        <p:cTn id="41" dur="1155" fill="hold"/>
                                        <p:tgtEl>
                                          <p:spTgt spid="12"/>
                                        </p:tgtEl>
                                        <p:attrNameLst>
                                          <p:attrName>ppt_x</p:attrName>
                                        </p:attrNameLst>
                                      </p:cBhvr>
                                      <p:to>
                                        <p:strVal val="(0.5)"/>
                                      </p:to>
                                    </p:set>
                                    <p:anim from="(0.5)" to="(#ppt_x)" calcmode="lin" valueType="num">
                                      <p:cBhvr>
                                        <p:cTn id="42" dur="1845" accel="100000" fill="hold">
                                          <p:stCondLst>
                                            <p:cond delay="1155"/>
                                          </p:stCondLst>
                                        </p:cTn>
                                        <p:tgtEl>
                                          <p:spTgt spid="12"/>
                                        </p:tgtEl>
                                        <p:attrNameLst>
                                          <p:attrName>ppt_x</p:attrName>
                                        </p:attrNameLst>
                                      </p:cBhvr>
                                    </p:anim>
                                    <p:set>
                                      <p:cBhvr>
                                        <p:cTn id="43" dur="1155" fill="hold"/>
                                        <p:tgtEl>
                                          <p:spTgt spid="12"/>
                                        </p:tgtEl>
                                        <p:attrNameLst>
                                          <p:attrName>ppt_y</p:attrName>
                                        </p:attrNameLst>
                                      </p:cBhvr>
                                      <p:to>
                                        <p:strVal val="(#ppt_y+0.4)"/>
                                      </p:to>
                                    </p:set>
                                    <p:anim from="(#ppt_y+0.4)" to="(#ppt_y)" calcmode="lin" valueType="num">
                                      <p:cBhvr>
                                        <p:cTn id="44" dur="1845" accel="100000" fill="hold">
                                          <p:stCondLst>
                                            <p:cond delay="1155"/>
                                          </p:stCondLst>
                                        </p:cTn>
                                        <p:tgtEl>
                                          <p:spTgt spid="12"/>
                                        </p:tgtEl>
                                        <p:attrNameLst>
                                          <p:attrName>ppt_y</p:attrName>
                                        </p:attrNameLst>
                                      </p:cBhvr>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51"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155" decel="100000"/>
                                        <p:tgtEl>
                                          <p:spTgt spid="13"/>
                                        </p:tgtEl>
                                      </p:cBhvr>
                                    </p:animEffect>
                                    <p:animScale>
                                      <p:cBhvr>
                                        <p:cTn id="50" dur="1155" decel="100000"/>
                                        <p:tgtEl>
                                          <p:spTgt spid="13"/>
                                        </p:tgtEl>
                                      </p:cBhvr>
                                      <p:from x="10000" y="10000"/>
                                      <p:to x="200000" y="450000"/>
                                    </p:animScale>
                                    <p:animScale>
                                      <p:cBhvr>
                                        <p:cTn id="51" dur="1845" accel="100000" fill="hold">
                                          <p:stCondLst>
                                            <p:cond delay="1155"/>
                                          </p:stCondLst>
                                        </p:cTn>
                                        <p:tgtEl>
                                          <p:spTgt spid="13"/>
                                        </p:tgtEl>
                                      </p:cBhvr>
                                      <p:from x="200000" y="450000"/>
                                      <p:to x="100000" y="100000"/>
                                    </p:animScale>
                                    <p:set>
                                      <p:cBhvr>
                                        <p:cTn id="52" dur="1155" fill="hold"/>
                                        <p:tgtEl>
                                          <p:spTgt spid="13"/>
                                        </p:tgtEl>
                                        <p:attrNameLst>
                                          <p:attrName>ppt_x</p:attrName>
                                        </p:attrNameLst>
                                      </p:cBhvr>
                                      <p:to>
                                        <p:strVal val="(0.5)"/>
                                      </p:to>
                                    </p:set>
                                    <p:anim from="(0.5)" to="(#ppt_x)" calcmode="lin" valueType="num">
                                      <p:cBhvr>
                                        <p:cTn id="53" dur="1845" accel="100000" fill="hold">
                                          <p:stCondLst>
                                            <p:cond delay="1155"/>
                                          </p:stCondLst>
                                        </p:cTn>
                                        <p:tgtEl>
                                          <p:spTgt spid="13"/>
                                        </p:tgtEl>
                                        <p:attrNameLst>
                                          <p:attrName>ppt_x</p:attrName>
                                        </p:attrNameLst>
                                      </p:cBhvr>
                                    </p:anim>
                                    <p:set>
                                      <p:cBhvr>
                                        <p:cTn id="54" dur="1155" fill="hold"/>
                                        <p:tgtEl>
                                          <p:spTgt spid="13"/>
                                        </p:tgtEl>
                                        <p:attrNameLst>
                                          <p:attrName>ppt_y</p:attrName>
                                        </p:attrNameLst>
                                      </p:cBhvr>
                                      <p:to>
                                        <p:strVal val="(#ppt_y+0.4)"/>
                                      </p:to>
                                    </p:set>
                                    <p:anim from="(#ppt_y+0.4)" to="(#ppt_y)" calcmode="lin" valueType="num">
                                      <p:cBhvr>
                                        <p:cTn id="55" dur="1845" accel="100000" fill="hold">
                                          <p:stCondLst>
                                            <p:cond delay="1155"/>
                                          </p:stCondLst>
                                        </p:cTn>
                                        <p:tgtEl>
                                          <p:spTgt spid="13"/>
                                        </p:tgtEl>
                                        <p:attrNameLst>
                                          <p:attrName>ppt_y</p:attrName>
                                        </p:attrNameLst>
                                      </p:cBhvr>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51" presetClass="entr" presetSubtype="0"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1155" decel="100000"/>
                                        <p:tgtEl>
                                          <p:spTgt spid="14"/>
                                        </p:tgtEl>
                                      </p:cBhvr>
                                    </p:animEffect>
                                    <p:animScale>
                                      <p:cBhvr>
                                        <p:cTn id="61" dur="1155" decel="100000"/>
                                        <p:tgtEl>
                                          <p:spTgt spid="14"/>
                                        </p:tgtEl>
                                      </p:cBhvr>
                                      <p:from x="10000" y="10000"/>
                                      <p:to x="200000" y="450000"/>
                                    </p:animScale>
                                    <p:animScale>
                                      <p:cBhvr>
                                        <p:cTn id="62" dur="1845" accel="100000" fill="hold">
                                          <p:stCondLst>
                                            <p:cond delay="1155"/>
                                          </p:stCondLst>
                                        </p:cTn>
                                        <p:tgtEl>
                                          <p:spTgt spid="14"/>
                                        </p:tgtEl>
                                      </p:cBhvr>
                                      <p:from x="200000" y="450000"/>
                                      <p:to x="100000" y="100000"/>
                                    </p:animScale>
                                    <p:set>
                                      <p:cBhvr>
                                        <p:cTn id="63" dur="1155" fill="hold"/>
                                        <p:tgtEl>
                                          <p:spTgt spid="14"/>
                                        </p:tgtEl>
                                        <p:attrNameLst>
                                          <p:attrName>ppt_x</p:attrName>
                                        </p:attrNameLst>
                                      </p:cBhvr>
                                      <p:to>
                                        <p:strVal val="(0.5)"/>
                                      </p:to>
                                    </p:set>
                                    <p:anim from="(0.5)" to="(#ppt_x)" calcmode="lin" valueType="num">
                                      <p:cBhvr>
                                        <p:cTn id="64" dur="1845" accel="100000" fill="hold">
                                          <p:stCondLst>
                                            <p:cond delay="1155"/>
                                          </p:stCondLst>
                                        </p:cTn>
                                        <p:tgtEl>
                                          <p:spTgt spid="14"/>
                                        </p:tgtEl>
                                        <p:attrNameLst>
                                          <p:attrName>ppt_x</p:attrName>
                                        </p:attrNameLst>
                                      </p:cBhvr>
                                    </p:anim>
                                    <p:set>
                                      <p:cBhvr>
                                        <p:cTn id="65" dur="1155" fill="hold"/>
                                        <p:tgtEl>
                                          <p:spTgt spid="14"/>
                                        </p:tgtEl>
                                        <p:attrNameLst>
                                          <p:attrName>ppt_y</p:attrName>
                                        </p:attrNameLst>
                                      </p:cBhvr>
                                      <p:to>
                                        <p:strVal val="(#ppt_y+0.4)"/>
                                      </p:to>
                                    </p:set>
                                    <p:anim from="(#ppt_y+0.4)" to="(#ppt_y)" calcmode="lin" valueType="num">
                                      <p:cBhvr>
                                        <p:cTn id="66" dur="1845" accel="100000" fill="hold">
                                          <p:stCondLst>
                                            <p:cond delay="1155"/>
                                          </p:stCondLst>
                                        </p:cTn>
                                        <p:tgtEl>
                                          <p:spTgt spid="1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338" name="Rectangle 2"/>
          <p:cNvSpPr>
            <a:spLocks noGrp="1" noChangeArrowheads="1"/>
          </p:cNvSpPr>
          <p:nvPr>
            <p:ph type="title"/>
          </p:nvPr>
        </p:nvSpPr>
        <p:spPr>
          <a:xfrm>
            <a:off x="0" y="0"/>
            <a:ext cx="2743200" cy="1828800"/>
          </a:xfrm>
          <a:gradFill rotWithShape="1">
            <a:gsLst>
              <a:gs pos="0">
                <a:schemeClr val="bg1"/>
              </a:gs>
              <a:gs pos="100000">
                <a:srgbClr val="33CCFF"/>
              </a:gs>
            </a:gsLst>
            <a:path path="shape">
              <a:fillToRect l="50000" t="50000" r="50000" b="50000"/>
            </a:path>
          </a:gradFill>
        </p:spPr>
        <p:txBody>
          <a:bodyPr/>
          <a:lstStyle/>
          <a:p>
            <a:r>
              <a:rPr lang="en-US" sz="4000"/>
              <a:t>GIIG: DOL</a:t>
            </a:r>
          </a:p>
        </p:txBody>
      </p:sp>
      <p:sp>
        <p:nvSpPr>
          <p:cNvPr id="654339" name="Rectangle 3"/>
          <p:cNvSpPr>
            <a:spLocks noGrp="1" noChangeArrowheads="1"/>
          </p:cNvSpPr>
          <p:nvPr>
            <p:ph type="body" sz="half" idx="1"/>
          </p:nvPr>
        </p:nvSpPr>
        <p:spPr>
          <a:xfrm>
            <a:off x="0" y="2286000"/>
            <a:ext cx="2514600" cy="3840163"/>
          </a:xfrm>
        </p:spPr>
        <p:txBody>
          <a:bodyPr/>
          <a:lstStyle/>
          <a:p>
            <a:pPr marL="533400" indent="-533400">
              <a:buFontTx/>
              <a:buNone/>
            </a:pPr>
            <a:endParaRPr lang="en-US" sz="1400" dirty="0"/>
          </a:p>
          <a:p>
            <a:pPr marL="533400" indent="-533400">
              <a:buFontTx/>
              <a:buNone/>
            </a:pPr>
            <a:r>
              <a:rPr lang="en-US" sz="2000" dirty="0">
                <a:solidFill>
                  <a:srgbClr val="FF0066"/>
                </a:solidFill>
              </a:rPr>
              <a:t>	</a:t>
            </a:r>
            <a:r>
              <a:rPr lang="en-US" sz="2400" dirty="0"/>
              <a:t>Write each</a:t>
            </a:r>
          </a:p>
          <a:p>
            <a:pPr marL="533400" indent="-533400">
              <a:buFontTx/>
              <a:buNone/>
            </a:pPr>
            <a:r>
              <a:rPr lang="en-US" sz="2400" dirty="0"/>
              <a:t> 	sentence and underline the </a:t>
            </a:r>
            <a:r>
              <a:rPr lang="en-US" sz="2400" dirty="0">
                <a:solidFill>
                  <a:srgbClr val="993300"/>
                </a:solidFill>
              </a:rPr>
              <a:t>complete subject.</a:t>
            </a:r>
          </a:p>
          <a:p>
            <a:pPr marL="533400" indent="-533400">
              <a:buFontTx/>
              <a:buNone/>
            </a:pPr>
            <a:r>
              <a:rPr lang="en-US" sz="2400" dirty="0"/>
              <a:t>(The ‘who’ part</a:t>
            </a:r>
            <a:r>
              <a:rPr lang="en-US" sz="2400" dirty="0" smtClean="0"/>
              <a:t>)</a:t>
            </a:r>
          </a:p>
          <a:p>
            <a:pPr marL="533400" indent="-533400">
              <a:buFontTx/>
              <a:buNone/>
            </a:pPr>
            <a:endParaRPr lang="en-US" sz="2400" dirty="0"/>
          </a:p>
          <a:p>
            <a:pPr marL="533400" indent="-533400">
              <a:buFontTx/>
              <a:buNone/>
            </a:pPr>
            <a:r>
              <a:rPr lang="en-US" sz="2400" b="1" dirty="0" smtClean="0">
                <a:solidFill>
                  <a:schemeClr val="tx2"/>
                </a:solidFill>
              </a:rPr>
              <a:t>2 POINTS</a:t>
            </a:r>
            <a:endParaRPr lang="en-US" sz="2400" b="1" dirty="0">
              <a:solidFill>
                <a:schemeClr val="tx2"/>
              </a:solidFill>
            </a:endParaRPr>
          </a:p>
          <a:p>
            <a:pPr marL="533400" indent="-533400">
              <a:buFontTx/>
              <a:buNone/>
            </a:pPr>
            <a:endParaRPr lang="en-US" sz="2400" dirty="0">
              <a:solidFill>
                <a:srgbClr val="993300"/>
              </a:solidFill>
            </a:endParaRPr>
          </a:p>
          <a:p>
            <a:pPr marL="533400" indent="-533400">
              <a:buFontTx/>
              <a:buNone/>
            </a:pPr>
            <a:endParaRPr lang="en-US" sz="1400" dirty="0"/>
          </a:p>
        </p:txBody>
      </p:sp>
      <p:sp>
        <p:nvSpPr>
          <p:cNvPr id="654340" name="Rectangle 4"/>
          <p:cNvSpPr>
            <a:spLocks noGrp="1" noChangeArrowheads="1"/>
          </p:cNvSpPr>
          <p:nvPr>
            <p:ph type="body" sz="half" idx="2"/>
          </p:nvPr>
        </p:nvSpPr>
        <p:spPr>
          <a:xfrm>
            <a:off x="2819400" y="1676400"/>
            <a:ext cx="5257800" cy="4953000"/>
          </a:xfrm>
          <a:solidFill>
            <a:schemeClr val="bg1">
              <a:alpha val="42000"/>
            </a:schemeClr>
          </a:solidFill>
        </p:spPr>
        <p:txBody>
          <a:bodyPr>
            <a:normAutofit/>
          </a:bodyPr>
          <a:lstStyle/>
          <a:p>
            <a:pPr marL="533400" indent="-533400">
              <a:buFontTx/>
              <a:buAutoNum type="arabicPeriod"/>
            </a:pPr>
            <a:endParaRPr lang="en-US" sz="1800" dirty="0"/>
          </a:p>
          <a:p>
            <a:pPr marL="533400" indent="-533400">
              <a:buFontTx/>
              <a:buAutoNum type="arabicPeriod"/>
            </a:pPr>
            <a:r>
              <a:rPr lang="en-US" sz="2200" dirty="0">
                <a:solidFill>
                  <a:srgbClr val="FF3300"/>
                </a:solidFill>
              </a:rPr>
              <a:t>A teacher named </a:t>
            </a:r>
            <a:r>
              <a:rPr lang="en-US" sz="2200" dirty="0" smtClean="0">
                <a:solidFill>
                  <a:srgbClr val="FF3300"/>
                </a:solidFill>
              </a:rPr>
              <a:t>Ms. Swank </a:t>
            </a:r>
            <a:r>
              <a:rPr lang="en-US" sz="2200" dirty="0">
                <a:solidFill>
                  <a:srgbClr val="FF3300"/>
                </a:solidFill>
              </a:rPr>
              <a:t>eats taffy soup on Tuesday</a:t>
            </a:r>
            <a:r>
              <a:rPr lang="en-US" sz="2200" dirty="0" smtClean="0">
                <a:solidFill>
                  <a:srgbClr val="FF3300"/>
                </a:solidFill>
              </a:rPr>
              <a:t>. 1 POINT</a:t>
            </a:r>
          </a:p>
          <a:p>
            <a:pPr marL="0" indent="0">
              <a:buNone/>
            </a:pPr>
            <a:r>
              <a:rPr lang="en-US" sz="2200" dirty="0" smtClean="0">
                <a:solidFill>
                  <a:srgbClr val="FF3300"/>
                </a:solidFill>
              </a:rPr>
              <a:t>(1/2 POINT FOR THE ANSWER, ½ POINT FOR THE SENTENCE)</a:t>
            </a:r>
            <a:endParaRPr lang="en-US" sz="2200" dirty="0">
              <a:solidFill>
                <a:srgbClr val="FF3300"/>
              </a:solidFill>
            </a:endParaRPr>
          </a:p>
          <a:p>
            <a:pPr marL="533400" indent="-533400">
              <a:buFontTx/>
              <a:buNone/>
            </a:pPr>
            <a:endParaRPr lang="en-US" sz="2200" dirty="0"/>
          </a:p>
          <a:p>
            <a:pPr marL="533400" indent="-533400">
              <a:buFontTx/>
              <a:buNone/>
            </a:pPr>
            <a:r>
              <a:rPr lang="en-US" sz="2200" dirty="0">
                <a:solidFill>
                  <a:srgbClr val="FF3300"/>
                </a:solidFill>
              </a:rPr>
              <a:t>2. The man from </a:t>
            </a:r>
            <a:r>
              <a:rPr lang="en-US" sz="2200" dirty="0" smtClean="0">
                <a:solidFill>
                  <a:srgbClr val="FF3300"/>
                </a:solidFill>
              </a:rPr>
              <a:t>EJSHS </a:t>
            </a:r>
            <a:r>
              <a:rPr lang="en-US" sz="2200" dirty="0">
                <a:solidFill>
                  <a:srgbClr val="FF3300"/>
                </a:solidFill>
              </a:rPr>
              <a:t>barks at his kids, so watch out</a:t>
            </a:r>
            <a:r>
              <a:rPr lang="en-US" sz="2200" dirty="0" smtClean="0">
                <a:solidFill>
                  <a:srgbClr val="FF3300"/>
                </a:solidFill>
              </a:rPr>
              <a:t>. 1 POINT</a:t>
            </a:r>
            <a:endParaRPr lang="en-US" sz="2200" dirty="0">
              <a:solidFill>
                <a:srgbClr val="FF3300"/>
              </a:solidFill>
            </a:endParaRPr>
          </a:p>
          <a:p>
            <a:pPr marL="533400" indent="-533400">
              <a:buFontTx/>
              <a:buNone/>
            </a:pPr>
            <a:endParaRPr lang="en-US" sz="2200" dirty="0">
              <a:solidFill>
                <a:srgbClr val="FF3300"/>
              </a:solidFill>
            </a:endParaRPr>
          </a:p>
          <a:p>
            <a:pPr marL="533400" indent="-533400">
              <a:buFontTx/>
              <a:buNone/>
            </a:pPr>
            <a:r>
              <a:rPr lang="en-US" sz="2200" dirty="0">
                <a:solidFill>
                  <a:srgbClr val="FF3300"/>
                </a:solidFill>
              </a:rPr>
              <a:t>3.   The mad </a:t>
            </a:r>
            <a:r>
              <a:rPr lang="en-US" sz="2200" dirty="0" smtClean="0">
                <a:solidFill>
                  <a:srgbClr val="FF3300"/>
                </a:solidFill>
              </a:rPr>
              <a:t>scientist </a:t>
            </a:r>
            <a:r>
              <a:rPr lang="en-US" sz="2200" dirty="0">
                <a:solidFill>
                  <a:srgbClr val="FF3300"/>
                </a:solidFill>
              </a:rPr>
              <a:t>blew up </a:t>
            </a:r>
            <a:r>
              <a:rPr lang="en-US" sz="2200" dirty="0" smtClean="0">
                <a:solidFill>
                  <a:srgbClr val="FF3300"/>
                </a:solidFill>
              </a:rPr>
              <a:t>the kid’s assignments.</a:t>
            </a:r>
            <a:endParaRPr lang="en-US" sz="2200" dirty="0">
              <a:solidFill>
                <a:srgbClr val="FF3300"/>
              </a:solidFill>
            </a:endParaRPr>
          </a:p>
          <a:p>
            <a:pPr marL="533400" indent="-533400">
              <a:buFontTx/>
              <a:buNone/>
            </a:pPr>
            <a:r>
              <a:rPr lang="en-US" sz="2200" dirty="0" smtClean="0">
                <a:solidFill>
                  <a:srgbClr val="FF3300"/>
                </a:solidFill>
              </a:rPr>
              <a:t>1 POINT</a:t>
            </a:r>
            <a:endParaRPr lang="en-US" sz="2200" dirty="0">
              <a:solidFill>
                <a:srgbClr val="FF3300"/>
              </a:solidFill>
            </a:endParaRPr>
          </a:p>
          <a:p>
            <a:pPr marL="533400" indent="-533400">
              <a:buFontTx/>
              <a:buNone/>
            </a:pPr>
            <a:endParaRPr lang="en-US" sz="2400" dirty="0"/>
          </a:p>
        </p:txBody>
      </p:sp>
      <p:pic>
        <p:nvPicPr>
          <p:cNvPr id="654341" name="Picture 5" descr="4120"/>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96200" y="2362200"/>
            <a:ext cx="990600" cy="990600"/>
          </a:xfrm>
          <a:prstGeom prst="rect">
            <a:avLst/>
          </a:prstGeom>
          <a:noFill/>
          <a:extLst>
            <a:ext uri="{909E8E84-426E-40DD-AFC4-6F175D3DCCD1}">
              <a14:hiddenFill xmlns:a14="http://schemas.microsoft.com/office/drawing/2010/main" xmlns="">
                <a:solidFill>
                  <a:srgbClr val="FFFFFF"/>
                </a:solidFill>
              </a14:hiddenFill>
            </a:ext>
          </a:extLst>
        </p:spPr>
      </p:pic>
      <p:pic>
        <p:nvPicPr>
          <p:cNvPr id="654342" name="Picture 6" descr="istockphoto_1042074_yelling_man"/>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24800" y="3962400"/>
            <a:ext cx="914400" cy="914400"/>
          </a:xfrm>
          <a:prstGeom prst="rect">
            <a:avLst/>
          </a:prstGeom>
          <a:noFill/>
          <a:extLst>
            <a:ext uri="{909E8E84-426E-40DD-AFC4-6F175D3DCCD1}">
              <a14:hiddenFill xmlns:a14="http://schemas.microsoft.com/office/drawing/2010/main" xmlns="">
                <a:solidFill>
                  <a:srgbClr val="FFFFFF"/>
                </a:solidFill>
              </a14:hiddenFill>
            </a:ext>
          </a:extLst>
        </p:spPr>
      </p:pic>
      <p:pic>
        <p:nvPicPr>
          <p:cNvPr id="654343" name="Picture 7" descr="Ukgrable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467600" y="5876925"/>
            <a:ext cx="1352550" cy="981075"/>
          </a:xfrm>
          <a:prstGeom prst="rect">
            <a:avLst/>
          </a:prstGeom>
          <a:noFill/>
          <a:extLst>
            <a:ext uri="{909E8E84-426E-40DD-AFC4-6F175D3DCCD1}">
              <a14:hiddenFill xmlns:a14="http://schemas.microsoft.com/office/drawing/2010/main" xmlns="">
                <a:solidFill>
                  <a:srgbClr val="FFFFFF"/>
                </a:solidFill>
              </a14:hiddenFill>
            </a:ext>
          </a:extLst>
        </p:spPr>
      </p:pic>
      <p:sp>
        <p:nvSpPr>
          <p:cNvPr id="654344" name="WordArt 8"/>
          <p:cNvSpPr>
            <a:spLocks noChangeArrowheads="1" noChangeShapeType="1" noTextEdit="1"/>
          </p:cNvSpPr>
          <p:nvPr/>
        </p:nvSpPr>
        <p:spPr bwMode="auto">
          <a:xfrm>
            <a:off x="2971800" y="304800"/>
            <a:ext cx="5314950" cy="1905000"/>
          </a:xfrm>
          <a:prstGeom prst="rect">
            <a:avLst/>
          </a:prstGeom>
          <a:extLst>
            <a:ext uri="{AF507438-7753-43E0-B8FC-AC1667EBCBE1}">
              <a14:hiddenEffects xmlns:a14="http://schemas.microsoft.com/office/drawing/2010/main" xmlns="">
                <a:effectLst/>
              </a14:hiddenEffects>
            </a:ext>
          </a:extLst>
        </p:spPr>
        <p:txBody>
          <a:bodyPr wrap="none" fromWordArt="1">
            <a:prstTxWarp prst="textPlain">
              <a:avLst>
                <a:gd name="adj" fmla="val 49657"/>
              </a:avLst>
            </a:prstTxWarp>
          </a:bodyPr>
          <a:lstStyle/>
          <a:p>
            <a:r>
              <a:rPr lang="en-US" sz="2000" kern="10" dirty="0" smtClean="0">
                <a:ln w="9525">
                  <a:solidFill>
                    <a:srgbClr val="000000"/>
                  </a:solidFill>
                  <a:round/>
                  <a:headEnd/>
                  <a:tailEnd/>
                </a:ln>
                <a:solidFill>
                  <a:srgbClr val="FF3300"/>
                </a:solidFill>
                <a:latin typeface="Arial Black"/>
              </a:rPr>
              <a:t>Wed </a:t>
            </a:r>
            <a:r>
              <a:rPr lang="en-US" sz="2000" kern="10" dirty="0" smtClean="0">
                <a:ln w="9525">
                  <a:solidFill>
                    <a:srgbClr val="000000"/>
                  </a:solidFill>
                  <a:round/>
                  <a:headEnd/>
                  <a:tailEnd/>
                </a:ln>
                <a:solidFill>
                  <a:srgbClr val="FF3300"/>
                </a:solidFill>
                <a:latin typeface="Arial Black"/>
              </a:rPr>
              <a:t>9/12 and Tue 9/13 </a:t>
            </a:r>
            <a:endParaRPr lang="en-US" sz="2000" kern="10" dirty="0">
              <a:ln w="9525">
                <a:solidFill>
                  <a:srgbClr val="000000"/>
                </a:solidFill>
                <a:round/>
                <a:headEnd/>
                <a:tailEnd/>
              </a:ln>
              <a:solidFill>
                <a:srgbClr val="FF3300"/>
              </a:solidFill>
              <a:latin typeface="Arial Black"/>
            </a:endParaRPr>
          </a:p>
          <a:p>
            <a:pPr>
              <a:buFont typeface="Arial" pitchFamily="34" charset="0"/>
              <a:buChar char="•"/>
            </a:pPr>
            <a:r>
              <a:rPr lang="en-US" sz="2000" dirty="0" smtClean="0"/>
              <a:t>GIIG</a:t>
            </a:r>
            <a:r>
              <a:rPr lang="en-US" sz="2000" baseline="0" dirty="0" smtClean="0"/>
              <a:t> – subject </a:t>
            </a:r>
          </a:p>
          <a:p>
            <a:pPr>
              <a:buFont typeface="Arial" pitchFamily="34" charset="0"/>
              <a:buChar char="•"/>
            </a:pPr>
            <a:r>
              <a:rPr lang="en-US" sz="2000" baseline="0" dirty="0" smtClean="0"/>
              <a:t> Nonfiction Assignment</a:t>
            </a:r>
          </a:p>
          <a:p>
            <a:pPr>
              <a:buFont typeface="Arial" pitchFamily="34" charset="0"/>
              <a:buChar char="•"/>
            </a:pPr>
            <a:r>
              <a:rPr lang="en-US" sz="2000" baseline="0" dirty="0" smtClean="0"/>
              <a:t> characterization  </a:t>
            </a:r>
          </a:p>
          <a:p>
            <a:pPr>
              <a:buFont typeface="Arial" pitchFamily="34" charset="0"/>
              <a:buChar char="•"/>
            </a:pPr>
            <a:r>
              <a:rPr lang="en-US" sz="2000" baseline="0" dirty="0" smtClean="0"/>
              <a:t> 15 minutes read time</a:t>
            </a:r>
            <a:endParaRPr lang="en-US" sz="2000" dirty="0" smtClean="0"/>
          </a:p>
          <a:p>
            <a:endParaRPr lang="en-US" sz="2000" kern="10" dirty="0" smtClean="0">
              <a:ln w="9525">
                <a:solidFill>
                  <a:srgbClr val="000000"/>
                </a:solidFill>
                <a:round/>
                <a:headEnd/>
                <a:tailEnd/>
              </a:ln>
              <a:solidFill>
                <a:srgbClr val="FF3300"/>
              </a:solidFill>
              <a:latin typeface="Arial Black"/>
            </a:endParaRPr>
          </a:p>
          <a:p>
            <a:endParaRPr lang="en-US" sz="2000" kern="10" dirty="0" smtClean="0">
              <a:ln w="9525">
                <a:solidFill>
                  <a:srgbClr val="000000"/>
                </a:solidFill>
                <a:round/>
                <a:headEnd/>
                <a:tailEnd/>
              </a:ln>
              <a:solidFill>
                <a:srgbClr val="FF3300"/>
              </a:solidFill>
              <a:latin typeface="Arial Black"/>
            </a:endParaRPr>
          </a:p>
          <a:p>
            <a:endParaRPr lang="en-US" sz="2000" kern="10" dirty="0">
              <a:ln w="9525">
                <a:solidFill>
                  <a:srgbClr val="000000"/>
                </a:solidFill>
                <a:round/>
                <a:headEnd/>
                <a:tailEnd/>
              </a:ln>
              <a:solidFill>
                <a:srgbClr val="FF3300"/>
              </a:solidFill>
              <a:latin typeface="Arial Black"/>
            </a:endParaRPr>
          </a:p>
        </p:txBody>
      </p:sp>
      <p:sp>
        <p:nvSpPr>
          <p:cNvPr id="654345" name="Line 9"/>
          <p:cNvSpPr>
            <a:spLocks noChangeShapeType="1"/>
          </p:cNvSpPr>
          <p:nvPr/>
        </p:nvSpPr>
        <p:spPr bwMode="auto">
          <a:xfrm>
            <a:off x="0" y="2362200"/>
            <a:ext cx="91440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54346" name="Line 10"/>
          <p:cNvSpPr>
            <a:spLocks noChangeShapeType="1"/>
          </p:cNvSpPr>
          <p:nvPr/>
        </p:nvSpPr>
        <p:spPr bwMode="auto">
          <a:xfrm>
            <a:off x="2819400" y="0"/>
            <a:ext cx="0" cy="68580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xmlns="" val="362024968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a:xfrm>
            <a:off x="457200" y="274638"/>
            <a:ext cx="1524000" cy="1143000"/>
          </a:xfrm>
          <a:gradFill rotWithShape="1">
            <a:gsLst>
              <a:gs pos="0">
                <a:schemeClr val="bg1"/>
              </a:gs>
              <a:gs pos="100000">
                <a:srgbClr val="33CCFF"/>
              </a:gs>
            </a:gsLst>
            <a:path path="shape">
              <a:fillToRect l="50000" t="50000" r="50000" b="50000"/>
            </a:path>
          </a:gradFill>
        </p:spPr>
        <p:txBody>
          <a:bodyPr>
            <a:normAutofit fontScale="90000"/>
          </a:bodyPr>
          <a:lstStyle/>
          <a:p>
            <a:r>
              <a:rPr lang="en-US" sz="4000"/>
              <a:t>GIIG: DOL</a:t>
            </a:r>
          </a:p>
        </p:txBody>
      </p:sp>
      <p:sp>
        <p:nvSpPr>
          <p:cNvPr id="212995" name="Rectangle 3"/>
          <p:cNvSpPr>
            <a:spLocks noGrp="1" noChangeArrowheads="1"/>
          </p:cNvSpPr>
          <p:nvPr>
            <p:ph type="body" sz="half" idx="1"/>
          </p:nvPr>
        </p:nvSpPr>
        <p:spPr>
          <a:xfrm>
            <a:off x="457200" y="1600200"/>
            <a:ext cx="2590800" cy="4525963"/>
          </a:xfrm>
        </p:spPr>
        <p:txBody>
          <a:bodyPr/>
          <a:lstStyle/>
          <a:p>
            <a:pPr marL="533400" indent="-533400">
              <a:buFontTx/>
              <a:buNone/>
            </a:pPr>
            <a:endParaRPr lang="en-US" sz="1600"/>
          </a:p>
          <a:p>
            <a:pPr marL="533400" indent="-533400">
              <a:buFontTx/>
              <a:buNone/>
            </a:pPr>
            <a:endParaRPr lang="en-US" sz="1600"/>
          </a:p>
          <a:p>
            <a:pPr marL="533400" indent="-533400">
              <a:buFontTx/>
              <a:buNone/>
            </a:pPr>
            <a:r>
              <a:rPr lang="en-US" sz="2400">
                <a:solidFill>
                  <a:srgbClr val="FF0066"/>
                </a:solidFill>
              </a:rPr>
              <a:t>	</a:t>
            </a:r>
            <a:endParaRPr lang="en-US" sz="2400"/>
          </a:p>
          <a:p>
            <a:pPr marL="533400" indent="-533400">
              <a:buFontTx/>
              <a:buNone/>
            </a:pPr>
            <a:endParaRPr lang="en-US" sz="1600"/>
          </a:p>
        </p:txBody>
      </p:sp>
      <p:sp>
        <p:nvSpPr>
          <p:cNvPr id="212996" name="Rectangle 4"/>
          <p:cNvSpPr>
            <a:spLocks noGrp="1" noChangeArrowheads="1"/>
          </p:cNvSpPr>
          <p:nvPr>
            <p:ph type="body" sz="half" idx="2"/>
          </p:nvPr>
        </p:nvSpPr>
        <p:spPr>
          <a:xfrm>
            <a:off x="3124200" y="1447800"/>
            <a:ext cx="5181600" cy="5181600"/>
          </a:xfrm>
          <a:solidFill>
            <a:schemeClr val="bg1">
              <a:alpha val="42000"/>
            </a:schemeClr>
          </a:solidFill>
        </p:spPr>
        <p:txBody>
          <a:bodyPr/>
          <a:lstStyle/>
          <a:p>
            <a:pPr marL="533400" indent="-533400">
              <a:buFontTx/>
              <a:buAutoNum type="arabicPeriod"/>
            </a:pPr>
            <a:endParaRPr lang="en-US" sz="2400" dirty="0"/>
          </a:p>
          <a:p>
            <a:pPr marL="533400" indent="-533400">
              <a:buFontTx/>
              <a:buAutoNum type="arabicPeriod"/>
            </a:pPr>
            <a:r>
              <a:rPr lang="en-US" sz="2400" b="1" u="sng" dirty="0"/>
              <a:t>A teacher named </a:t>
            </a:r>
            <a:r>
              <a:rPr lang="en-US" sz="2400" b="1" u="sng" dirty="0" smtClean="0"/>
              <a:t>Ms. Swank</a:t>
            </a:r>
            <a:r>
              <a:rPr lang="en-US" sz="2400" dirty="0" smtClean="0"/>
              <a:t> </a:t>
            </a:r>
            <a:r>
              <a:rPr lang="en-US" sz="2400" dirty="0"/>
              <a:t>eats taffy soup on Tuesday.</a:t>
            </a:r>
          </a:p>
          <a:p>
            <a:pPr marL="533400" indent="-533400">
              <a:buFontTx/>
              <a:buNone/>
            </a:pPr>
            <a:endParaRPr lang="en-US" sz="2400" dirty="0"/>
          </a:p>
          <a:p>
            <a:pPr marL="533400" indent="-533400">
              <a:buFontTx/>
              <a:buAutoNum type="arabicPeriod"/>
            </a:pPr>
            <a:endParaRPr lang="en-US" sz="2400" dirty="0"/>
          </a:p>
          <a:p>
            <a:pPr marL="533400" indent="-533400">
              <a:buFontTx/>
              <a:buNone/>
            </a:pPr>
            <a:r>
              <a:rPr lang="en-US" sz="2400" dirty="0"/>
              <a:t>2. </a:t>
            </a:r>
            <a:r>
              <a:rPr lang="en-US" sz="2400" b="1" u="sng" dirty="0"/>
              <a:t>The man from </a:t>
            </a:r>
            <a:r>
              <a:rPr lang="en-US" sz="2400" b="1" u="sng" dirty="0" smtClean="0"/>
              <a:t>EJSHS</a:t>
            </a:r>
            <a:r>
              <a:rPr lang="en-US" sz="2400" dirty="0" smtClean="0"/>
              <a:t> </a:t>
            </a:r>
            <a:r>
              <a:rPr lang="en-US" sz="2400" dirty="0"/>
              <a:t>barks at his kids, so watch out.</a:t>
            </a:r>
          </a:p>
          <a:p>
            <a:pPr marL="533400" indent="-533400">
              <a:buFontTx/>
              <a:buNone/>
            </a:pPr>
            <a:endParaRPr lang="en-US" sz="2400" dirty="0"/>
          </a:p>
          <a:p>
            <a:pPr marL="533400" indent="-533400">
              <a:buFontTx/>
              <a:buNone/>
            </a:pPr>
            <a:r>
              <a:rPr lang="en-US" sz="2400" dirty="0"/>
              <a:t>3.   </a:t>
            </a:r>
            <a:r>
              <a:rPr lang="en-US" sz="2400" b="1" u="sng" dirty="0"/>
              <a:t>The mad scientist </a:t>
            </a:r>
            <a:r>
              <a:rPr lang="en-US" sz="2400" dirty="0" smtClean="0"/>
              <a:t> </a:t>
            </a:r>
            <a:r>
              <a:rPr lang="en-US" sz="2400" dirty="0"/>
              <a:t>blew up room 302.</a:t>
            </a:r>
          </a:p>
          <a:p>
            <a:pPr marL="533400" indent="-533400">
              <a:buFontTx/>
              <a:buNone/>
            </a:pPr>
            <a:endParaRPr lang="en-US" dirty="0"/>
          </a:p>
          <a:p>
            <a:pPr marL="533400" indent="-533400">
              <a:buFontTx/>
              <a:buNone/>
            </a:pPr>
            <a:endParaRPr lang="en-US" dirty="0"/>
          </a:p>
        </p:txBody>
      </p:sp>
      <p:pic>
        <p:nvPicPr>
          <p:cNvPr id="212997" name="Picture 5" descr="4120"/>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95400" y="1905000"/>
            <a:ext cx="990600" cy="1600200"/>
          </a:xfrm>
          <a:prstGeom prst="rect">
            <a:avLst/>
          </a:prstGeom>
          <a:noFill/>
          <a:extLst>
            <a:ext uri="{909E8E84-426E-40DD-AFC4-6F175D3DCCD1}">
              <a14:hiddenFill xmlns:a14="http://schemas.microsoft.com/office/drawing/2010/main" xmlns="">
                <a:solidFill>
                  <a:srgbClr val="FFFFFF"/>
                </a:solidFill>
              </a14:hiddenFill>
            </a:ext>
          </a:extLst>
        </p:spPr>
      </p:pic>
      <p:pic>
        <p:nvPicPr>
          <p:cNvPr id="212998" name="Picture 6" descr="istockphoto_1042074_yelling_man"/>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28700" y="3477126"/>
            <a:ext cx="1524000" cy="1524000"/>
          </a:xfrm>
          <a:prstGeom prst="rect">
            <a:avLst/>
          </a:prstGeom>
          <a:noFill/>
          <a:extLst>
            <a:ext uri="{909E8E84-426E-40DD-AFC4-6F175D3DCCD1}">
              <a14:hiddenFill xmlns:a14="http://schemas.microsoft.com/office/drawing/2010/main" xmlns="">
                <a:solidFill>
                  <a:srgbClr val="FFFFFF"/>
                </a:solidFill>
              </a14:hiddenFill>
            </a:ext>
          </a:extLst>
        </p:spPr>
      </p:pic>
      <p:pic>
        <p:nvPicPr>
          <p:cNvPr id="212999" name="Picture 7" descr="Ukgrable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85800" y="5029200"/>
            <a:ext cx="2419350" cy="1754188"/>
          </a:xfrm>
          <a:prstGeom prst="rect">
            <a:avLst/>
          </a:prstGeom>
          <a:noFill/>
          <a:extLst>
            <a:ext uri="{909E8E84-426E-40DD-AFC4-6F175D3DCCD1}">
              <a14:hiddenFill xmlns:a14="http://schemas.microsoft.com/office/drawing/2010/main" xmlns="">
                <a:solidFill>
                  <a:srgbClr val="FFFFFF"/>
                </a:solidFill>
              </a14:hiddenFill>
            </a:ext>
          </a:extLst>
        </p:spPr>
      </p:pic>
      <p:sp>
        <p:nvSpPr>
          <p:cNvPr id="8" name="WordArt 8"/>
          <p:cNvSpPr>
            <a:spLocks noChangeArrowheads="1" noChangeShapeType="1" noTextEdit="1"/>
          </p:cNvSpPr>
          <p:nvPr/>
        </p:nvSpPr>
        <p:spPr bwMode="auto">
          <a:xfrm>
            <a:off x="2971800" y="457200"/>
            <a:ext cx="5562600" cy="1981200"/>
          </a:xfrm>
          <a:prstGeom prst="rect">
            <a:avLst/>
          </a:prstGeom>
          <a:extLst>
            <a:ext uri="{AF507438-7753-43E0-B8FC-AC1667EBCBE1}">
              <a14:hiddenEffects xmlns:a14="http://schemas.microsoft.com/office/drawing/2010/main" xmlns="">
                <a:effectLst/>
              </a14:hiddenEffects>
            </a:ext>
          </a:extLst>
        </p:spPr>
        <p:txBody>
          <a:bodyPr wrap="none" fromWordArt="1">
            <a:prstTxWarp prst="textPlain">
              <a:avLst>
                <a:gd name="adj" fmla="val 49657"/>
              </a:avLst>
            </a:prstTxWarp>
          </a:bodyPr>
          <a:lstStyle/>
          <a:p>
            <a:r>
              <a:rPr lang="en-US" sz="6000" kern="10" dirty="0" smtClean="0">
                <a:ln w="9525">
                  <a:solidFill>
                    <a:srgbClr val="000000"/>
                  </a:solidFill>
                  <a:round/>
                  <a:headEnd/>
                  <a:tailEnd/>
                </a:ln>
                <a:solidFill>
                  <a:srgbClr val="FF3300"/>
                </a:solidFill>
                <a:latin typeface="Arial Black"/>
              </a:rPr>
              <a:t>R 3.4 Determine characters’ traits by what the characters</a:t>
            </a:r>
          </a:p>
          <a:p>
            <a:r>
              <a:rPr lang="en-US" sz="6000" kern="10" dirty="0" smtClean="0">
                <a:ln w="9525">
                  <a:solidFill>
                    <a:srgbClr val="000000"/>
                  </a:solidFill>
                  <a:round/>
                  <a:headEnd/>
                  <a:tailEnd/>
                </a:ln>
                <a:solidFill>
                  <a:srgbClr val="FF3300"/>
                </a:solidFill>
                <a:latin typeface="Arial Black"/>
              </a:rPr>
              <a:t>Say about themselves in narration, dialogue, dramatic monologue</a:t>
            </a:r>
          </a:p>
          <a:p>
            <a:r>
              <a:rPr lang="en-US" sz="6000" kern="10" dirty="0" smtClean="0">
                <a:ln w="9525">
                  <a:solidFill>
                    <a:srgbClr val="000000"/>
                  </a:solidFill>
                  <a:round/>
                  <a:headEnd/>
                  <a:tailEnd/>
                </a:ln>
                <a:solidFill>
                  <a:srgbClr val="FF3300"/>
                </a:solidFill>
                <a:latin typeface="Arial Black"/>
              </a:rPr>
              <a:t>And soliloquy</a:t>
            </a:r>
            <a:endParaRPr lang="en-US" sz="6000" kern="10" dirty="0" smtClean="0">
              <a:ln w="9525">
                <a:solidFill>
                  <a:srgbClr val="000000"/>
                </a:solidFill>
                <a:round/>
                <a:headEnd/>
                <a:tailEnd/>
              </a:ln>
              <a:solidFill>
                <a:srgbClr val="FF3300"/>
              </a:solidFill>
              <a:latin typeface="Arial Black"/>
            </a:endParaRPr>
          </a:p>
          <a:p>
            <a:endParaRPr lang="en-US" sz="2000" kern="10" dirty="0" smtClean="0">
              <a:ln w="9525">
                <a:solidFill>
                  <a:srgbClr val="000000"/>
                </a:solidFill>
                <a:round/>
                <a:headEnd/>
                <a:tailEnd/>
              </a:ln>
              <a:solidFill>
                <a:srgbClr val="FF3300"/>
              </a:solidFill>
              <a:latin typeface="Arial Black"/>
            </a:endParaRPr>
          </a:p>
          <a:p>
            <a:endParaRPr lang="en-US" sz="2000" kern="10" dirty="0" smtClean="0">
              <a:ln w="9525">
                <a:solidFill>
                  <a:srgbClr val="000000"/>
                </a:solidFill>
                <a:round/>
                <a:headEnd/>
                <a:tailEnd/>
              </a:ln>
              <a:solidFill>
                <a:srgbClr val="FF3300"/>
              </a:solidFill>
              <a:latin typeface="Arial Black"/>
            </a:endParaRPr>
          </a:p>
          <a:p>
            <a:endParaRPr lang="en-US" sz="2000" kern="10" dirty="0">
              <a:ln w="9525">
                <a:solidFill>
                  <a:srgbClr val="000000"/>
                </a:solidFill>
                <a:round/>
                <a:headEnd/>
                <a:tailEnd/>
              </a:ln>
              <a:solidFill>
                <a:srgbClr val="FF3300"/>
              </a:solidFill>
              <a:latin typeface="Arial Black"/>
            </a:endParaRPr>
          </a:p>
        </p:txBody>
      </p:sp>
    </p:spTree>
    <p:extLst>
      <p:ext uri="{BB962C8B-B14F-4D97-AF65-F5344CB8AC3E}">
        <p14:creationId xmlns:p14="http://schemas.microsoft.com/office/powerpoint/2010/main" xmlns="" val="316513671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8" name="Content Placeholder 7" descr="cowboy.gif"/>
          <p:cNvPicPr>
            <a:picLocks noGrp="1" noChangeAspect="1"/>
          </p:cNvPicPr>
          <p:nvPr>
            <p:ph idx="1"/>
          </p:nvPr>
        </p:nvPicPr>
        <p:blipFill>
          <a:blip r:embed="rId2" cstate="print"/>
          <a:stretch>
            <a:fillRect/>
          </a:stretch>
        </p:blipFill>
        <p:spPr>
          <a:xfrm>
            <a:off x="457200" y="1981200"/>
            <a:ext cx="4267200" cy="4267200"/>
          </a:xfrm>
        </p:spPr>
      </p:pic>
      <p:sp>
        <p:nvSpPr>
          <p:cNvPr id="7" name="Rounded Rectangular Callout 6"/>
          <p:cNvSpPr/>
          <p:nvPr/>
        </p:nvSpPr>
        <p:spPr>
          <a:xfrm>
            <a:off x="4191000" y="1676400"/>
            <a:ext cx="3048000" cy="1905000"/>
          </a:xfrm>
          <a:prstGeom prst="wedgeRoundRectCallout">
            <a:avLst>
              <a:gd name="adj1" fmla="val -69008"/>
              <a:gd name="adj2" fmla="val 4375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 "Action is </a:t>
            </a:r>
            <a:r>
              <a:rPr lang="en-US" sz="2800" dirty="0" smtClean="0"/>
              <a:t>character"</a:t>
            </a:r>
            <a:endParaRPr lang="en-US" sz="28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Nonfiction Assignment Topics: p 54</a:t>
            </a:r>
            <a:endParaRPr lang="en-US" dirty="0"/>
          </a:p>
        </p:txBody>
      </p:sp>
      <p:sp>
        <p:nvSpPr>
          <p:cNvPr id="6" name="Content Placeholder 5"/>
          <p:cNvSpPr>
            <a:spLocks noGrp="1"/>
          </p:cNvSpPr>
          <p:nvPr>
            <p:ph idx="1"/>
          </p:nvPr>
        </p:nvSpPr>
        <p:spPr/>
        <p:txBody>
          <a:bodyPr>
            <a:normAutofit fontScale="92500" lnSpcReduction="10000"/>
          </a:bodyPr>
          <a:lstStyle/>
          <a:p>
            <a:r>
              <a:rPr lang="en-US" dirty="0" smtClean="0"/>
              <a:t>the colonization methods and policies of Great Britain;  a study of one of</a:t>
            </a:r>
          </a:p>
          <a:p>
            <a:r>
              <a:rPr lang="en-US" dirty="0" smtClean="0"/>
              <a:t>the tribes in Nigeria, or in another part of Africa; the development of apartheid in South Africa; a comparison</a:t>
            </a:r>
          </a:p>
          <a:p>
            <a:r>
              <a:rPr lang="en-US" dirty="0" smtClean="0"/>
              <a:t>and contrast of Christianity and one of the African tribal religions; Nigeria’s fight for independence from</a:t>
            </a:r>
          </a:p>
          <a:p>
            <a:r>
              <a:rPr lang="en-US" dirty="0" smtClean="0"/>
              <a:t>Great Britain; the conditions in present-day Nigeria.</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presentation rubric.jpg"/>
          <p:cNvPicPr>
            <a:picLocks noGrp="1" noChangeAspect="1"/>
          </p:cNvPicPr>
          <p:nvPr>
            <p:ph idx="1"/>
          </p:nvPr>
        </p:nvPicPr>
        <p:blipFill>
          <a:blip r:embed="rId2" cstate="print"/>
          <a:stretch>
            <a:fillRect/>
          </a:stretch>
        </p:blipFill>
        <p:spPr>
          <a:xfrm rot="5400000">
            <a:off x="1697973" y="-1045227"/>
            <a:ext cx="6019800" cy="8872255"/>
          </a:xfr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hlinkClick r:id="rId2"/>
              </a:rPr>
              <a:t>http://www.readwritethink.org/classroom-resources/lesson-plans/action-character-exploring-character-175.html?tab=3#tabs</a:t>
            </a:r>
            <a:endParaRPr lang="en-US" sz="2800" dirty="0"/>
          </a:p>
        </p:txBody>
      </p:sp>
      <p:graphicFrame>
        <p:nvGraphicFramePr>
          <p:cNvPr id="4" name="Content Placeholder 3"/>
          <p:cNvGraphicFramePr>
            <a:graphicFrameLocks noGrp="1"/>
          </p:cNvGraphicFramePr>
          <p:nvPr>
            <p:ph idx="1"/>
          </p:nvPr>
        </p:nvGraphicFramePr>
        <p:xfrm>
          <a:off x="457200" y="1600200"/>
          <a:ext cx="8153400" cy="4419600"/>
        </p:xfrm>
        <a:graphic>
          <a:graphicData uri="http://schemas.openxmlformats.org/drawingml/2006/table">
            <a:tbl>
              <a:tblPr firstRow="1" bandRow="1">
                <a:tableStyleId>{5940675A-B579-460E-94D1-54222C63F5DA}</a:tableStyleId>
              </a:tblPr>
              <a:tblGrid>
                <a:gridCol w="4076700"/>
                <a:gridCol w="4076700"/>
              </a:tblGrid>
              <a:tr h="1350433">
                <a:tc>
                  <a:txBody>
                    <a:bodyPr/>
                    <a:lstStyle/>
                    <a:p>
                      <a:r>
                        <a:rPr lang="en-US" sz="2400" dirty="0" smtClean="0"/>
                        <a:t>ACTIONS (</a:t>
                      </a:r>
                      <a:r>
                        <a:rPr lang="en-US" sz="1800" baseline="0" dirty="0" smtClean="0"/>
                        <a:t> 2 PHYSICAL, 2 CHARACTER’S SPEECH AND THOUGHTS, 2 OTHER CHARACTER’S SPEECH/THOUGHTS) </a:t>
                      </a:r>
                      <a:endParaRPr lang="en-US" sz="2400" dirty="0"/>
                    </a:p>
                  </a:txBody>
                  <a:tcPr/>
                </a:tc>
                <a:tc>
                  <a:txBody>
                    <a:bodyPr/>
                    <a:lstStyle/>
                    <a:p>
                      <a:r>
                        <a:rPr lang="en-US" sz="2400" dirty="0" smtClean="0"/>
                        <a:t>CHARACTER</a:t>
                      </a:r>
                      <a:r>
                        <a:rPr lang="en-US" sz="2400" baseline="0" dirty="0" smtClean="0"/>
                        <a:t> TRAIT THEY REVEAL </a:t>
                      </a:r>
                      <a:endParaRPr lang="en-US" sz="2400" dirty="0"/>
                    </a:p>
                  </a:txBody>
                  <a:tcPr/>
                </a:tc>
              </a:tr>
              <a:tr h="3069167">
                <a:tc>
                  <a:txBody>
                    <a:bodyPr/>
                    <a:lstStyle/>
                    <a:p>
                      <a:r>
                        <a:rPr lang="en-US" sz="2400" dirty="0" smtClean="0"/>
                        <a:t>1.</a:t>
                      </a:r>
                    </a:p>
                    <a:p>
                      <a:r>
                        <a:rPr lang="en-US" sz="2400" dirty="0" smtClean="0"/>
                        <a:t>2.</a:t>
                      </a:r>
                    </a:p>
                    <a:p>
                      <a:r>
                        <a:rPr lang="en-US" sz="2400" dirty="0" smtClean="0"/>
                        <a:t>3.</a:t>
                      </a:r>
                    </a:p>
                    <a:p>
                      <a:r>
                        <a:rPr lang="en-US" sz="2400" dirty="0" smtClean="0"/>
                        <a:t>4. </a:t>
                      </a:r>
                    </a:p>
                    <a:p>
                      <a:r>
                        <a:rPr lang="en-US" sz="2400" dirty="0" smtClean="0"/>
                        <a:t>5. </a:t>
                      </a:r>
                    </a:p>
                    <a:p>
                      <a:r>
                        <a:rPr lang="en-US" sz="2400" dirty="0" smtClean="0"/>
                        <a:t>6. </a:t>
                      </a:r>
                    </a:p>
                  </a:txBody>
                  <a:tcPr/>
                </a:tc>
                <a:tc>
                  <a:txBody>
                    <a:bodyPr/>
                    <a:lstStyle/>
                    <a:p>
                      <a:r>
                        <a:rPr lang="en-US" sz="2400" dirty="0" smtClean="0"/>
                        <a:t>1.</a:t>
                      </a:r>
                    </a:p>
                    <a:p>
                      <a:r>
                        <a:rPr lang="en-US" sz="2400" dirty="0" smtClean="0"/>
                        <a:t>2.</a:t>
                      </a:r>
                    </a:p>
                    <a:p>
                      <a:r>
                        <a:rPr lang="en-US" sz="2400" dirty="0" smtClean="0"/>
                        <a:t>3.</a:t>
                      </a:r>
                    </a:p>
                    <a:p>
                      <a:r>
                        <a:rPr lang="en-US" sz="2400" dirty="0" smtClean="0"/>
                        <a:t>4.</a:t>
                      </a:r>
                    </a:p>
                    <a:p>
                      <a:r>
                        <a:rPr lang="en-US" sz="2400" dirty="0" smtClean="0"/>
                        <a:t>5.</a:t>
                      </a:r>
                    </a:p>
                    <a:p>
                      <a:r>
                        <a:rPr lang="en-US" sz="2400" dirty="0" smtClean="0"/>
                        <a:t>6.</a:t>
                      </a:r>
                    </a:p>
                  </a:txBody>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Vocab</a:t>
            </a:r>
            <a:r>
              <a:rPr lang="en-US" dirty="0" smtClean="0"/>
              <a:t> Review</a:t>
            </a:r>
            <a:r>
              <a:rPr lang="en-US" dirty="0" smtClean="0"/>
              <a:t>: </a:t>
            </a:r>
            <a:endParaRPr lang="en-US" dirty="0"/>
          </a:p>
        </p:txBody>
      </p:sp>
      <p:sp>
        <p:nvSpPr>
          <p:cNvPr id="3" name="Content Placeholder 2"/>
          <p:cNvSpPr>
            <a:spLocks noGrp="1"/>
          </p:cNvSpPr>
          <p:nvPr>
            <p:ph idx="1"/>
          </p:nvPr>
        </p:nvSpPr>
        <p:spPr>
          <a:xfrm>
            <a:off x="381000" y="1371600"/>
            <a:ext cx="8229600" cy="4525963"/>
          </a:xfrm>
        </p:spPr>
        <p:txBody>
          <a:bodyPr>
            <a:normAutofit/>
          </a:bodyPr>
          <a:lstStyle/>
          <a:p>
            <a:pPr marL="457200" indent="-457200">
              <a:buFont typeface="+mj-lt"/>
              <a:buAutoNum type="arabicPeriod"/>
            </a:pPr>
            <a:endParaRPr lang="en-US" sz="2800" b="1" dirty="0" smtClean="0"/>
          </a:p>
        </p:txBody>
      </p:sp>
      <p:graphicFrame>
        <p:nvGraphicFramePr>
          <p:cNvPr id="4" name="Table 3"/>
          <p:cNvGraphicFramePr>
            <a:graphicFrameLocks noGrp="1"/>
          </p:cNvGraphicFramePr>
          <p:nvPr/>
        </p:nvGraphicFramePr>
        <p:xfrm>
          <a:off x="838200" y="1397000"/>
          <a:ext cx="7772400" cy="5003800"/>
        </p:xfrm>
        <a:graphic>
          <a:graphicData uri="http://schemas.openxmlformats.org/drawingml/2006/table">
            <a:tbl>
              <a:tblPr firstRow="1" bandRow="1">
                <a:tableStyleId>{5940675A-B579-460E-94D1-54222C63F5DA}</a:tableStyleId>
              </a:tblPr>
              <a:tblGrid>
                <a:gridCol w="3886200"/>
                <a:gridCol w="3886200"/>
              </a:tblGrid>
              <a:tr h="5003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457200" indent="-457200">
                        <a:buFont typeface="+mj-lt"/>
                        <a:buAutoNum type="arabicPeriod"/>
                      </a:pPr>
                      <a:r>
                        <a:rPr lang="en-US" sz="2400" b="1" dirty="0" smtClean="0"/>
                        <a:t>Analysis</a:t>
                      </a:r>
                    </a:p>
                    <a:p>
                      <a:pPr marL="457200" indent="-457200">
                        <a:buFont typeface="+mj-lt"/>
                        <a:buAutoNum type="arabicPeriod"/>
                      </a:pPr>
                      <a:r>
                        <a:rPr lang="en-US" sz="2400" b="1" dirty="0" smtClean="0"/>
                        <a:t>Compare; Comparison</a:t>
                      </a:r>
                    </a:p>
                    <a:p>
                      <a:pPr marL="457200" indent="-457200">
                        <a:buFont typeface="+mj-lt"/>
                        <a:buAutoNum type="arabicPeriod"/>
                      </a:pPr>
                      <a:r>
                        <a:rPr lang="en-US" sz="2400" b="1" dirty="0" smtClean="0"/>
                        <a:t>Connotation</a:t>
                      </a:r>
                    </a:p>
                    <a:p>
                      <a:pPr marL="457200" indent="-457200">
                        <a:buFont typeface="+mj-lt"/>
                        <a:buAutoNum type="arabicPeriod"/>
                      </a:pPr>
                      <a:r>
                        <a:rPr lang="en-US" sz="2400" b="1" dirty="0" smtClean="0"/>
                        <a:t>Denotation</a:t>
                      </a:r>
                    </a:p>
                    <a:p>
                      <a:pPr marL="457200" indent="-457200">
                        <a:buFont typeface="+mj-lt"/>
                        <a:buAutoNum type="arabicPeriod"/>
                      </a:pPr>
                      <a:r>
                        <a:rPr lang="en-US" sz="2400" b="1" dirty="0" smtClean="0"/>
                        <a:t>Discomfort</a:t>
                      </a:r>
                    </a:p>
                    <a:p>
                      <a:pPr marL="457200" indent="-457200">
                        <a:buFont typeface="+mj-lt"/>
                        <a:buAutoNum type="arabicPeriod"/>
                      </a:pPr>
                      <a:r>
                        <a:rPr lang="en-US" sz="2400" b="1" dirty="0" smtClean="0"/>
                        <a:t>Eagerness</a:t>
                      </a:r>
                    </a:p>
                    <a:p>
                      <a:pPr marL="457200" indent="-457200">
                        <a:buFont typeface="+mj-lt"/>
                        <a:buAutoNum type="arabicPeriod"/>
                      </a:pPr>
                      <a:r>
                        <a:rPr lang="en-US" sz="2400" b="1" dirty="0" smtClean="0"/>
                        <a:t>Imply, Implies, Implied</a:t>
                      </a:r>
                    </a:p>
                    <a:p>
                      <a:pPr marL="457200" indent="-457200">
                        <a:buFont typeface="+mj-lt"/>
                        <a:buAutoNum type="arabicPeriod"/>
                      </a:pPr>
                      <a:r>
                        <a:rPr lang="en-US" sz="2400" b="1" dirty="0" smtClean="0"/>
                        <a:t>Inform</a:t>
                      </a:r>
                    </a:p>
                    <a:p>
                      <a:pPr marL="457200" indent="-457200">
                        <a:buFont typeface="+mj-lt"/>
                        <a:buAutoNum type="arabicPeriod"/>
                      </a:pPr>
                      <a:r>
                        <a:rPr lang="en-US" sz="2400" b="1" dirty="0" smtClean="0"/>
                        <a:t>Interpret</a:t>
                      </a:r>
                    </a:p>
                    <a:p>
                      <a:pPr marL="457200" indent="-457200">
                        <a:buFont typeface="+mj-lt"/>
                        <a:buAutoNum type="arabicPeriod"/>
                      </a:pPr>
                      <a:r>
                        <a:rPr lang="en-US" sz="2400" b="1" dirty="0" smtClean="0"/>
                        <a:t>Melancholy</a:t>
                      </a:r>
                    </a:p>
                    <a:p>
                      <a:pPr marL="457200" indent="-457200">
                        <a:buFont typeface="+mj-lt"/>
                        <a:buAutoNum type="arabicPeriod"/>
                      </a:pPr>
                      <a:r>
                        <a:rPr lang="en-US" sz="2400" b="1" dirty="0" smtClean="0"/>
                        <a:t>Nostalgia</a:t>
                      </a:r>
                    </a:p>
                    <a:p>
                      <a:endParaRPr lang="en-US" dirty="0"/>
                    </a:p>
                  </a:txBody>
                  <a:tcPr/>
                </a:tc>
                <a:tc>
                  <a:txBody>
                    <a:bodyPr/>
                    <a:lstStyle/>
                    <a:p>
                      <a:endParaRPr lang="en-US" dirty="0"/>
                    </a:p>
                  </a:txBody>
                  <a:tcPr/>
                </a:tc>
              </a:tr>
            </a:tbl>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ADJECTIVES</a:t>
            </a:r>
            <a:br>
              <a:rPr lang="en-US" dirty="0" smtClean="0"/>
            </a:br>
            <a:r>
              <a:rPr lang="en-US" dirty="0" smtClean="0"/>
              <a:t> </a:t>
            </a:r>
            <a:r>
              <a:rPr lang="en-US" sz="2200" dirty="0" smtClean="0">
                <a:hlinkClick r:id="rId2"/>
              </a:rPr>
              <a:t>http://grammar.ccc.commnet.edu/grammar/adjectives.htm</a:t>
            </a:r>
            <a:endParaRPr lang="en-US" sz="2200" dirty="0"/>
          </a:p>
        </p:txBody>
      </p:sp>
      <p:graphicFrame>
        <p:nvGraphicFramePr>
          <p:cNvPr id="4" name="Content Placeholder 3"/>
          <p:cNvGraphicFramePr>
            <a:graphicFrameLocks noGrp="1"/>
          </p:cNvGraphicFramePr>
          <p:nvPr>
            <p:ph idx="1"/>
          </p:nvPr>
        </p:nvGraphicFramePr>
        <p:xfrm>
          <a:off x="457200" y="1600200"/>
          <a:ext cx="8229600" cy="2011680"/>
        </p:xfrm>
        <a:graphic>
          <a:graphicData uri="http://schemas.openxmlformats.org/drawingml/2006/table">
            <a:tbl>
              <a:tblPr firstRow="1" bandRow="1">
                <a:tableStyleId>{5940675A-B579-460E-94D1-54222C63F5DA}</a:tableStyleId>
              </a:tblPr>
              <a:tblGrid>
                <a:gridCol w="2743200"/>
                <a:gridCol w="2743200"/>
                <a:gridCol w="2743200"/>
              </a:tblGrid>
              <a:tr h="370840">
                <a:tc>
                  <a:txBody>
                    <a:bodyPr/>
                    <a:lstStyle/>
                    <a:p>
                      <a:r>
                        <a:rPr lang="en-US" sz="2800" b="1" dirty="0"/>
                        <a:t>Positive</a:t>
                      </a:r>
                      <a:endParaRPr lang="en-US" sz="2800" dirty="0"/>
                    </a:p>
                  </a:txBody>
                  <a:tcPr marL="38100" marR="38100" marT="38100" marB="38100" anchor="ctr"/>
                </a:tc>
                <a:tc>
                  <a:txBody>
                    <a:bodyPr/>
                    <a:lstStyle/>
                    <a:p>
                      <a:r>
                        <a:rPr lang="en-US" sz="2800" b="1"/>
                        <a:t>Comparative</a:t>
                      </a:r>
                      <a:endParaRPr lang="en-US" sz="2800"/>
                    </a:p>
                  </a:txBody>
                  <a:tcPr marL="38100" marR="38100" marT="38100" marB="38100" anchor="ctr"/>
                </a:tc>
                <a:tc>
                  <a:txBody>
                    <a:bodyPr/>
                    <a:lstStyle/>
                    <a:p>
                      <a:r>
                        <a:rPr lang="en-US" sz="2800" b="1"/>
                        <a:t>Superlative</a:t>
                      </a:r>
                      <a:endParaRPr lang="en-US" sz="2800"/>
                    </a:p>
                  </a:txBody>
                  <a:tcPr marL="38100" marR="38100" marT="38100" marB="38100" anchor="ctr"/>
                </a:tc>
              </a:tr>
              <a:tr h="370840">
                <a:tc>
                  <a:txBody>
                    <a:bodyPr/>
                    <a:lstStyle/>
                    <a:p>
                      <a:r>
                        <a:rPr lang="en-US" sz="2800"/>
                        <a:t>rich</a:t>
                      </a:r>
                    </a:p>
                  </a:txBody>
                  <a:tcPr marL="38100" marR="38100" marT="38100" marB="38100" anchor="ctr"/>
                </a:tc>
                <a:tc>
                  <a:txBody>
                    <a:bodyPr/>
                    <a:lstStyle/>
                    <a:p>
                      <a:r>
                        <a:rPr lang="en-US" sz="2800"/>
                        <a:t>richer</a:t>
                      </a:r>
                    </a:p>
                  </a:txBody>
                  <a:tcPr marL="38100" marR="38100" marT="38100" marB="38100" anchor="ctr"/>
                </a:tc>
                <a:tc>
                  <a:txBody>
                    <a:bodyPr/>
                    <a:lstStyle/>
                    <a:p>
                      <a:r>
                        <a:rPr lang="en-US" sz="2800"/>
                        <a:t>richest</a:t>
                      </a:r>
                    </a:p>
                  </a:txBody>
                  <a:tcPr marL="38100" marR="38100" marT="38100" marB="38100" anchor="ctr"/>
                </a:tc>
              </a:tr>
              <a:tr h="370840">
                <a:tc>
                  <a:txBody>
                    <a:bodyPr/>
                    <a:lstStyle/>
                    <a:p>
                      <a:r>
                        <a:rPr lang="en-US" sz="2800" dirty="0"/>
                        <a:t>lovely</a:t>
                      </a:r>
                    </a:p>
                  </a:txBody>
                  <a:tcPr marL="38100" marR="38100" marT="38100" marB="38100" anchor="ctr"/>
                </a:tc>
                <a:tc>
                  <a:txBody>
                    <a:bodyPr/>
                    <a:lstStyle/>
                    <a:p>
                      <a:r>
                        <a:rPr lang="en-US" sz="2800"/>
                        <a:t>lovelier</a:t>
                      </a:r>
                    </a:p>
                  </a:txBody>
                  <a:tcPr marL="38100" marR="38100" marT="38100" marB="38100" anchor="ctr"/>
                </a:tc>
                <a:tc>
                  <a:txBody>
                    <a:bodyPr/>
                    <a:lstStyle/>
                    <a:p>
                      <a:r>
                        <a:rPr lang="en-US" sz="2800"/>
                        <a:t>loveliest</a:t>
                      </a:r>
                    </a:p>
                  </a:txBody>
                  <a:tcPr marL="38100" marR="38100" marT="38100" marB="38100" anchor="ctr"/>
                </a:tc>
              </a:tr>
              <a:tr h="370840">
                <a:tc>
                  <a:txBody>
                    <a:bodyPr/>
                    <a:lstStyle/>
                    <a:p>
                      <a:r>
                        <a:rPr lang="en-US" sz="2800"/>
                        <a:t>beautiful</a:t>
                      </a:r>
                    </a:p>
                  </a:txBody>
                  <a:tcPr marL="38100" marR="38100" marT="38100" marB="38100" anchor="ctr"/>
                </a:tc>
                <a:tc>
                  <a:txBody>
                    <a:bodyPr/>
                    <a:lstStyle/>
                    <a:p>
                      <a:r>
                        <a:rPr lang="en-US" sz="2800"/>
                        <a:t>more beautiful</a:t>
                      </a:r>
                    </a:p>
                  </a:txBody>
                  <a:tcPr marL="38100" marR="38100" marT="38100" marB="38100" anchor="ctr"/>
                </a:tc>
                <a:tc>
                  <a:txBody>
                    <a:bodyPr/>
                    <a:lstStyle/>
                    <a:p>
                      <a:r>
                        <a:rPr lang="en-US" sz="2800" dirty="0"/>
                        <a:t>most beautiful</a:t>
                      </a:r>
                    </a:p>
                  </a:txBody>
                  <a:tcPr marL="38100" marR="38100" marT="38100" marB="38100" anchor="ctr"/>
                </a:tc>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1330" name="Rectangle 2"/>
          <p:cNvSpPr>
            <a:spLocks noGrp="1" noChangeArrowheads="1"/>
          </p:cNvSpPr>
          <p:nvPr>
            <p:ph type="title"/>
          </p:nvPr>
        </p:nvSpPr>
        <p:spPr>
          <a:xfrm>
            <a:off x="0" y="0"/>
            <a:ext cx="3581400" cy="1981200"/>
          </a:xfrm>
          <a:gradFill rotWithShape="1">
            <a:gsLst>
              <a:gs pos="0">
                <a:srgbClr val="FFCCFF"/>
              </a:gs>
              <a:gs pos="100000">
                <a:srgbClr val="FF0066">
                  <a:alpha val="62000"/>
                </a:srgbClr>
              </a:gs>
            </a:gsLst>
            <a:path path="shape">
              <a:fillToRect l="50000" t="50000" r="50000" b="50000"/>
            </a:path>
          </a:gradFill>
        </p:spPr>
        <p:txBody>
          <a:bodyPr/>
          <a:lstStyle/>
          <a:p>
            <a:r>
              <a:rPr lang="en-US" sz="4000">
                <a:latin typeface="Ravie" pitchFamily="82" charset="0"/>
              </a:rPr>
              <a:t>GIIG</a:t>
            </a:r>
            <a:br>
              <a:rPr lang="en-US" sz="4000">
                <a:latin typeface="Ravie" pitchFamily="82" charset="0"/>
              </a:rPr>
            </a:br>
            <a:r>
              <a:rPr lang="en-US" sz="4000">
                <a:latin typeface="Ravie" pitchFamily="82" charset="0"/>
              </a:rPr>
              <a:t>~ F.L.</a:t>
            </a:r>
            <a:endParaRPr lang="en-US" sz="3600">
              <a:latin typeface="Ravie" pitchFamily="82" charset="0"/>
            </a:endParaRPr>
          </a:p>
        </p:txBody>
      </p:sp>
      <p:sp>
        <p:nvSpPr>
          <p:cNvPr id="611331" name="Rectangle 3"/>
          <p:cNvSpPr>
            <a:spLocks noGrp="1" noChangeArrowheads="1"/>
          </p:cNvSpPr>
          <p:nvPr>
            <p:ph type="body" sz="half" idx="1"/>
          </p:nvPr>
        </p:nvSpPr>
        <p:spPr>
          <a:xfrm>
            <a:off x="457200" y="2133600"/>
            <a:ext cx="3276600" cy="3992563"/>
          </a:xfrm>
        </p:spPr>
        <p:txBody>
          <a:bodyPr/>
          <a:lstStyle/>
          <a:p>
            <a:pPr>
              <a:lnSpc>
                <a:spcPct val="90000"/>
              </a:lnSpc>
              <a:buFontTx/>
              <a:buNone/>
            </a:pPr>
            <a:endParaRPr lang="en-US" sz="2400" dirty="0"/>
          </a:p>
          <a:p>
            <a:pPr>
              <a:lnSpc>
                <a:spcPct val="90000"/>
              </a:lnSpc>
              <a:buFontTx/>
              <a:buNone/>
            </a:pPr>
            <a:r>
              <a:rPr lang="en-US" sz="2000" b="1" dirty="0"/>
              <a:t>     Create </a:t>
            </a:r>
            <a:r>
              <a:rPr lang="en-US" sz="2400" b="1" dirty="0">
                <a:solidFill>
                  <a:srgbClr val="FF3300"/>
                </a:solidFill>
              </a:rPr>
              <a:t>compound sentences</a:t>
            </a:r>
            <a:r>
              <a:rPr lang="en-US" sz="2000" b="1" dirty="0"/>
              <a:t> by using evidence around the room. Underline each </a:t>
            </a:r>
            <a:r>
              <a:rPr lang="en-US" sz="2000" b="1" dirty="0">
                <a:solidFill>
                  <a:srgbClr val="FF3300"/>
                </a:solidFill>
                <a:latin typeface="Ravie" pitchFamily="82" charset="0"/>
              </a:rPr>
              <a:t>conjunction</a:t>
            </a:r>
            <a:r>
              <a:rPr lang="en-US" sz="2000" b="1" dirty="0" smtClean="0">
                <a:solidFill>
                  <a:srgbClr val="FF3300"/>
                </a:solidFill>
              </a:rPr>
              <a:t>.</a:t>
            </a:r>
          </a:p>
          <a:p>
            <a:pPr>
              <a:lnSpc>
                <a:spcPct val="90000"/>
              </a:lnSpc>
              <a:buFontTx/>
              <a:buNone/>
            </a:pPr>
            <a:endParaRPr lang="en-US" sz="2000" b="1" dirty="0">
              <a:solidFill>
                <a:srgbClr val="FF3300"/>
              </a:solidFill>
            </a:endParaRPr>
          </a:p>
          <a:p>
            <a:pPr>
              <a:lnSpc>
                <a:spcPct val="90000"/>
              </a:lnSpc>
              <a:buFontTx/>
              <a:buNone/>
            </a:pPr>
            <a:r>
              <a:rPr lang="en-US" sz="2000" b="1" dirty="0" smtClean="0">
                <a:solidFill>
                  <a:schemeClr val="tx2"/>
                </a:solidFill>
              </a:rPr>
              <a:t>1 POINT</a:t>
            </a:r>
            <a:endParaRPr lang="en-US" sz="2000" b="1" dirty="0">
              <a:solidFill>
                <a:schemeClr val="tx2"/>
              </a:solidFill>
            </a:endParaRPr>
          </a:p>
          <a:p>
            <a:pPr>
              <a:lnSpc>
                <a:spcPct val="90000"/>
              </a:lnSpc>
              <a:buFontTx/>
              <a:buNone/>
            </a:pPr>
            <a:endParaRPr lang="en-US" sz="2000" b="1" dirty="0"/>
          </a:p>
          <a:p>
            <a:pPr>
              <a:lnSpc>
                <a:spcPct val="90000"/>
              </a:lnSpc>
              <a:buFontTx/>
              <a:buNone/>
            </a:pPr>
            <a:r>
              <a:rPr lang="en-US" sz="1800" dirty="0"/>
              <a:t>Conjunction clues:</a:t>
            </a:r>
          </a:p>
          <a:p>
            <a:pPr>
              <a:lnSpc>
                <a:spcPct val="90000"/>
              </a:lnSpc>
              <a:buFontTx/>
              <a:buNone/>
            </a:pPr>
            <a:r>
              <a:rPr lang="en-US" sz="2000" i="1" dirty="0"/>
              <a:t>for, and, nor, but, or,</a:t>
            </a:r>
          </a:p>
          <a:p>
            <a:pPr>
              <a:lnSpc>
                <a:spcPct val="90000"/>
              </a:lnSpc>
              <a:buFontTx/>
              <a:buNone/>
            </a:pPr>
            <a:r>
              <a:rPr lang="en-US" sz="2000" i="1" dirty="0"/>
              <a:t> yet, so</a:t>
            </a:r>
            <a:r>
              <a:rPr lang="en-US" sz="2000" dirty="0"/>
              <a:t>, </a:t>
            </a:r>
            <a:r>
              <a:rPr lang="en-US" sz="2000" i="1" dirty="0"/>
              <a:t>therefore</a:t>
            </a:r>
          </a:p>
          <a:p>
            <a:pPr>
              <a:lnSpc>
                <a:spcPct val="90000"/>
              </a:lnSpc>
              <a:buFontTx/>
              <a:buNone/>
            </a:pPr>
            <a:endParaRPr lang="en-US" sz="2000" i="1" dirty="0">
              <a:solidFill>
                <a:srgbClr val="FF3300"/>
              </a:solidFill>
            </a:endParaRPr>
          </a:p>
          <a:p>
            <a:pPr>
              <a:lnSpc>
                <a:spcPct val="90000"/>
              </a:lnSpc>
              <a:buFontTx/>
              <a:buNone/>
            </a:pPr>
            <a:endParaRPr lang="en-US" sz="2000" i="1" dirty="0">
              <a:solidFill>
                <a:srgbClr val="FF0066"/>
              </a:solidFill>
            </a:endParaRPr>
          </a:p>
        </p:txBody>
      </p:sp>
      <p:sp>
        <p:nvSpPr>
          <p:cNvPr id="611332" name="Rectangle 4"/>
          <p:cNvSpPr>
            <a:spLocks noGrp="1" noChangeArrowheads="1"/>
          </p:cNvSpPr>
          <p:nvPr>
            <p:ph type="body" sz="half" idx="2"/>
          </p:nvPr>
        </p:nvSpPr>
        <p:spPr>
          <a:xfrm>
            <a:off x="3810000" y="2133600"/>
            <a:ext cx="5334000" cy="4724400"/>
          </a:xfrm>
          <a:solidFill>
            <a:schemeClr val="bg1">
              <a:alpha val="57001"/>
            </a:schemeClr>
          </a:solidFill>
        </p:spPr>
        <p:txBody>
          <a:bodyPr/>
          <a:lstStyle/>
          <a:p>
            <a:pPr>
              <a:lnSpc>
                <a:spcPct val="90000"/>
              </a:lnSpc>
              <a:buFontTx/>
              <a:buNone/>
            </a:pPr>
            <a:r>
              <a:rPr lang="en-US" sz="2000" b="1" dirty="0">
                <a:latin typeface="Agency FB" pitchFamily="34" charset="0"/>
              </a:rPr>
              <a:t>Example: </a:t>
            </a:r>
            <a:r>
              <a:rPr lang="en-US" sz="2000" b="1" i="1" dirty="0">
                <a:latin typeface="Agency FB" pitchFamily="34" charset="0"/>
              </a:rPr>
              <a:t>You may copy! Shoot for 4 more original sentences. Each one must be a different conjunction.</a:t>
            </a:r>
          </a:p>
          <a:p>
            <a:pPr>
              <a:lnSpc>
                <a:spcPct val="90000"/>
              </a:lnSpc>
              <a:buFontTx/>
              <a:buNone/>
            </a:pPr>
            <a:endParaRPr lang="en-US" sz="2000" b="1" dirty="0">
              <a:latin typeface="Agency FB" pitchFamily="34" charset="0"/>
            </a:endParaRPr>
          </a:p>
          <a:p>
            <a:pPr>
              <a:lnSpc>
                <a:spcPct val="90000"/>
              </a:lnSpc>
              <a:buFontTx/>
              <a:buNone/>
            </a:pPr>
            <a:r>
              <a:rPr lang="en-US" sz="2400" b="1" dirty="0">
                <a:solidFill>
                  <a:srgbClr val="FF3300"/>
                </a:solidFill>
                <a:latin typeface="Agency FB" pitchFamily="34" charset="0"/>
              </a:rPr>
              <a:t>1. </a:t>
            </a:r>
            <a:r>
              <a:rPr lang="en-US" sz="2400" b="1" dirty="0" smtClean="0">
                <a:solidFill>
                  <a:srgbClr val="FF3300"/>
                </a:solidFill>
                <a:latin typeface="Agency FB" pitchFamily="34" charset="0"/>
              </a:rPr>
              <a:t>Ms. Swank </a:t>
            </a:r>
            <a:r>
              <a:rPr lang="en-US" sz="2400" b="1" dirty="0">
                <a:solidFill>
                  <a:srgbClr val="FF3300"/>
                </a:solidFill>
                <a:latin typeface="Agency FB" pitchFamily="34" charset="0"/>
              </a:rPr>
              <a:t>is watching the students; </a:t>
            </a:r>
            <a:r>
              <a:rPr lang="en-US" sz="2400" b="1" u="sng" dirty="0">
                <a:solidFill>
                  <a:srgbClr val="FF3300"/>
                </a:solidFill>
                <a:latin typeface="Agency FB" pitchFamily="34" charset="0"/>
              </a:rPr>
              <a:t>therefore</a:t>
            </a:r>
            <a:r>
              <a:rPr lang="en-US" sz="2400" b="1" dirty="0">
                <a:solidFill>
                  <a:srgbClr val="FF3300"/>
                </a:solidFill>
                <a:latin typeface="Agency FB" pitchFamily="34" charset="0"/>
              </a:rPr>
              <a:t>, she must be awake.</a:t>
            </a:r>
          </a:p>
          <a:p>
            <a:pPr>
              <a:lnSpc>
                <a:spcPct val="90000"/>
              </a:lnSpc>
              <a:buFontTx/>
              <a:buNone/>
            </a:pPr>
            <a:endParaRPr lang="en-US" sz="2400" b="1" dirty="0">
              <a:solidFill>
                <a:srgbClr val="FF3300"/>
              </a:solidFill>
              <a:latin typeface="Agency FB" pitchFamily="34" charset="0"/>
            </a:endParaRPr>
          </a:p>
          <a:p>
            <a:pPr>
              <a:lnSpc>
                <a:spcPct val="90000"/>
              </a:lnSpc>
              <a:buFontTx/>
              <a:buNone/>
            </a:pPr>
            <a:r>
              <a:rPr lang="en-US" sz="2400" b="1" dirty="0">
                <a:solidFill>
                  <a:srgbClr val="FF3300"/>
                </a:solidFill>
                <a:latin typeface="Agency FB" pitchFamily="34" charset="0"/>
              </a:rPr>
              <a:t>2. The teacher was watching us, </a:t>
            </a:r>
            <a:r>
              <a:rPr lang="en-US" sz="2400" b="1" u="sng" dirty="0">
                <a:solidFill>
                  <a:srgbClr val="FF3300"/>
                </a:solidFill>
                <a:latin typeface="Agency FB" pitchFamily="34" charset="0"/>
              </a:rPr>
              <a:t>but</a:t>
            </a:r>
            <a:r>
              <a:rPr lang="en-US" sz="2400" b="1" dirty="0">
                <a:solidFill>
                  <a:srgbClr val="FF3300"/>
                </a:solidFill>
                <a:latin typeface="Agency FB" pitchFamily="34" charset="0"/>
              </a:rPr>
              <a:t> she still didn’t notice the cell phone.</a:t>
            </a:r>
          </a:p>
          <a:p>
            <a:pPr>
              <a:lnSpc>
                <a:spcPct val="90000"/>
              </a:lnSpc>
              <a:buFontTx/>
              <a:buNone/>
            </a:pPr>
            <a:endParaRPr lang="en-US" sz="2400" b="1" dirty="0">
              <a:solidFill>
                <a:srgbClr val="FF3300"/>
              </a:solidFill>
            </a:endParaRPr>
          </a:p>
          <a:p>
            <a:pPr>
              <a:lnSpc>
                <a:spcPct val="90000"/>
              </a:lnSpc>
              <a:buFontTx/>
              <a:buNone/>
            </a:pPr>
            <a:r>
              <a:rPr lang="en-US" sz="2000" dirty="0"/>
              <a:t>A = 6 total compound </a:t>
            </a:r>
            <a:r>
              <a:rPr lang="en-US" sz="2000" dirty="0" smtClean="0"/>
              <a:t>sentences  </a:t>
            </a:r>
            <a:r>
              <a:rPr lang="en-US" sz="2000" b="1" dirty="0" smtClean="0">
                <a:solidFill>
                  <a:schemeClr val="tx2"/>
                </a:solidFill>
              </a:rPr>
              <a:t>6 POINTS</a:t>
            </a:r>
            <a:endParaRPr lang="en-US" sz="2000" b="1" dirty="0">
              <a:solidFill>
                <a:schemeClr val="tx2"/>
              </a:solidFill>
            </a:endParaRPr>
          </a:p>
          <a:p>
            <a:pPr>
              <a:lnSpc>
                <a:spcPct val="90000"/>
              </a:lnSpc>
              <a:buFontTx/>
              <a:buNone/>
            </a:pPr>
            <a:r>
              <a:rPr lang="en-US" sz="2000" dirty="0"/>
              <a:t>B = 5 total compound </a:t>
            </a:r>
            <a:r>
              <a:rPr lang="en-US" sz="2000" dirty="0" smtClean="0"/>
              <a:t>sentences </a:t>
            </a:r>
            <a:r>
              <a:rPr lang="en-US" sz="2000" b="1" dirty="0" smtClean="0">
                <a:solidFill>
                  <a:schemeClr val="tx2"/>
                </a:solidFill>
              </a:rPr>
              <a:t>5 POINTS</a:t>
            </a:r>
            <a:endParaRPr lang="en-US" sz="2000" b="1" dirty="0">
              <a:solidFill>
                <a:schemeClr val="tx2"/>
              </a:solidFill>
            </a:endParaRPr>
          </a:p>
          <a:p>
            <a:pPr>
              <a:lnSpc>
                <a:spcPct val="90000"/>
              </a:lnSpc>
              <a:buFontTx/>
              <a:buNone/>
            </a:pPr>
            <a:r>
              <a:rPr lang="en-US" sz="2000" dirty="0"/>
              <a:t>C = 4 total compound </a:t>
            </a:r>
            <a:r>
              <a:rPr lang="en-US" sz="2000" dirty="0" smtClean="0"/>
              <a:t>sentences </a:t>
            </a:r>
            <a:r>
              <a:rPr lang="en-US" sz="2000" b="1" dirty="0" smtClean="0">
                <a:solidFill>
                  <a:schemeClr val="tx2"/>
                </a:solidFill>
              </a:rPr>
              <a:t>4 POINTS</a:t>
            </a:r>
            <a:endParaRPr lang="en-US" sz="2000" b="1" dirty="0">
              <a:solidFill>
                <a:schemeClr val="tx2"/>
              </a:solidFill>
            </a:endParaRPr>
          </a:p>
          <a:p>
            <a:pPr>
              <a:lnSpc>
                <a:spcPct val="90000"/>
              </a:lnSpc>
              <a:buFontTx/>
              <a:buNone/>
            </a:pPr>
            <a:endParaRPr lang="en-US" sz="2000" dirty="0"/>
          </a:p>
        </p:txBody>
      </p:sp>
      <p:sp>
        <p:nvSpPr>
          <p:cNvPr id="611333" name="WordArt 5"/>
          <p:cNvSpPr>
            <a:spLocks noChangeArrowheads="1" noChangeShapeType="1" noTextEdit="1"/>
          </p:cNvSpPr>
          <p:nvPr/>
        </p:nvSpPr>
        <p:spPr bwMode="auto">
          <a:xfrm>
            <a:off x="4038600" y="228600"/>
            <a:ext cx="4248150" cy="1676400"/>
          </a:xfrm>
          <a:prstGeom prst="rect">
            <a:avLst/>
          </a:prstGeom>
          <a:extLst>
            <a:ext uri="{AF507438-7753-43E0-B8FC-AC1667EBCBE1}">
              <a14:hiddenEffects xmlns:a14="http://schemas.microsoft.com/office/drawing/2010/main" xmlns="">
                <a:effectLst/>
              </a14:hiddenEffects>
            </a:ext>
          </a:extLst>
        </p:spPr>
        <p:txBody>
          <a:bodyPr wrap="none" fromWordArt="1">
            <a:prstTxWarp prst="textPlain">
              <a:avLst>
                <a:gd name="adj" fmla="val 49657"/>
              </a:avLst>
            </a:prstTxWarp>
          </a:bodyPr>
          <a:lstStyle/>
          <a:p>
            <a:r>
              <a:rPr lang="en-US" sz="2000" kern="10" dirty="0" smtClean="0">
                <a:ln w="9525">
                  <a:solidFill>
                    <a:srgbClr val="000000"/>
                  </a:solidFill>
                  <a:round/>
                  <a:headEnd/>
                  <a:tailEnd/>
                </a:ln>
                <a:solidFill>
                  <a:srgbClr val="FF3300"/>
                </a:solidFill>
                <a:latin typeface="Arial Black"/>
              </a:rPr>
              <a:t>Fri 9/14 and Mon 9/17</a:t>
            </a:r>
            <a:endParaRPr lang="en-US" sz="2000" kern="10" dirty="0" smtClean="0">
              <a:ln w="9525">
                <a:solidFill>
                  <a:srgbClr val="000000"/>
                </a:solidFill>
                <a:round/>
                <a:headEnd/>
                <a:tailEnd/>
              </a:ln>
              <a:solidFill>
                <a:srgbClr val="FF3300"/>
              </a:solidFill>
              <a:latin typeface="Arial Black"/>
            </a:endParaRPr>
          </a:p>
          <a:p>
            <a:pPr>
              <a:buFont typeface="Arial" pitchFamily="34" charset="0"/>
              <a:buChar char="•"/>
            </a:pPr>
            <a:r>
              <a:rPr lang="en-US" sz="2000" baseline="0" dirty="0" smtClean="0"/>
              <a:t>GIIG  - Conjunctions</a:t>
            </a:r>
          </a:p>
          <a:p>
            <a:pPr>
              <a:buFont typeface="Arial" pitchFamily="34" charset="0"/>
              <a:buChar char="•"/>
            </a:pPr>
            <a:r>
              <a:rPr lang="en-US" sz="2000" baseline="0" dirty="0" smtClean="0"/>
              <a:t> 15 minutes read time </a:t>
            </a:r>
          </a:p>
          <a:p>
            <a:pPr>
              <a:buFont typeface="Arial" pitchFamily="34" charset="0"/>
              <a:buChar char="•"/>
            </a:pPr>
            <a:r>
              <a:rPr lang="en-US" sz="2000" baseline="0" dirty="0" smtClean="0"/>
              <a:t> Become a Character scenes </a:t>
            </a:r>
          </a:p>
          <a:p>
            <a:pPr>
              <a:buFont typeface="Arial" pitchFamily="34" charset="0"/>
              <a:buChar char="•"/>
            </a:pPr>
            <a:r>
              <a:rPr lang="en-US" sz="2000" baseline="0" dirty="0" smtClean="0"/>
              <a:t> TFA quiz and </a:t>
            </a:r>
            <a:r>
              <a:rPr lang="en-US" sz="2000" baseline="0" dirty="0" err="1" smtClean="0"/>
              <a:t>vocab</a:t>
            </a:r>
            <a:r>
              <a:rPr lang="en-US" sz="2000" baseline="0" dirty="0" smtClean="0"/>
              <a:t> quiz </a:t>
            </a:r>
            <a:endParaRPr lang="en-US" sz="2000" dirty="0" smtClean="0"/>
          </a:p>
          <a:p>
            <a:endParaRPr lang="en-US" sz="2000" kern="10" dirty="0" smtClean="0">
              <a:ln w="9525">
                <a:solidFill>
                  <a:srgbClr val="000000"/>
                </a:solidFill>
                <a:round/>
                <a:headEnd/>
                <a:tailEnd/>
              </a:ln>
              <a:solidFill>
                <a:srgbClr val="FF3300"/>
              </a:solidFill>
              <a:latin typeface="Arial Black"/>
            </a:endParaRPr>
          </a:p>
        </p:txBody>
      </p:sp>
      <p:sp>
        <p:nvSpPr>
          <p:cNvPr id="611334" name="WordArt 6"/>
          <p:cNvSpPr>
            <a:spLocks noChangeArrowheads="1" noChangeShapeType="1" noTextEdit="1"/>
          </p:cNvSpPr>
          <p:nvPr/>
        </p:nvSpPr>
        <p:spPr bwMode="auto">
          <a:xfrm>
            <a:off x="838200" y="4191000"/>
            <a:ext cx="2486025" cy="981075"/>
          </a:xfrm>
          <a:prstGeom prst="rect">
            <a:avLst/>
          </a:prstGeom>
          <a:extLst>
            <a:ext uri="{AF507438-7753-43E0-B8FC-AC1667EBCBE1}">
              <a14:hiddenEffects xmlns:a14="http://schemas.microsoft.com/office/drawing/2010/main" xmlns="">
                <a:effectLst/>
              </a14:hiddenEffects>
            </a:ext>
          </a:extLst>
        </p:spPr>
        <p:txBody>
          <a:bodyPr wrap="none" fromWordArt="1">
            <a:prstTxWarp prst="textPlain">
              <a:avLst>
                <a:gd name="adj" fmla="val 50000"/>
              </a:avLst>
            </a:prstTxWarp>
          </a:bodyPr>
          <a:lstStyle/>
          <a:p>
            <a:pPr algn="ctr"/>
            <a:r>
              <a:rPr lang="en-US" sz="3600" kern="10" dirty="0" err="1">
                <a:ln w="9525">
                  <a:solidFill>
                    <a:srgbClr val="000000"/>
                  </a:solidFill>
                  <a:round/>
                  <a:headEnd/>
                  <a:tailEnd/>
                </a:ln>
                <a:gradFill rotWithShape="1">
                  <a:gsLst>
                    <a:gs pos="0">
                      <a:srgbClr val="A603AB"/>
                    </a:gs>
                    <a:gs pos="10501">
                      <a:srgbClr val="0819FB"/>
                    </a:gs>
                    <a:gs pos="17501">
                      <a:srgbClr val="1A8D48"/>
                    </a:gs>
                    <a:gs pos="26000">
                      <a:srgbClr val="FFFF00"/>
                    </a:gs>
                    <a:gs pos="36500">
                      <a:srgbClr val="EE3F17"/>
                    </a:gs>
                    <a:gs pos="44000">
                      <a:srgbClr val="E81766"/>
                    </a:gs>
                    <a:gs pos="50000">
                      <a:srgbClr val="A603AB"/>
                    </a:gs>
                    <a:gs pos="56000">
                      <a:srgbClr val="E81766"/>
                    </a:gs>
                    <a:gs pos="63500">
                      <a:srgbClr val="EE3F17"/>
                    </a:gs>
                    <a:gs pos="74000">
                      <a:srgbClr val="FFFF00"/>
                    </a:gs>
                    <a:gs pos="82500">
                      <a:srgbClr val="1A8D48"/>
                    </a:gs>
                    <a:gs pos="89500">
                      <a:srgbClr val="0819FB"/>
                    </a:gs>
                    <a:gs pos="100000">
                      <a:srgbClr val="A603AB"/>
                    </a:gs>
                  </a:gsLst>
                  <a:lin ang="18900000" scaled="1"/>
                </a:gradFill>
                <a:latin typeface="Ravie"/>
              </a:rPr>
              <a:t>fanboys</a:t>
            </a:r>
            <a:r>
              <a:rPr lang="en-US" sz="3600" kern="10" dirty="0">
                <a:ln w="9525">
                  <a:solidFill>
                    <a:srgbClr val="000000"/>
                  </a:solidFill>
                  <a:round/>
                  <a:headEnd/>
                  <a:tailEnd/>
                </a:ln>
                <a:gradFill rotWithShape="1">
                  <a:gsLst>
                    <a:gs pos="0">
                      <a:srgbClr val="A603AB"/>
                    </a:gs>
                    <a:gs pos="10501">
                      <a:srgbClr val="0819FB"/>
                    </a:gs>
                    <a:gs pos="17501">
                      <a:srgbClr val="1A8D48"/>
                    </a:gs>
                    <a:gs pos="26000">
                      <a:srgbClr val="FFFF00"/>
                    </a:gs>
                    <a:gs pos="36500">
                      <a:srgbClr val="EE3F17"/>
                    </a:gs>
                    <a:gs pos="44000">
                      <a:srgbClr val="E81766"/>
                    </a:gs>
                    <a:gs pos="50000">
                      <a:srgbClr val="A603AB"/>
                    </a:gs>
                    <a:gs pos="56000">
                      <a:srgbClr val="E81766"/>
                    </a:gs>
                    <a:gs pos="63500">
                      <a:srgbClr val="EE3F17"/>
                    </a:gs>
                    <a:gs pos="74000">
                      <a:srgbClr val="FFFF00"/>
                    </a:gs>
                    <a:gs pos="82500">
                      <a:srgbClr val="1A8D48"/>
                    </a:gs>
                    <a:gs pos="89500">
                      <a:srgbClr val="0819FB"/>
                    </a:gs>
                    <a:gs pos="100000">
                      <a:srgbClr val="A603AB"/>
                    </a:gs>
                  </a:gsLst>
                  <a:lin ang="18900000" scaled="1"/>
                </a:gradFill>
                <a:latin typeface="Ravie"/>
              </a:rPr>
              <a:t> + t</a:t>
            </a:r>
          </a:p>
        </p:txBody>
      </p:sp>
      <p:sp>
        <p:nvSpPr>
          <p:cNvPr id="611335" name="Line 7"/>
          <p:cNvSpPr>
            <a:spLocks noChangeShapeType="1"/>
          </p:cNvSpPr>
          <p:nvPr/>
        </p:nvSpPr>
        <p:spPr bwMode="auto">
          <a:xfrm>
            <a:off x="3581400" y="1981200"/>
            <a:ext cx="0" cy="48768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11336" name="Line 8"/>
          <p:cNvSpPr>
            <a:spLocks noChangeShapeType="1"/>
          </p:cNvSpPr>
          <p:nvPr/>
        </p:nvSpPr>
        <p:spPr bwMode="auto">
          <a:xfrm>
            <a:off x="0" y="1981200"/>
            <a:ext cx="91440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xmlns="" val="256473956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533400"/>
            <a:ext cx="8229600" cy="5592763"/>
          </a:xfrm>
        </p:spPr>
        <p:txBody>
          <a:bodyPr>
            <a:normAutofit fontScale="62500" lnSpcReduction="20000"/>
          </a:bodyPr>
          <a:lstStyle/>
          <a:p>
            <a:r>
              <a:rPr lang="en-US" dirty="0" smtClean="0"/>
              <a:t>BECOME A CHARACTER</a:t>
            </a:r>
          </a:p>
          <a:p>
            <a:r>
              <a:rPr lang="en-US" dirty="0" smtClean="0"/>
              <a:t>1.  Choose a character from the book to "become."</a:t>
            </a:r>
          </a:p>
          <a:p>
            <a:r>
              <a:rPr lang="en-US" dirty="0" smtClean="0"/>
              <a:t>2.  Working notebook paper, list ten adjectives that describe yourself, the</a:t>
            </a:r>
          </a:p>
          <a:p>
            <a:r>
              <a:rPr lang="en-US" dirty="0" smtClean="0"/>
              <a:t>character that you've become</a:t>
            </a:r>
          </a:p>
          <a:p>
            <a:r>
              <a:rPr lang="en-US" dirty="0" smtClean="0"/>
              <a:t>3.  Again, on notebook paper, list ten adjectives each for the remaining three</a:t>
            </a:r>
          </a:p>
          <a:p>
            <a:r>
              <a:rPr lang="en-US" dirty="0" smtClean="0"/>
              <a:t>characters, describing them as the character that you've become would</a:t>
            </a:r>
          </a:p>
          <a:p>
            <a:r>
              <a:rPr lang="en-US" dirty="0" smtClean="0"/>
              <a:t>describe them.</a:t>
            </a:r>
          </a:p>
          <a:p>
            <a:r>
              <a:rPr lang="en-US" dirty="0" smtClean="0"/>
              <a:t>4.  Look over your lists for accuracy: remember that you need strong</a:t>
            </a:r>
          </a:p>
          <a:p>
            <a:r>
              <a:rPr lang="en-US" dirty="0" smtClean="0"/>
              <a:t>adjectives and that you need to choose your adjectives from the</a:t>
            </a:r>
          </a:p>
          <a:p>
            <a:r>
              <a:rPr lang="en-US" dirty="0" smtClean="0"/>
              <a:t>perspective of the character you've chosen.</a:t>
            </a:r>
          </a:p>
          <a:p>
            <a:r>
              <a:rPr lang="en-US" dirty="0" smtClean="0"/>
              <a:t>5.  Make any revisions or additions to your lists.</a:t>
            </a:r>
          </a:p>
          <a:p>
            <a:r>
              <a:rPr lang="en-US" dirty="0" smtClean="0"/>
              <a:t>6.  Write each of your lists in a separate place on one side of your paper.</a:t>
            </a:r>
          </a:p>
          <a:p>
            <a:r>
              <a:rPr lang="en-US" dirty="0" smtClean="0"/>
              <a:t>Don't write any names on the sheet. Other groups will be asked to guess</a:t>
            </a:r>
          </a:p>
          <a:p>
            <a:r>
              <a:rPr lang="en-US" dirty="0" smtClean="0"/>
              <a:t>the characters described by each of your lists. And remember to write the</a:t>
            </a:r>
          </a:p>
          <a:p>
            <a:r>
              <a:rPr lang="en-US" dirty="0" smtClean="0"/>
              <a:t>words l</a:t>
            </a: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1330" name="Rectangle 2"/>
          <p:cNvSpPr>
            <a:spLocks noGrp="1" noChangeArrowheads="1"/>
          </p:cNvSpPr>
          <p:nvPr>
            <p:ph type="title"/>
          </p:nvPr>
        </p:nvSpPr>
        <p:spPr>
          <a:xfrm>
            <a:off x="0" y="0"/>
            <a:ext cx="3581400" cy="1981200"/>
          </a:xfrm>
          <a:gradFill rotWithShape="1">
            <a:gsLst>
              <a:gs pos="0">
                <a:srgbClr val="FFCCFF"/>
              </a:gs>
              <a:gs pos="100000">
                <a:srgbClr val="FF0066">
                  <a:alpha val="62000"/>
                </a:srgbClr>
              </a:gs>
            </a:gsLst>
            <a:path path="shape">
              <a:fillToRect l="50000" t="50000" r="50000" b="50000"/>
            </a:path>
          </a:gradFill>
        </p:spPr>
        <p:txBody>
          <a:bodyPr/>
          <a:lstStyle/>
          <a:p>
            <a:r>
              <a:rPr lang="en-US" sz="4000">
                <a:latin typeface="Ravie" pitchFamily="82" charset="0"/>
              </a:rPr>
              <a:t>GIIG</a:t>
            </a:r>
            <a:br>
              <a:rPr lang="en-US" sz="4000">
                <a:latin typeface="Ravie" pitchFamily="82" charset="0"/>
              </a:rPr>
            </a:br>
            <a:r>
              <a:rPr lang="en-US" sz="4000">
                <a:latin typeface="Ravie" pitchFamily="82" charset="0"/>
              </a:rPr>
              <a:t>~ F.L.</a:t>
            </a:r>
            <a:endParaRPr lang="en-US" sz="3600">
              <a:latin typeface="Ravie" pitchFamily="82" charset="0"/>
            </a:endParaRPr>
          </a:p>
        </p:txBody>
      </p:sp>
      <p:sp>
        <p:nvSpPr>
          <p:cNvPr id="611331" name="Rectangle 3"/>
          <p:cNvSpPr>
            <a:spLocks noGrp="1" noChangeArrowheads="1"/>
          </p:cNvSpPr>
          <p:nvPr>
            <p:ph type="body" sz="half" idx="1"/>
          </p:nvPr>
        </p:nvSpPr>
        <p:spPr>
          <a:xfrm>
            <a:off x="457200" y="2133600"/>
            <a:ext cx="3276600" cy="3992563"/>
          </a:xfrm>
        </p:spPr>
        <p:txBody>
          <a:bodyPr/>
          <a:lstStyle/>
          <a:p>
            <a:pPr>
              <a:lnSpc>
                <a:spcPct val="90000"/>
              </a:lnSpc>
              <a:buFontTx/>
              <a:buNone/>
            </a:pPr>
            <a:endParaRPr lang="en-US" sz="2400" dirty="0"/>
          </a:p>
          <a:p>
            <a:pPr>
              <a:lnSpc>
                <a:spcPct val="90000"/>
              </a:lnSpc>
              <a:buFontTx/>
              <a:buNone/>
            </a:pPr>
            <a:r>
              <a:rPr lang="en-US" sz="2000" b="1" dirty="0"/>
              <a:t>     </a:t>
            </a:r>
            <a:r>
              <a:rPr lang="en-US" sz="2000" b="1" dirty="0" smtClean="0"/>
              <a:t>Label the following adjectives as positive, comparative or superlative</a:t>
            </a:r>
            <a:r>
              <a:rPr lang="en-US" sz="2000" b="1" dirty="0" smtClean="0">
                <a:solidFill>
                  <a:srgbClr val="FF3300"/>
                </a:solidFill>
              </a:rPr>
              <a:t>.</a:t>
            </a:r>
            <a:endParaRPr lang="en-US" sz="2000" b="1" dirty="0" smtClean="0">
              <a:solidFill>
                <a:srgbClr val="FF3300"/>
              </a:solidFill>
            </a:endParaRPr>
          </a:p>
          <a:p>
            <a:pPr>
              <a:lnSpc>
                <a:spcPct val="90000"/>
              </a:lnSpc>
              <a:buFontTx/>
              <a:buNone/>
            </a:pPr>
            <a:endParaRPr lang="en-US" sz="2000" b="1" dirty="0">
              <a:solidFill>
                <a:srgbClr val="FF3300"/>
              </a:solidFill>
            </a:endParaRPr>
          </a:p>
          <a:p>
            <a:pPr>
              <a:lnSpc>
                <a:spcPct val="90000"/>
              </a:lnSpc>
              <a:buFontTx/>
              <a:buNone/>
            </a:pPr>
            <a:r>
              <a:rPr lang="en-US" sz="2000" b="1" dirty="0" smtClean="0">
                <a:solidFill>
                  <a:schemeClr val="tx2"/>
                </a:solidFill>
              </a:rPr>
              <a:t>1 POINT</a:t>
            </a:r>
            <a:endParaRPr lang="en-US" sz="2000" b="1" dirty="0">
              <a:solidFill>
                <a:schemeClr val="tx2"/>
              </a:solidFill>
            </a:endParaRPr>
          </a:p>
          <a:p>
            <a:pPr>
              <a:lnSpc>
                <a:spcPct val="90000"/>
              </a:lnSpc>
              <a:buFontTx/>
              <a:buNone/>
            </a:pPr>
            <a:endParaRPr lang="en-US" sz="2000" b="1" dirty="0"/>
          </a:p>
          <a:p>
            <a:pPr>
              <a:lnSpc>
                <a:spcPct val="90000"/>
              </a:lnSpc>
              <a:buFontTx/>
              <a:buNone/>
            </a:pPr>
            <a:endParaRPr lang="en-US" sz="2000" i="1" dirty="0">
              <a:solidFill>
                <a:srgbClr val="FF3300"/>
              </a:solidFill>
            </a:endParaRPr>
          </a:p>
          <a:p>
            <a:pPr>
              <a:lnSpc>
                <a:spcPct val="90000"/>
              </a:lnSpc>
              <a:buFontTx/>
              <a:buNone/>
            </a:pPr>
            <a:endParaRPr lang="en-US" sz="2000" i="1" dirty="0">
              <a:solidFill>
                <a:srgbClr val="FF0066"/>
              </a:solidFill>
            </a:endParaRPr>
          </a:p>
        </p:txBody>
      </p:sp>
      <p:sp>
        <p:nvSpPr>
          <p:cNvPr id="611332" name="Rectangle 4"/>
          <p:cNvSpPr>
            <a:spLocks noGrp="1" noChangeArrowheads="1"/>
          </p:cNvSpPr>
          <p:nvPr>
            <p:ph type="body" sz="half" idx="2"/>
          </p:nvPr>
        </p:nvSpPr>
        <p:spPr>
          <a:xfrm>
            <a:off x="3810000" y="2133600"/>
            <a:ext cx="5334000" cy="4724400"/>
          </a:xfrm>
          <a:solidFill>
            <a:schemeClr val="bg1">
              <a:alpha val="57001"/>
            </a:schemeClr>
          </a:solidFill>
        </p:spPr>
        <p:txBody>
          <a:bodyPr/>
          <a:lstStyle/>
          <a:p>
            <a:pPr>
              <a:lnSpc>
                <a:spcPct val="90000"/>
              </a:lnSpc>
              <a:buFontTx/>
              <a:buNone/>
            </a:pPr>
            <a:r>
              <a:rPr lang="en-US" sz="2000" b="1" dirty="0">
                <a:latin typeface="Agency FB" pitchFamily="34" charset="0"/>
              </a:rPr>
              <a:t>Example: </a:t>
            </a:r>
            <a:r>
              <a:rPr lang="en-US" sz="2000" b="1" i="1" dirty="0">
                <a:latin typeface="Agency FB" pitchFamily="34" charset="0"/>
              </a:rPr>
              <a:t>You may copy! Shoot for 4 more original sentences. </a:t>
            </a:r>
            <a:r>
              <a:rPr lang="en-US" sz="2000" b="1" i="1" dirty="0" smtClean="0">
                <a:latin typeface="Agency FB" pitchFamily="34" charset="0"/>
              </a:rPr>
              <a:t>.</a:t>
            </a:r>
            <a:endParaRPr lang="en-US" sz="2000" b="1" i="1" dirty="0">
              <a:latin typeface="Agency FB" pitchFamily="34" charset="0"/>
            </a:endParaRPr>
          </a:p>
          <a:p>
            <a:pPr>
              <a:lnSpc>
                <a:spcPct val="90000"/>
              </a:lnSpc>
              <a:buFontTx/>
              <a:buNone/>
            </a:pPr>
            <a:endParaRPr lang="en-US" sz="2000" b="1" dirty="0">
              <a:latin typeface="Agency FB" pitchFamily="34" charset="0"/>
            </a:endParaRPr>
          </a:p>
          <a:p>
            <a:pPr>
              <a:lnSpc>
                <a:spcPct val="90000"/>
              </a:lnSpc>
              <a:buFontTx/>
              <a:buNone/>
            </a:pPr>
            <a:r>
              <a:rPr lang="en-US" sz="2400" b="1" dirty="0">
                <a:solidFill>
                  <a:srgbClr val="FF3300"/>
                </a:solidFill>
                <a:latin typeface="Agency FB" pitchFamily="34" charset="0"/>
              </a:rPr>
              <a:t>1. </a:t>
            </a:r>
            <a:r>
              <a:rPr lang="en-US" sz="2400" b="1" dirty="0" smtClean="0">
                <a:solidFill>
                  <a:srgbClr val="FF3300"/>
                </a:solidFill>
                <a:latin typeface="Agency FB" pitchFamily="34" charset="0"/>
              </a:rPr>
              <a:t>Ms. Swank </a:t>
            </a:r>
            <a:r>
              <a:rPr lang="en-US" sz="2400" b="1" dirty="0">
                <a:solidFill>
                  <a:srgbClr val="FF3300"/>
                </a:solidFill>
                <a:latin typeface="Agency FB" pitchFamily="34" charset="0"/>
              </a:rPr>
              <a:t>is watching the students; </a:t>
            </a:r>
            <a:r>
              <a:rPr lang="en-US" sz="2400" b="1" u="sng" dirty="0">
                <a:solidFill>
                  <a:srgbClr val="FF3300"/>
                </a:solidFill>
                <a:latin typeface="Agency FB" pitchFamily="34" charset="0"/>
              </a:rPr>
              <a:t>therefore</a:t>
            </a:r>
            <a:r>
              <a:rPr lang="en-US" sz="2400" b="1" dirty="0">
                <a:solidFill>
                  <a:srgbClr val="FF3300"/>
                </a:solidFill>
                <a:latin typeface="Agency FB" pitchFamily="34" charset="0"/>
              </a:rPr>
              <a:t>, she must be awake.</a:t>
            </a:r>
          </a:p>
          <a:p>
            <a:pPr>
              <a:lnSpc>
                <a:spcPct val="90000"/>
              </a:lnSpc>
              <a:buFontTx/>
              <a:buNone/>
            </a:pPr>
            <a:endParaRPr lang="en-US" sz="2400" b="1" dirty="0">
              <a:solidFill>
                <a:srgbClr val="FF3300"/>
              </a:solidFill>
              <a:latin typeface="Agency FB" pitchFamily="34" charset="0"/>
            </a:endParaRPr>
          </a:p>
          <a:p>
            <a:pPr>
              <a:lnSpc>
                <a:spcPct val="90000"/>
              </a:lnSpc>
              <a:buFontTx/>
              <a:buNone/>
            </a:pPr>
            <a:r>
              <a:rPr lang="en-US" sz="2400" b="1" dirty="0">
                <a:solidFill>
                  <a:srgbClr val="FF3300"/>
                </a:solidFill>
                <a:latin typeface="Agency FB" pitchFamily="34" charset="0"/>
              </a:rPr>
              <a:t>2. The teacher was watching us, </a:t>
            </a:r>
            <a:r>
              <a:rPr lang="en-US" sz="2400" b="1" u="sng" dirty="0">
                <a:solidFill>
                  <a:srgbClr val="FF3300"/>
                </a:solidFill>
                <a:latin typeface="Agency FB" pitchFamily="34" charset="0"/>
              </a:rPr>
              <a:t>but</a:t>
            </a:r>
            <a:r>
              <a:rPr lang="en-US" sz="2400" b="1" dirty="0">
                <a:solidFill>
                  <a:srgbClr val="FF3300"/>
                </a:solidFill>
                <a:latin typeface="Agency FB" pitchFamily="34" charset="0"/>
              </a:rPr>
              <a:t> she still didn’t notice the cell phone.</a:t>
            </a:r>
          </a:p>
          <a:p>
            <a:pPr>
              <a:lnSpc>
                <a:spcPct val="90000"/>
              </a:lnSpc>
              <a:buFontTx/>
              <a:buNone/>
            </a:pPr>
            <a:endParaRPr lang="en-US" sz="2400" b="1" dirty="0">
              <a:solidFill>
                <a:srgbClr val="FF3300"/>
              </a:solidFill>
            </a:endParaRPr>
          </a:p>
          <a:p>
            <a:pPr>
              <a:lnSpc>
                <a:spcPct val="90000"/>
              </a:lnSpc>
              <a:buFontTx/>
              <a:buNone/>
            </a:pPr>
            <a:r>
              <a:rPr lang="en-US" sz="2000" dirty="0"/>
              <a:t>A = 6 total compound </a:t>
            </a:r>
            <a:r>
              <a:rPr lang="en-US" sz="2000" dirty="0" smtClean="0"/>
              <a:t>sentences  </a:t>
            </a:r>
            <a:r>
              <a:rPr lang="en-US" sz="2000" b="1" dirty="0" smtClean="0">
                <a:solidFill>
                  <a:schemeClr val="tx2"/>
                </a:solidFill>
              </a:rPr>
              <a:t>6 POINTS</a:t>
            </a:r>
            <a:endParaRPr lang="en-US" sz="2000" b="1" dirty="0">
              <a:solidFill>
                <a:schemeClr val="tx2"/>
              </a:solidFill>
            </a:endParaRPr>
          </a:p>
          <a:p>
            <a:pPr>
              <a:lnSpc>
                <a:spcPct val="90000"/>
              </a:lnSpc>
              <a:buFontTx/>
              <a:buNone/>
            </a:pPr>
            <a:r>
              <a:rPr lang="en-US" sz="2000" dirty="0"/>
              <a:t>B = 5 total compound </a:t>
            </a:r>
            <a:r>
              <a:rPr lang="en-US" sz="2000" dirty="0" smtClean="0"/>
              <a:t>sentences </a:t>
            </a:r>
            <a:r>
              <a:rPr lang="en-US" sz="2000" b="1" dirty="0" smtClean="0">
                <a:solidFill>
                  <a:schemeClr val="tx2"/>
                </a:solidFill>
              </a:rPr>
              <a:t>5 POINTS</a:t>
            </a:r>
            <a:endParaRPr lang="en-US" sz="2000" b="1" dirty="0">
              <a:solidFill>
                <a:schemeClr val="tx2"/>
              </a:solidFill>
            </a:endParaRPr>
          </a:p>
          <a:p>
            <a:pPr>
              <a:lnSpc>
                <a:spcPct val="90000"/>
              </a:lnSpc>
              <a:buFontTx/>
              <a:buNone/>
            </a:pPr>
            <a:r>
              <a:rPr lang="en-US" sz="2000" dirty="0"/>
              <a:t>C = 4 total compound </a:t>
            </a:r>
            <a:r>
              <a:rPr lang="en-US" sz="2000" dirty="0" smtClean="0"/>
              <a:t>sentences </a:t>
            </a:r>
            <a:r>
              <a:rPr lang="en-US" sz="2000" b="1" dirty="0" smtClean="0">
                <a:solidFill>
                  <a:schemeClr val="tx2"/>
                </a:solidFill>
              </a:rPr>
              <a:t>4 POINTS</a:t>
            </a:r>
            <a:endParaRPr lang="en-US" sz="2000" b="1" dirty="0">
              <a:solidFill>
                <a:schemeClr val="tx2"/>
              </a:solidFill>
            </a:endParaRPr>
          </a:p>
          <a:p>
            <a:pPr>
              <a:lnSpc>
                <a:spcPct val="90000"/>
              </a:lnSpc>
              <a:buFontTx/>
              <a:buNone/>
            </a:pPr>
            <a:endParaRPr lang="en-US" sz="2000" dirty="0"/>
          </a:p>
        </p:txBody>
      </p:sp>
      <p:sp>
        <p:nvSpPr>
          <p:cNvPr id="611333" name="WordArt 5"/>
          <p:cNvSpPr>
            <a:spLocks noChangeArrowheads="1" noChangeShapeType="1" noTextEdit="1"/>
          </p:cNvSpPr>
          <p:nvPr/>
        </p:nvSpPr>
        <p:spPr bwMode="auto">
          <a:xfrm>
            <a:off x="4038600" y="228600"/>
            <a:ext cx="4248150" cy="1676400"/>
          </a:xfrm>
          <a:prstGeom prst="rect">
            <a:avLst/>
          </a:prstGeom>
          <a:extLst>
            <a:ext uri="{AF507438-7753-43E0-B8FC-AC1667EBCBE1}">
              <a14:hiddenEffects xmlns:a14="http://schemas.microsoft.com/office/drawing/2010/main" xmlns="">
                <a:effectLst/>
              </a14:hiddenEffects>
            </a:ext>
          </a:extLst>
        </p:spPr>
        <p:txBody>
          <a:bodyPr wrap="none" fromWordArt="1">
            <a:prstTxWarp prst="textPlain">
              <a:avLst>
                <a:gd name="adj" fmla="val 49657"/>
              </a:avLst>
            </a:prstTxWarp>
          </a:bodyPr>
          <a:lstStyle/>
          <a:p>
            <a:r>
              <a:rPr lang="en-US" sz="2000" kern="10" dirty="0" smtClean="0">
                <a:ln w="9525">
                  <a:solidFill>
                    <a:srgbClr val="000000"/>
                  </a:solidFill>
                  <a:round/>
                  <a:headEnd/>
                  <a:tailEnd/>
                </a:ln>
                <a:solidFill>
                  <a:srgbClr val="FF3300"/>
                </a:solidFill>
                <a:latin typeface="Arial Black"/>
              </a:rPr>
              <a:t>Tue 9/18 and Wed 9/19</a:t>
            </a:r>
            <a:endParaRPr lang="en-US" sz="2000" kern="10" dirty="0" smtClean="0">
              <a:ln w="9525">
                <a:solidFill>
                  <a:srgbClr val="000000"/>
                </a:solidFill>
                <a:round/>
                <a:headEnd/>
                <a:tailEnd/>
              </a:ln>
              <a:solidFill>
                <a:srgbClr val="FF3300"/>
              </a:solidFill>
              <a:latin typeface="Arial Black"/>
            </a:endParaRPr>
          </a:p>
          <a:p>
            <a:pPr>
              <a:buFont typeface="Arial" pitchFamily="34" charset="0"/>
              <a:buChar char="•"/>
            </a:pPr>
            <a:r>
              <a:rPr lang="en-US" sz="2000" baseline="0" dirty="0" smtClean="0"/>
              <a:t>GIIG  - Adjectives</a:t>
            </a:r>
          </a:p>
          <a:p>
            <a:pPr>
              <a:buFont typeface="Arial" pitchFamily="34" charset="0"/>
              <a:buChar char="•"/>
            </a:pPr>
            <a:r>
              <a:rPr lang="en-US" sz="2000" baseline="0" dirty="0" smtClean="0"/>
              <a:t> 15 minutes read time </a:t>
            </a:r>
          </a:p>
          <a:p>
            <a:pPr>
              <a:buFont typeface="Arial" pitchFamily="34" charset="0"/>
              <a:buChar char="•"/>
            </a:pPr>
            <a:r>
              <a:rPr lang="en-US" sz="2000" baseline="0" dirty="0" smtClean="0"/>
              <a:t> Chronology</a:t>
            </a:r>
            <a:r>
              <a:rPr lang="en-US" sz="2000" dirty="0" smtClean="0"/>
              <a:t> Chapter 5 </a:t>
            </a:r>
            <a:endParaRPr lang="en-US" sz="2000" baseline="0" dirty="0" smtClean="0"/>
          </a:p>
          <a:p>
            <a:pPr>
              <a:buFont typeface="Arial" pitchFamily="34" charset="0"/>
              <a:buChar char="•"/>
            </a:pPr>
            <a:r>
              <a:rPr lang="en-US" sz="2000" baseline="0" dirty="0" smtClean="0"/>
              <a:t>  </a:t>
            </a:r>
            <a:endParaRPr lang="en-US" sz="2000" dirty="0" smtClean="0"/>
          </a:p>
          <a:p>
            <a:endParaRPr lang="en-US" sz="2000" kern="10" dirty="0" smtClean="0">
              <a:ln w="9525">
                <a:solidFill>
                  <a:srgbClr val="000000"/>
                </a:solidFill>
                <a:round/>
                <a:headEnd/>
                <a:tailEnd/>
              </a:ln>
              <a:solidFill>
                <a:srgbClr val="FF3300"/>
              </a:solidFill>
              <a:latin typeface="Arial Black"/>
            </a:endParaRPr>
          </a:p>
        </p:txBody>
      </p:sp>
      <p:sp>
        <p:nvSpPr>
          <p:cNvPr id="611335" name="Line 7"/>
          <p:cNvSpPr>
            <a:spLocks noChangeShapeType="1"/>
          </p:cNvSpPr>
          <p:nvPr/>
        </p:nvSpPr>
        <p:spPr bwMode="auto">
          <a:xfrm>
            <a:off x="3581400" y="1981200"/>
            <a:ext cx="0" cy="48768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11336" name="Line 8"/>
          <p:cNvSpPr>
            <a:spLocks noChangeShapeType="1"/>
          </p:cNvSpPr>
          <p:nvPr/>
        </p:nvSpPr>
        <p:spPr bwMode="auto">
          <a:xfrm>
            <a:off x="0" y="1981200"/>
            <a:ext cx="91440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xmlns="" val="256473956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338" name="Rectangle 2"/>
          <p:cNvSpPr>
            <a:spLocks noGrp="1" noChangeArrowheads="1"/>
          </p:cNvSpPr>
          <p:nvPr>
            <p:ph type="title"/>
          </p:nvPr>
        </p:nvSpPr>
        <p:spPr>
          <a:xfrm>
            <a:off x="0" y="0"/>
            <a:ext cx="2743200" cy="1828800"/>
          </a:xfrm>
          <a:gradFill rotWithShape="1">
            <a:gsLst>
              <a:gs pos="0">
                <a:schemeClr val="bg1"/>
              </a:gs>
              <a:gs pos="100000">
                <a:srgbClr val="33CCFF"/>
              </a:gs>
            </a:gsLst>
            <a:path path="shape">
              <a:fillToRect l="50000" t="50000" r="50000" b="50000"/>
            </a:path>
          </a:gradFill>
        </p:spPr>
        <p:txBody>
          <a:bodyPr/>
          <a:lstStyle/>
          <a:p>
            <a:r>
              <a:rPr lang="en-US" sz="4000"/>
              <a:t>GIIG: DOL</a:t>
            </a:r>
          </a:p>
        </p:txBody>
      </p:sp>
      <p:sp>
        <p:nvSpPr>
          <p:cNvPr id="654339" name="Rectangle 3"/>
          <p:cNvSpPr>
            <a:spLocks noGrp="1" noChangeArrowheads="1"/>
          </p:cNvSpPr>
          <p:nvPr>
            <p:ph type="body" sz="half" idx="1"/>
          </p:nvPr>
        </p:nvSpPr>
        <p:spPr>
          <a:xfrm>
            <a:off x="0" y="2286000"/>
            <a:ext cx="2514600" cy="3840163"/>
          </a:xfrm>
        </p:spPr>
        <p:txBody>
          <a:bodyPr>
            <a:normAutofit/>
          </a:bodyPr>
          <a:lstStyle/>
          <a:p>
            <a:pPr marL="533400" indent="-533400">
              <a:buFontTx/>
              <a:buNone/>
            </a:pPr>
            <a:endParaRPr lang="en-US" sz="1400" dirty="0"/>
          </a:p>
          <a:p>
            <a:pPr marL="533400" indent="-533400">
              <a:buFontTx/>
              <a:buNone/>
            </a:pPr>
            <a:r>
              <a:rPr lang="en-US" sz="2400" b="1" u="sng" dirty="0" smtClean="0">
                <a:solidFill>
                  <a:srgbClr val="FF0000"/>
                </a:solidFill>
              </a:rPr>
              <a:t>Contextual Clues</a:t>
            </a:r>
          </a:p>
          <a:p>
            <a:pPr marL="533400" indent="-533400">
              <a:buFontTx/>
              <a:buNone/>
            </a:pPr>
            <a:endParaRPr lang="en-US" sz="2400" dirty="0" smtClean="0"/>
          </a:p>
          <a:p>
            <a:pPr marL="533400" indent="-533400">
              <a:buFontTx/>
              <a:buNone/>
            </a:pPr>
            <a:r>
              <a:rPr lang="en-US" sz="2400" dirty="0" smtClean="0">
                <a:solidFill>
                  <a:srgbClr val="FF0000"/>
                </a:solidFill>
              </a:rPr>
              <a:t>W</a:t>
            </a:r>
            <a:r>
              <a:rPr lang="en-US" sz="2400" b="1" dirty="0" smtClean="0">
                <a:solidFill>
                  <a:srgbClr val="FF0000"/>
                </a:solidFill>
              </a:rPr>
              <a:t>rite what you think</a:t>
            </a:r>
          </a:p>
          <a:p>
            <a:pPr marL="533400" indent="-533400">
              <a:buFontTx/>
              <a:buNone/>
            </a:pPr>
            <a:r>
              <a:rPr lang="en-US" sz="2400" b="1" dirty="0" smtClean="0">
                <a:solidFill>
                  <a:srgbClr val="FF0000"/>
                </a:solidFill>
              </a:rPr>
              <a:t>the underlined words mean</a:t>
            </a:r>
            <a:endParaRPr lang="en-US" sz="2400" dirty="0">
              <a:solidFill>
                <a:srgbClr val="993300"/>
              </a:solidFill>
            </a:endParaRPr>
          </a:p>
          <a:p>
            <a:pPr marL="533400" indent="-533400">
              <a:buFontTx/>
              <a:buNone/>
            </a:pPr>
            <a:endParaRPr lang="en-US" sz="2400" dirty="0" smtClean="0"/>
          </a:p>
          <a:p>
            <a:pPr marL="533400" indent="-533400">
              <a:buFontTx/>
              <a:buNone/>
            </a:pPr>
            <a:endParaRPr lang="en-US" sz="2400" dirty="0"/>
          </a:p>
          <a:p>
            <a:pPr marL="533400" indent="-533400">
              <a:buFontTx/>
              <a:buNone/>
            </a:pPr>
            <a:endParaRPr lang="en-US" sz="2400" b="1" dirty="0">
              <a:solidFill>
                <a:schemeClr val="tx2"/>
              </a:solidFill>
            </a:endParaRPr>
          </a:p>
          <a:p>
            <a:pPr marL="533400" indent="-533400">
              <a:buFontTx/>
              <a:buNone/>
            </a:pPr>
            <a:endParaRPr lang="en-US" sz="2400" dirty="0">
              <a:solidFill>
                <a:srgbClr val="993300"/>
              </a:solidFill>
            </a:endParaRPr>
          </a:p>
          <a:p>
            <a:pPr marL="533400" indent="-533400">
              <a:buFontTx/>
              <a:buNone/>
            </a:pPr>
            <a:endParaRPr lang="en-US" sz="1400" dirty="0"/>
          </a:p>
        </p:txBody>
      </p:sp>
      <p:sp>
        <p:nvSpPr>
          <p:cNvPr id="654340" name="Rectangle 4"/>
          <p:cNvSpPr>
            <a:spLocks noGrp="1" noChangeArrowheads="1"/>
          </p:cNvSpPr>
          <p:nvPr>
            <p:ph type="body" sz="half" idx="2"/>
          </p:nvPr>
        </p:nvSpPr>
        <p:spPr>
          <a:xfrm>
            <a:off x="2819400" y="2667000"/>
            <a:ext cx="6096000" cy="3962400"/>
          </a:xfrm>
          <a:solidFill>
            <a:schemeClr val="bg1">
              <a:alpha val="42000"/>
            </a:schemeClr>
          </a:solidFill>
        </p:spPr>
        <p:txBody>
          <a:bodyPr>
            <a:normAutofit lnSpcReduction="10000"/>
          </a:bodyPr>
          <a:lstStyle/>
          <a:p>
            <a:pPr marL="533400" indent="-533400">
              <a:buFontTx/>
              <a:buAutoNum type="arabicPeriod"/>
            </a:pPr>
            <a:r>
              <a:rPr lang="en-US" sz="2400" dirty="0" smtClean="0"/>
              <a:t>The new year must begin with tasty, fresh yams and not the shriveled and </a:t>
            </a:r>
            <a:r>
              <a:rPr lang="en-US" sz="2400" b="1" i="1" u="sng" dirty="0" smtClean="0">
                <a:solidFill>
                  <a:srgbClr val="FF0000"/>
                </a:solidFill>
              </a:rPr>
              <a:t>fibrous</a:t>
            </a:r>
            <a:r>
              <a:rPr lang="en-US" sz="2400" dirty="0" smtClean="0"/>
              <a:t> crop of the </a:t>
            </a:r>
          </a:p>
          <a:p>
            <a:pPr marL="533400" indent="-533400">
              <a:buFontTx/>
              <a:buAutoNum type="arabicPeriod"/>
            </a:pPr>
            <a:r>
              <a:rPr lang="en-US" sz="2400" dirty="0" err="1" smtClean="0"/>
              <a:t>Nwoye</a:t>
            </a:r>
            <a:r>
              <a:rPr lang="en-US" sz="2400" dirty="0" smtClean="0"/>
              <a:t> would </a:t>
            </a:r>
            <a:r>
              <a:rPr lang="en-US" sz="2400" b="1" i="1" u="sng" dirty="0" smtClean="0">
                <a:solidFill>
                  <a:srgbClr val="FF0000"/>
                </a:solidFill>
              </a:rPr>
              <a:t>feign</a:t>
            </a:r>
            <a:r>
              <a:rPr lang="en-US" sz="2400" dirty="0" smtClean="0"/>
              <a:t> annoyance and grumble aloud about women and their troubles.</a:t>
            </a:r>
          </a:p>
          <a:p>
            <a:pPr marL="533400" indent="-533400">
              <a:buFontTx/>
              <a:buAutoNum type="arabicPeriod"/>
            </a:pPr>
            <a:r>
              <a:rPr lang="en-US" sz="2400" dirty="0" smtClean="0"/>
              <a:t>And when he did this he saw that his father was pleased, and no longer </a:t>
            </a:r>
            <a:r>
              <a:rPr lang="en-US" sz="2400" b="1" i="1" u="sng" dirty="0" smtClean="0">
                <a:solidFill>
                  <a:srgbClr val="FF0000"/>
                </a:solidFill>
              </a:rPr>
              <a:t>rebuked</a:t>
            </a:r>
            <a:r>
              <a:rPr lang="en-US" sz="2400" dirty="0" smtClean="0"/>
              <a:t> him.</a:t>
            </a:r>
          </a:p>
          <a:p>
            <a:pPr marL="533400" indent="-533400">
              <a:buFontTx/>
              <a:buAutoNum type="arabicPeriod"/>
            </a:pPr>
            <a:r>
              <a:rPr lang="en-US" sz="2400" dirty="0" smtClean="0"/>
              <a:t>They were the </a:t>
            </a:r>
            <a:r>
              <a:rPr lang="en-US" sz="2400" b="1" i="1" u="sng" dirty="0" smtClean="0">
                <a:solidFill>
                  <a:srgbClr val="FF0000"/>
                </a:solidFill>
              </a:rPr>
              <a:t>harbingers</a:t>
            </a:r>
            <a:r>
              <a:rPr lang="en-US" sz="2400" dirty="0" smtClean="0"/>
              <a:t> sent to survey the land.</a:t>
            </a:r>
          </a:p>
        </p:txBody>
      </p:sp>
      <p:sp>
        <p:nvSpPr>
          <p:cNvPr id="654344" name="WordArt 8"/>
          <p:cNvSpPr>
            <a:spLocks noChangeArrowheads="1" noChangeShapeType="1" noTextEdit="1"/>
          </p:cNvSpPr>
          <p:nvPr/>
        </p:nvSpPr>
        <p:spPr bwMode="auto">
          <a:xfrm>
            <a:off x="2971800" y="304800"/>
            <a:ext cx="5314950" cy="1905000"/>
          </a:xfrm>
          <a:prstGeom prst="rect">
            <a:avLst/>
          </a:prstGeom>
          <a:extLst>
            <a:ext uri="{AF507438-7753-43E0-B8FC-AC1667EBCBE1}">
              <a14:hiddenEffects xmlns:a14="http://schemas.microsoft.com/office/drawing/2010/main" xmlns="">
                <a:effectLst/>
              </a14:hiddenEffects>
            </a:ext>
          </a:extLst>
        </p:spPr>
        <p:txBody>
          <a:bodyPr wrap="none" fromWordArt="1">
            <a:prstTxWarp prst="textPlain">
              <a:avLst>
                <a:gd name="adj" fmla="val 49657"/>
              </a:avLst>
            </a:prstTxWarp>
          </a:bodyPr>
          <a:lstStyle/>
          <a:p>
            <a:r>
              <a:rPr lang="en-US" sz="2000" kern="10" dirty="0" err="1" smtClean="0">
                <a:ln w="9525">
                  <a:solidFill>
                    <a:srgbClr val="000000"/>
                  </a:solidFill>
                  <a:round/>
                  <a:headEnd/>
                  <a:tailEnd/>
                </a:ln>
                <a:solidFill>
                  <a:srgbClr val="FF3300"/>
                </a:solidFill>
                <a:latin typeface="Arial Black"/>
              </a:rPr>
              <a:t>Thur</a:t>
            </a:r>
            <a:r>
              <a:rPr lang="en-US" sz="2000" kern="10" dirty="0" smtClean="0">
                <a:ln w="9525">
                  <a:solidFill>
                    <a:srgbClr val="000000"/>
                  </a:solidFill>
                  <a:round/>
                  <a:headEnd/>
                  <a:tailEnd/>
                </a:ln>
                <a:solidFill>
                  <a:srgbClr val="FF3300"/>
                </a:solidFill>
                <a:latin typeface="Arial Black"/>
              </a:rPr>
              <a:t> </a:t>
            </a:r>
            <a:r>
              <a:rPr lang="en-US" sz="2000" kern="10" dirty="0" smtClean="0">
                <a:ln w="9525">
                  <a:solidFill>
                    <a:srgbClr val="000000"/>
                  </a:solidFill>
                  <a:round/>
                  <a:headEnd/>
                  <a:tailEnd/>
                </a:ln>
                <a:solidFill>
                  <a:srgbClr val="FF3300"/>
                </a:solidFill>
                <a:latin typeface="Arial Black"/>
              </a:rPr>
              <a:t>9/20 and Fri 9/21 </a:t>
            </a:r>
            <a:endParaRPr lang="en-US" sz="2000" kern="10" dirty="0">
              <a:ln w="9525">
                <a:solidFill>
                  <a:srgbClr val="000000"/>
                </a:solidFill>
                <a:round/>
                <a:headEnd/>
                <a:tailEnd/>
              </a:ln>
              <a:solidFill>
                <a:srgbClr val="FF3300"/>
              </a:solidFill>
              <a:latin typeface="Arial Black"/>
            </a:endParaRPr>
          </a:p>
          <a:p>
            <a:pPr>
              <a:buFont typeface="Arial" pitchFamily="34" charset="0"/>
              <a:buChar char="•"/>
            </a:pPr>
            <a:r>
              <a:rPr lang="en-US" sz="2000" dirty="0" smtClean="0"/>
              <a:t>GIIG – Contextual </a:t>
            </a:r>
            <a:r>
              <a:rPr lang="en-US" sz="2000" dirty="0" err="1" smtClean="0"/>
              <a:t>Vocab</a:t>
            </a:r>
            <a:endParaRPr lang="en-US" sz="2000" dirty="0" smtClean="0"/>
          </a:p>
          <a:p>
            <a:pPr>
              <a:buFont typeface="Arial" pitchFamily="34" charset="0"/>
              <a:buChar char="•"/>
            </a:pPr>
            <a:r>
              <a:rPr lang="en-US" sz="2000" dirty="0" smtClean="0"/>
              <a:t>15 minutes read time</a:t>
            </a:r>
          </a:p>
          <a:p>
            <a:pPr>
              <a:buFont typeface="Arial" pitchFamily="34" charset="0"/>
              <a:buChar char="•"/>
            </a:pPr>
            <a:r>
              <a:rPr lang="en-US" sz="2000" dirty="0"/>
              <a:t> </a:t>
            </a:r>
            <a:r>
              <a:rPr lang="en-US" sz="2000" dirty="0" smtClean="0"/>
              <a:t>Nonfiction Presentations </a:t>
            </a:r>
            <a:endParaRPr lang="en-US" sz="2000" dirty="0" smtClean="0"/>
          </a:p>
          <a:p>
            <a:endParaRPr lang="en-US" sz="2000" kern="10" dirty="0" smtClean="0">
              <a:ln w="9525">
                <a:solidFill>
                  <a:srgbClr val="000000"/>
                </a:solidFill>
                <a:round/>
                <a:headEnd/>
                <a:tailEnd/>
              </a:ln>
              <a:solidFill>
                <a:srgbClr val="FF3300"/>
              </a:solidFill>
              <a:latin typeface="Arial Black"/>
            </a:endParaRPr>
          </a:p>
          <a:p>
            <a:endParaRPr lang="en-US" sz="2000" kern="10" dirty="0" smtClean="0">
              <a:ln w="9525">
                <a:solidFill>
                  <a:srgbClr val="000000"/>
                </a:solidFill>
                <a:round/>
                <a:headEnd/>
                <a:tailEnd/>
              </a:ln>
              <a:solidFill>
                <a:srgbClr val="FF3300"/>
              </a:solidFill>
              <a:latin typeface="Arial Black"/>
            </a:endParaRPr>
          </a:p>
          <a:p>
            <a:endParaRPr lang="en-US" sz="2000" kern="10" dirty="0">
              <a:ln w="9525">
                <a:solidFill>
                  <a:srgbClr val="000000"/>
                </a:solidFill>
                <a:round/>
                <a:headEnd/>
                <a:tailEnd/>
              </a:ln>
              <a:solidFill>
                <a:srgbClr val="FF3300"/>
              </a:solidFill>
              <a:latin typeface="Arial Black"/>
            </a:endParaRPr>
          </a:p>
        </p:txBody>
      </p:sp>
      <p:sp>
        <p:nvSpPr>
          <p:cNvPr id="654345" name="Line 9"/>
          <p:cNvSpPr>
            <a:spLocks noChangeShapeType="1"/>
          </p:cNvSpPr>
          <p:nvPr/>
        </p:nvSpPr>
        <p:spPr bwMode="auto">
          <a:xfrm>
            <a:off x="0" y="2362200"/>
            <a:ext cx="91440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54346" name="Line 10"/>
          <p:cNvSpPr>
            <a:spLocks noChangeShapeType="1"/>
          </p:cNvSpPr>
          <p:nvPr/>
        </p:nvSpPr>
        <p:spPr bwMode="auto">
          <a:xfrm>
            <a:off x="2819400" y="0"/>
            <a:ext cx="0" cy="68580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xmlns="" val="362024968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338" name="Rectangle 2"/>
          <p:cNvSpPr>
            <a:spLocks noGrp="1" noChangeArrowheads="1"/>
          </p:cNvSpPr>
          <p:nvPr>
            <p:ph type="title"/>
          </p:nvPr>
        </p:nvSpPr>
        <p:spPr>
          <a:xfrm>
            <a:off x="0" y="0"/>
            <a:ext cx="2743200" cy="1828800"/>
          </a:xfrm>
          <a:gradFill rotWithShape="1">
            <a:gsLst>
              <a:gs pos="0">
                <a:schemeClr val="bg1"/>
              </a:gs>
              <a:gs pos="100000">
                <a:srgbClr val="33CCFF"/>
              </a:gs>
            </a:gsLst>
            <a:path path="shape">
              <a:fillToRect l="50000" t="50000" r="50000" b="50000"/>
            </a:path>
          </a:gradFill>
        </p:spPr>
        <p:txBody>
          <a:bodyPr/>
          <a:lstStyle/>
          <a:p>
            <a:r>
              <a:rPr lang="en-US" sz="4000"/>
              <a:t>GIIG: DOL</a:t>
            </a:r>
          </a:p>
        </p:txBody>
      </p:sp>
      <p:sp>
        <p:nvSpPr>
          <p:cNvPr id="654339" name="Rectangle 3"/>
          <p:cNvSpPr>
            <a:spLocks noGrp="1" noChangeArrowheads="1"/>
          </p:cNvSpPr>
          <p:nvPr>
            <p:ph type="body" sz="half" idx="1"/>
          </p:nvPr>
        </p:nvSpPr>
        <p:spPr>
          <a:xfrm>
            <a:off x="0" y="2286000"/>
            <a:ext cx="2514600" cy="3840163"/>
          </a:xfrm>
        </p:spPr>
        <p:txBody>
          <a:bodyPr>
            <a:normAutofit/>
          </a:bodyPr>
          <a:lstStyle/>
          <a:p>
            <a:pPr marL="533400" indent="-533400">
              <a:buFontTx/>
              <a:buNone/>
            </a:pPr>
            <a:endParaRPr lang="en-US" sz="1400" dirty="0"/>
          </a:p>
          <a:p>
            <a:pPr marL="533400" indent="-533400">
              <a:buFontTx/>
              <a:buNone/>
            </a:pPr>
            <a:r>
              <a:rPr lang="en-US" sz="2400" b="1" u="sng" dirty="0" smtClean="0">
                <a:solidFill>
                  <a:srgbClr val="FF0000"/>
                </a:solidFill>
              </a:rPr>
              <a:t>Contextual Clues</a:t>
            </a:r>
          </a:p>
          <a:p>
            <a:pPr marL="533400" indent="-533400">
              <a:buFontTx/>
              <a:buNone/>
            </a:pPr>
            <a:endParaRPr lang="en-US" sz="2400" dirty="0" smtClean="0"/>
          </a:p>
          <a:p>
            <a:pPr marL="533400" indent="-533400">
              <a:buFontTx/>
              <a:buNone/>
            </a:pPr>
            <a:r>
              <a:rPr lang="en-US" sz="2400" dirty="0" smtClean="0">
                <a:solidFill>
                  <a:srgbClr val="FF0000"/>
                </a:solidFill>
              </a:rPr>
              <a:t>W</a:t>
            </a:r>
            <a:r>
              <a:rPr lang="en-US" sz="2400" b="1" dirty="0" smtClean="0">
                <a:solidFill>
                  <a:srgbClr val="FF0000"/>
                </a:solidFill>
              </a:rPr>
              <a:t>rite what you think</a:t>
            </a:r>
          </a:p>
          <a:p>
            <a:pPr marL="533400" indent="-533400">
              <a:buFontTx/>
              <a:buNone/>
            </a:pPr>
            <a:r>
              <a:rPr lang="en-US" sz="2400" b="1" dirty="0" smtClean="0">
                <a:solidFill>
                  <a:srgbClr val="FF0000"/>
                </a:solidFill>
              </a:rPr>
              <a:t>the underlined words mean</a:t>
            </a:r>
            <a:endParaRPr lang="en-US" sz="2400" dirty="0">
              <a:solidFill>
                <a:srgbClr val="993300"/>
              </a:solidFill>
            </a:endParaRPr>
          </a:p>
          <a:p>
            <a:pPr marL="533400" indent="-533400">
              <a:buFontTx/>
              <a:buNone/>
            </a:pPr>
            <a:endParaRPr lang="en-US" sz="2400" dirty="0" smtClean="0"/>
          </a:p>
          <a:p>
            <a:pPr marL="533400" indent="-533400">
              <a:buFontTx/>
              <a:buNone/>
            </a:pPr>
            <a:endParaRPr lang="en-US" sz="2400" dirty="0"/>
          </a:p>
          <a:p>
            <a:pPr marL="533400" indent="-533400">
              <a:buFontTx/>
              <a:buNone/>
            </a:pPr>
            <a:endParaRPr lang="en-US" sz="2400" b="1" dirty="0">
              <a:solidFill>
                <a:schemeClr val="tx2"/>
              </a:solidFill>
            </a:endParaRPr>
          </a:p>
          <a:p>
            <a:pPr marL="533400" indent="-533400">
              <a:buFontTx/>
              <a:buNone/>
            </a:pPr>
            <a:endParaRPr lang="en-US" sz="2400" dirty="0">
              <a:solidFill>
                <a:srgbClr val="993300"/>
              </a:solidFill>
            </a:endParaRPr>
          </a:p>
          <a:p>
            <a:pPr marL="533400" indent="-533400">
              <a:buFontTx/>
              <a:buNone/>
            </a:pPr>
            <a:endParaRPr lang="en-US" sz="1400" dirty="0"/>
          </a:p>
        </p:txBody>
      </p:sp>
      <p:sp>
        <p:nvSpPr>
          <p:cNvPr id="654340" name="Rectangle 4"/>
          <p:cNvSpPr>
            <a:spLocks noGrp="1" noChangeArrowheads="1"/>
          </p:cNvSpPr>
          <p:nvPr>
            <p:ph type="body" sz="half" idx="2"/>
          </p:nvPr>
        </p:nvSpPr>
        <p:spPr>
          <a:xfrm>
            <a:off x="2819400" y="2667000"/>
            <a:ext cx="6096000" cy="3962400"/>
          </a:xfrm>
          <a:solidFill>
            <a:schemeClr val="bg1">
              <a:alpha val="42000"/>
            </a:schemeClr>
          </a:solidFill>
        </p:spPr>
        <p:txBody>
          <a:bodyPr>
            <a:normAutofit/>
          </a:bodyPr>
          <a:lstStyle/>
          <a:p>
            <a:pPr marL="533400" indent="-533400">
              <a:buFontTx/>
              <a:buAutoNum type="arabicPeriod"/>
            </a:pPr>
            <a:r>
              <a:rPr lang="en-US" sz="2400" dirty="0" err="1" smtClean="0"/>
              <a:t>Nwoye</a:t>
            </a:r>
            <a:r>
              <a:rPr lang="en-US" sz="2400" dirty="0" smtClean="0"/>
              <a:t> would </a:t>
            </a:r>
            <a:r>
              <a:rPr lang="en-US" sz="2400" b="1" i="1" u="sng" dirty="0" smtClean="0">
                <a:solidFill>
                  <a:srgbClr val="FF0000"/>
                </a:solidFill>
              </a:rPr>
              <a:t>feign</a:t>
            </a:r>
            <a:r>
              <a:rPr lang="en-US" sz="2400" dirty="0" smtClean="0"/>
              <a:t> annoyance and grumble aloud about women and their troubles. </a:t>
            </a:r>
            <a:r>
              <a:rPr lang="en-US" sz="2400" b="1" i="1" u="sng" dirty="0" smtClean="0">
                <a:solidFill>
                  <a:srgbClr val="002060"/>
                </a:solidFill>
              </a:rPr>
              <a:t>Pretending to be affected </a:t>
            </a:r>
          </a:p>
          <a:p>
            <a:pPr marL="533400" indent="-533400">
              <a:buFontTx/>
              <a:buAutoNum type="arabicPeriod"/>
            </a:pPr>
            <a:r>
              <a:rPr lang="en-US" sz="2400" dirty="0" smtClean="0"/>
              <a:t>And when he did this he saw that his father was pleased, and no longer </a:t>
            </a:r>
            <a:r>
              <a:rPr lang="en-US" sz="2400" b="1" i="1" u="sng" dirty="0" smtClean="0">
                <a:solidFill>
                  <a:srgbClr val="FF0000"/>
                </a:solidFill>
              </a:rPr>
              <a:t>rebuked</a:t>
            </a:r>
            <a:r>
              <a:rPr lang="en-US" sz="2400" dirty="0" smtClean="0"/>
              <a:t> him.</a:t>
            </a:r>
          </a:p>
          <a:p>
            <a:pPr marL="533400" indent="-533400">
              <a:buNone/>
            </a:pPr>
            <a:r>
              <a:rPr lang="en-US" sz="2400" dirty="0" smtClean="0"/>
              <a:t>	</a:t>
            </a:r>
            <a:r>
              <a:rPr lang="en-US" sz="2400" b="1" i="1" u="sng" dirty="0" smtClean="0">
                <a:solidFill>
                  <a:srgbClr val="002060"/>
                </a:solidFill>
              </a:rPr>
              <a:t>Express </a:t>
            </a:r>
            <a:r>
              <a:rPr lang="en-US" sz="2400" b="1" i="1" u="sng" dirty="0">
                <a:solidFill>
                  <a:srgbClr val="002060"/>
                </a:solidFill>
              </a:rPr>
              <a:t>sharp disapproval or criticism</a:t>
            </a:r>
            <a:endParaRPr lang="en-US" sz="2400" b="1" i="1" u="sng" dirty="0" smtClean="0">
              <a:solidFill>
                <a:srgbClr val="002060"/>
              </a:solidFill>
            </a:endParaRPr>
          </a:p>
          <a:p>
            <a:pPr marL="533400" indent="-533400">
              <a:buFontTx/>
              <a:buAutoNum type="arabicPeriod"/>
            </a:pPr>
            <a:r>
              <a:rPr lang="en-US" sz="2400" dirty="0" smtClean="0"/>
              <a:t>They were the </a:t>
            </a:r>
            <a:r>
              <a:rPr lang="en-US" sz="2400" b="1" i="1" u="sng" dirty="0" smtClean="0">
                <a:solidFill>
                  <a:srgbClr val="FF0000"/>
                </a:solidFill>
              </a:rPr>
              <a:t>harbingers</a:t>
            </a:r>
            <a:r>
              <a:rPr lang="en-US" sz="2400" dirty="0" smtClean="0"/>
              <a:t> sent to survey the land. </a:t>
            </a:r>
            <a:r>
              <a:rPr lang="en-US" sz="2400" b="1" i="1" u="sng" dirty="0" smtClean="0">
                <a:solidFill>
                  <a:srgbClr val="002060"/>
                </a:solidFill>
              </a:rPr>
              <a:t>A person who goes ahead of everyone else</a:t>
            </a:r>
          </a:p>
        </p:txBody>
      </p:sp>
      <p:sp>
        <p:nvSpPr>
          <p:cNvPr id="654344" name="WordArt 8"/>
          <p:cNvSpPr>
            <a:spLocks noChangeArrowheads="1" noChangeShapeType="1" noTextEdit="1"/>
          </p:cNvSpPr>
          <p:nvPr/>
        </p:nvSpPr>
        <p:spPr bwMode="auto">
          <a:xfrm>
            <a:off x="2971800" y="304800"/>
            <a:ext cx="5314950" cy="1905000"/>
          </a:xfrm>
          <a:prstGeom prst="rect">
            <a:avLst/>
          </a:prstGeom>
          <a:extLst>
            <a:ext uri="{AF507438-7753-43E0-B8FC-AC1667EBCBE1}">
              <a14:hiddenEffects xmlns:a14="http://schemas.microsoft.com/office/drawing/2010/main" xmlns="">
                <a:effectLst/>
              </a14:hiddenEffects>
            </a:ext>
          </a:extLst>
        </p:spPr>
        <p:txBody>
          <a:bodyPr wrap="none" fromWordArt="1">
            <a:prstTxWarp prst="textPlain">
              <a:avLst>
                <a:gd name="adj" fmla="val 49657"/>
              </a:avLst>
            </a:prstTxWarp>
          </a:bodyPr>
          <a:lstStyle/>
          <a:p>
            <a:r>
              <a:rPr lang="en-US" sz="2000" kern="10" dirty="0" err="1" smtClean="0">
                <a:ln w="9525">
                  <a:solidFill>
                    <a:srgbClr val="000000"/>
                  </a:solidFill>
                  <a:round/>
                  <a:headEnd/>
                  <a:tailEnd/>
                </a:ln>
                <a:solidFill>
                  <a:srgbClr val="FF3300"/>
                </a:solidFill>
                <a:latin typeface="Arial Black"/>
              </a:rPr>
              <a:t>Thur</a:t>
            </a:r>
            <a:r>
              <a:rPr lang="en-US" sz="2000" kern="10" dirty="0" smtClean="0">
                <a:ln w="9525">
                  <a:solidFill>
                    <a:srgbClr val="000000"/>
                  </a:solidFill>
                  <a:round/>
                  <a:headEnd/>
                  <a:tailEnd/>
                </a:ln>
                <a:solidFill>
                  <a:srgbClr val="FF3300"/>
                </a:solidFill>
                <a:latin typeface="Arial Black"/>
              </a:rPr>
              <a:t> </a:t>
            </a:r>
            <a:r>
              <a:rPr lang="en-US" sz="2000" kern="10" dirty="0" smtClean="0">
                <a:ln w="9525">
                  <a:solidFill>
                    <a:srgbClr val="000000"/>
                  </a:solidFill>
                  <a:round/>
                  <a:headEnd/>
                  <a:tailEnd/>
                </a:ln>
                <a:solidFill>
                  <a:srgbClr val="FF3300"/>
                </a:solidFill>
                <a:latin typeface="Arial Black"/>
              </a:rPr>
              <a:t>9/20 and Fri 9/21 </a:t>
            </a:r>
            <a:endParaRPr lang="en-US" sz="2000" kern="10" dirty="0">
              <a:ln w="9525">
                <a:solidFill>
                  <a:srgbClr val="000000"/>
                </a:solidFill>
                <a:round/>
                <a:headEnd/>
                <a:tailEnd/>
              </a:ln>
              <a:solidFill>
                <a:srgbClr val="FF3300"/>
              </a:solidFill>
              <a:latin typeface="Arial Black"/>
            </a:endParaRPr>
          </a:p>
          <a:p>
            <a:pPr>
              <a:buFont typeface="Arial" pitchFamily="34" charset="0"/>
              <a:buChar char="•"/>
            </a:pPr>
            <a:r>
              <a:rPr lang="en-US" sz="2000" dirty="0" smtClean="0"/>
              <a:t>GIIG – Contextual </a:t>
            </a:r>
            <a:r>
              <a:rPr lang="en-US" sz="2000" dirty="0" err="1" smtClean="0"/>
              <a:t>Vocab</a:t>
            </a:r>
            <a:endParaRPr lang="en-US" sz="2000" dirty="0" smtClean="0"/>
          </a:p>
          <a:p>
            <a:pPr>
              <a:buFont typeface="Arial" pitchFamily="34" charset="0"/>
              <a:buChar char="•"/>
            </a:pPr>
            <a:r>
              <a:rPr lang="en-US" sz="2000" dirty="0" smtClean="0"/>
              <a:t> Punctuation Review</a:t>
            </a:r>
          </a:p>
          <a:p>
            <a:pPr>
              <a:buFont typeface="Arial" pitchFamily="34" charset="0"/>
              <a:buChar char="•"/>
            </a:pPr>
            <a:r>
              <a:rPr lang="en-US" sz="2000" dirty="0" smtClean="0"/>
              <a:t> KWL chart  </a:t>
            </a:r>
          </a:p>
          <a:p>
            <a:pPr>
              <a:buFont typeface="Arial" pitchFamily="34" charset="0"/>
              <a:buChar char="•"/>
            </a:pPr>
            <a:r>
              <a:rPr lang="en-US" sz="2000" dirty="0" smtClean="0"/>
              <a:t> Intro to TFA </a:t>
            </a:r>
          </a:p>
          <a:p>
            <a:pPr>
              <a:buFont typeface="Arial" pitchFamily="34" charset="0"/>
              <a:buChar char="•"/>
            </a:pPr>
            <a:r>
              <a:rPr lang="en-US" sz="2000" dirty="0" smtClean="0"/>
              <a:t> 15 minutes read time</a:t>
            </a:r>
          </a:p>
          <a:p>
            <a:endParaRPr lang="en-US" sz="2000" kern="10" dirty="0" smtClean="0">
              <a:ln w="9525">
                <a:solidFill>
                  <a:srgbClr val="000000"/>
                </a:solidFill>
                <a:round/>
                <a:headEnd/>
                <a:tailEnd/>
              </a:ln>
              <a:solidFill>
                <a:srgbClr val="FF3300"/>
              </a:solidFill>
              <a:latin typeface="Arial Black"/>
            </a:endParaRPr>
          </a:p>
          <a:p>
            <a:endParaRPr lang="en-US" sz="2000" kern="10" dirty="0" smtClean="0">
              <a:ln w="9525">
                <a:solidFill>
                  <a:srgbClr val="000000"/>
                </a:solidFill>
                <a:round/>
                <a:headEnd/>
                <a:tailEnd/>
              </a:ln>
              <a:solidFill>
                <a:srgbClr val="FF3300"/>
              </a:solidFill>
              <a:latin typeface="Arial Black"/>
            </a:endParaRPr>
          </a:p>
          <a:p>
            <a:endParaRPr lang="en-US" sz="2000" kern="10" dirty="0">
              <a:ln w="9525">
                <a:solidFill>
                  <a:srgbClr val="000000"/>
                </a:solidFill>
                <a:round/>
                <a:headEnd/>
                <a:tailEnd/>
              </a:ln>
              <a:solidFill>
                <a:srgbClr val="FF3300"/>
              </a:solidFill>
              <a:latin typeface="Arial Black"/>
            </a:endParaRPr>
          </a:p>
        </p:txBody>
      </p:sp>
      <p:sp>
        <p:nvSpPr>
          <p:cNvPr id="654345" name="Line 9"/>
          <p:cNvSpPr>
            <a:spLocks noChangeShapeType="1"/>
          </p:cNvSpPr>
          <p:nvPr/>
        </p:nvSpPr>
        <p:spPr bwMode="auto">
          <a:xfrm>
            <a:off x="0" y="2362200"/>
            <a:ext cx="91440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54346" name="Line 10"/>
          <p:cNvSpPr>
            <a:spLocks noChangeShapeType="1"/>
          </p:cNvSpPr>
          <p:nvPr/>
        </p:nvSpPr>
        <p:spPr bwMode="auto">
          <a:xfrm>
            <a:off x="2819400" y="0"/>
            <a:ext cx="0" cy="68580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xmlns="" val="362024968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presentation rubric.jpg"/>
          <p:cNvPicPr>
            <a:picLocks noGrp="1" noChangeAspect="1"/>
          </p:cNvPicPr>
          <p:nvPr>
            <p:ph idx="1"/>
          </p:nvPr>
        </p:nvPicPr>
        <p:blipFill>
          <a:blip r:embed="rId2" cstate="print"/>
          <a:stretch>
            <a:fillRect/>
          </a:stretch>
        </p:blipFill>
        <p:spPr>
          <a:xfrm rot="5400000">
            <a:off x="1697973" y="-1045227"/>
            <a:ext cx="6019800" cy="8872255"/>
          </a:xfr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Oval 2"/>
          <p:cNvSpPr>
            <a:spLocks noChangeArrowheads="1"/>
          </p:cNvSpPr>
          <p:nvPr/>
        </p:nvSpPr>
        <p:spPr bwMode="auto">
          <a:xfrm>
            <a:off x="228600" y="1447800"/>
            <a:ext cx="5867400" cy="4953000"/>
          </a:xfrm>
          <a:prstGeom prst="ellipse">
            <a:avLst/>
          </a:prstGeom>
          <a:solidFill>
            <a:schemeClr val="bg1"/>
          </a:solidFill>
          <a:ln w="28575">
            <a:solidFill>
              <a:schemeClr val="tx1"/>
            </a:solidFill>
            <a:round/>
            <a:headEnd/>
            <a:tailEnd/>
          </a:ln>
        </p:spPr>
        <p:txBody>
          <a:bodyPr wrap="none" anchor="ctr"/>
          <a:lstStyle/>
          <a:p>
            <a:endParaRPr lang="en-US"/>
          </a:p>
        </p:txBody>
      </p:sp>
      <p:sp>
        <p:nvSpPr>
          <p:cNvPr id="66563" name="Oval 3"/>
          <p:cNvSpPr>
            <a:spLocks noChangeArrowheads="1"/>
          </p:cNvSpPr>
          <p:nvPr/>
        </p:nvSpPr>
        <p:spPr bwMode="auto">
          <a:xfrm>
            <a:off x="3124200" y="1524000"/>
            <a:ext cx="5715000" cy="4953000"/>
          </a:xfrm>
          <a:prstGeom prst="ellipse">
            <a:avLst/>
          </a:prstGeom>
          <a:noFill/>
          <a:ln w="28575">
            <a:solidFill>
              <a:schemeClr val="tx1"/>
            </a:solidFill>
            <a:round/>
            <a:headEnd/>
            <a:tailEnd/>
          </a:ln>
        </p:spPr>
        <p:txBody>
          <a:bodyPr wrap="none" anchor="ctr"/>
          <a:lstStyle/>
          <a:p>
            <a:endParaRPr lang="en-US"/>
          </a:p>
        </p:txBody>
      </p:sp>
      <p:sp>
        <p:nvSpPr>
          <p:cNvPr id="66564" name="WordArt 4"/>
          <p:cNvSpPr>
            <a:spLocks noChangeArrowheads="1" noChangeShapeType="1" noTextEdit="1"/>
          </p:cNvSpPr>
          <p:nvPr/>
        </p:nvSpPr>
        <p:spPr bwMode="auto">
          <a:xfrm>
            <a:off x="381000" y="5791200"/>
            <a:ext cx="1676400" cy="647700"/>
          </a:xfrm>
          <a:prstGeom prst="rect">
            <a:avLst/>
          </a:prstGeom>
        </p:spPr>
        <p:txBody>
          <a:bodyPr wrap="none" fromWordArt="1">
            <a:prstTxWarp prst="textPlain">
              <a:avLst>
                <a:gd name="adj" fmla="val 50000"/>
              </a:avLst>
            </a:prstTxWarp>
          </a:bodyPr>
          <a:lstStyle/>
          <a:p>
            <a:pPr algn="ctr"/>
            <a:r>
              <a:rPr lang="en-US" sz="3600" kern="10" dirty="0" smtClean="0">
                <a:ln w="9525">
                  <a:solidFill>
                    <a:srgbClr val="000000"/>
                  </a:solidFill>
                  <a:round/>
                  <a:headEnd/>
                  <a:tailEnd/>
                </a:ln>
                <a:latin typeface="Comic Sans MS"/>
              </a:rPr>
              <a:t>TFA Africa</a:t>
            </a:r>
            <a:endParaRPr lang="en-US" sz="3600" kern="10" dirty="0">
              <a:ln w="9525">
                <a:solidFill>
                  <a:srgbClr val="000000"/>
                </a:solidFill>
                <a:round/>
                <a:headEnd/>
                <a:tailEnd/>
              </a:ln>
              <a:latin typeface="Comic Sans MS"/>
            </a:endParaRPr>
          </a:p>
        </p:txBody>
      </p:sp>
      <p:sp>
        <p:nvSpPr>
          <p:cNvPr id="66565" name="WordArt 5"/>
          <p:cNvSpPr>
            <a:spLocks noChangeArrowheads="1" noChangeShapeType="1" noTextEdit="1"/>
          </p:cNvSpPr>
          <p:nvPr/>
        </p:nvSpPr>
        <p:spPr bwMode="auto">
          <a:xfrm>
            <a:off x="6324600" y="5943600"/>
            <a:ext cx="2543175" cy="638175"/>
          </a:xfrm>
          <a:prstGeom prst="rect">
            <a:avLst/>
          </a:prstGeom>
        </p:spPr>
        <p:txBody>
          <a:bodyPr wrap="none" fromWordArt="1">
            <a:prstTxWarp prst="textPlain">
              <a:avLst>
                <a:gd name="adj" fmla="val 50000"/>
              </a:avLst>
            </a:prstTxWarp>
          </a:bodyPr>
          <a:lstStyle/>
          <a:p>
            <a:pPr algn="ctr"/>
            <a:r>
              <a:rPr lang="en-US" sz="3600" kern="10" dirty="0" smtClean="0">
                <a:ln w="9525">
                  <a:solidFill>
                    <a:srgbClr val="000000"/>
                  </a:solidFill>
                  <a:round/>
                  <a:headEnd/>
                  <a:tailEnd/>
                </a:ln>
                <a:latin typeface="Comic Sans MS"/>
              </a:rPr>
              <a:t>Modern Day </a:t>
            </a:r>
            <a:endParaRPr lang="en-US" sz="3600" kern="10" dirty="0">
              <a:ln w="9525">
                <a:solidFill>
                  <a:srgbClr val="000000"/>
                </a:solidFill>
                <a:round/>
                <a:headEnd/>
                <a:tailEnd/>
              </a:ln>
              <a:latin typeface="Comic Sans MS"/>
            </a:endParaRPr>
          </a:p>
        </p:txBody>
      </p:sp>
      <p:sp>
        <p:nvSpPr>
          <p:cNvPr id="66566" name="WordArt 6"/>
          <p:cNvSpPr>
            <a:spLocks noChangeArrowheads="1" noChangeShapeType="1" noTextEdit="1"/>
          </p:cNvSpPr>
          <p:nvPr/>
        </p:nvSpPr>
        <p:spPr bwMode="auto">
          <a:xfrm>
            <a:off x="381000" y="228600"/>
            <a:ext cx="4695825" cy="361950"/>
          </a:xfrm>
          <a:prstGeom prst="rect">
            <a:avLst/>
          </a:prstGeom>
        </p:spPr>
        <p:txBody>
          <a:bodyPr wrap="none" fromWordArt="1">
            <a:prstTxWarp prst="textPlain">
              <a:avLst>
                <a:gd name="adj" fmla="val 50000"/>
              </a:avLst>
            </a:prstTxWarp>
          </a:bodyPr>
          <a:lstStyle/>
          <a:p>
            <a:pPr algn="ctr"/>
            <a:r>
              <a:rPr lang="en-US" sz="2000" kern="10">
                <a:ln w="9525">
                  <a:solidFill>
                    <a:srgbClr val="000000"/>
                  </a:solidFill>
                  <a:round/>
                  <a:headEnd/>
                  <a:tailEnd/>
                </a:ln>
                <a:solidFill>
                  <a:schemeClr val="tx2"/>
                </a:solidFill>
                <a:latin typeface="Arial Black"/>
              </a:rPr>
              <a:t>My name: _______________________  Period: __</a:t>
            </a:r>
          </a:p>
        </p:txBody>
      </p:sp>
      <p:sp>
        <p:nvSpPr>
          <p:cNvPr id="66567" name="WordArt 7"/>
          <p:cNvSpPr>
            <a:spLocks noChangeArrowheads="1" noChangeShapeType="1" noTextEdit="1"/>
          </p:cNvSpPr>
          <p:nvPr/>
        </p:nvSpPr>
        <p:spPr bwMode="auto">
          <a:xfrm>
            <a:off x="1828800" y="838200"/>
            <a:ext cx="5686425" cy="514350"/>
          </a:xfrm>
          <a:prstGeom prst="rect">
            <a:avLst/>
          </a:prstGeom>
        </p:spPr>
        <p:txBody>
          <a:bodyPr wrap="none" fromWordArt="1">
            <a:prstTxWarp prst="textPlain">
              <a:avLst>
                <a:gd name="adj" fmla="val 50000"/>
              </a:avLst>
            </a:prstTxWarp>
          </a:bodyPr>
          <a:lstStyle/>
          <a:p>
            <a:pPr algn="ctr"/>
            <a:r>
              <a:rPr lang="en-US" sz="3600" kern="10" dirty="0" smtClean="0">
                <a:ln w="9525">
                  <a:solidFill>
                    <a:srgbClr val="000000"/>
                  </a:solidFill>
                  <a:round/>
                  <a:headEnd/>
                  <a:tailEnd/>
                </a:ln>
                <a:solidFill>
                  <a:srgbClr val="FF00FF"/>
                </a:solidFill>
                <a:latin typeface="Algerian"/>
              </a:rPr>
              <a:t>Things Fall Apart Africa </a:t>
            </a:r>
            <a:r>
              <a:rPr lang="en-US" sz="3600" kern="10" dirty="0" err="1" smtClean="0">
                <a:ln w="9525">
                  <a:solidFill>
                    <a:srgbClr val="000000"/>
                  </a:solidFill>
                  <a:round/>
                  <a:headEnd/>
                  <a:tailEnd/>
                </a:ln>
                <a:solidFill>
                  <a:srgbClr val="FF00FF"/>
                </a:solidFill>
                <a:latin typeface="Algerian"/>
              </a:rPr>
              <a:t>vs</a:t>
            </a:r>
            <a:r>
              <a:rPr lang="en-US" sz="3600" kern="10" dirty="0" smtClean="0">
                <a:ln w="9525">
                  <a:solidFill>
                    <a:srgbClr val="000000"/>
                  </a:solidFill>
                  <a:round/>
                  <a:headEnd/>
                  <a:tailEnd/>
                </a:ln>
                <a:solidFill>
                  <a:srgbClr val="FF00FF"/>
                </a:solidFill>
                <a:latin typeface="Algerian"/>
              </a:rPr>
              <a:t> modern day?</a:t>
            </a:r>
            <a:endParaRPr lang="en-US" sz="3600" kern="10" dirty="0">
              <a:ln w="9525">
                <a:solidFill>
                  <a:srgbClr val="000000"/>
                </a:solidFill>
                <a:round/>
                <a:headEnd/>
                <a:tailEnd/>
              </a:ln>
              <a:solidFill>
                <a:srgbClr val="FF00FF"/>
              </a:solidFill>
              <a:latin typeface="Algerian"/>
            </a:endParaRPr>
          </a:p>
        </p:txBody>
      </p:sp>
      <p:sp>
        <p:nvSpPr>
          <p:cNvPr id="66568" name="WordArt 8"/>
          <p:cNvSpPr>
            <a:spLocks noChangeArrowheads="1" noChangeShapeType="1" noTextEdit="1"/>
          </p:cNvSpPr>
          <p:nvPr/>
        </p:nvSpPr>
        <p:spPr bwMode="auto">
          <a:xfrm>
            <a:off x="1066800" y="2743200"/>
            <a:ext cx="1143000" cy="15240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00FF"/>
                </a:solidFill>
                <a:latin typeface="Arial Black"/>
              </a:rPr>
              <a:t>5 +</a:t>
            </a:r>
          </a:p>
        </p:txBody>
      </p:sp>
      <p:sp>
        <p:nvSpPr>
          <p:cNvPr id="66569" name="WordArt 9"/>
          <p:cNvSpPr>
            <a:spLocks noChangeArrowheads="1" noChangeShapeType="1" noTextEdit="1"/>
          </p:cNvSpPr>
          <p:nvPr/>
        </p:nvSpPr>
        <p:spPr bwMode="auto">
          <a:xfrm>
            <a:off x="6629400" y="2743200"/>
            <a:ext cx="1143000" cy="15240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00FF"/>
                </a:solidFill>
                <a:latin typeface="Arial Black"/>
              </a:rPr>
              <a:t>5 +</a:t>
            </a:r>
          </a:p>
        </p:txBody>
      </p:sp>
      <p:sp>
        <p:nvSpPr>
          <p:cNvPr id="66570" name="WordArt 10"/>
          <p:cNvSpPr>
            <a:spLocks noChangeArrowheads="1" noChangeShapeType="1" noTextEdit="1"/>
          </p:cNvSpPr>
          <p:nvPr/>
        </p:nvSpPr>
        <p:spPr bwMode="auto">
          <a:xfrm>
            <a:off x="3962400" y="3657600"/>
            <a:ext cx="1143000" cy="15240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FF00"/>
                </a:solidFill>
                <a:latin typeface="Arial Black"/>
              </a:rPr>
              <a:t>5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objective</a:t>
            </a:r>
          </a:p>
          <a:p>
            <a:r>
              <a:rPr lang="en-US" dirty="0"/>
              <a:t>optimistic</a:t>
            </a:r>
          </a:p>
          <a:p>
            <a:r>
              <a:rPr lang="en-US" dirty="0"/>
              <a:t>perspective</a:t>
            </a:r>
          </a:p>
          <a:p>
            <a:r>
              <a:rPr lang="en-US" dirty="0"/>
              <a:t>persuade</a:t>
            </a:r>
          </a:p>
          <a:p>
            <a:r>
              <a:rPr lang="en-US" dirty="0"/>
              <a:t>subjective</a:t>
            </a:r>
          </a:p>
          <a:p>
            <a:r>
              <a:rPr lang="en-US" dirty="0"/>
              <a:t>diction</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7" name="Content Placeholder 6" descr="Africa.gif"/>
          <p:cNvPicPr>
            <a:picLocks noGrp="1" noChangeAspect="1"/>
          </p:cNvPicPr>
          <p:nvPr>
            <p:ph idx="1"/>
          </p:nvPr>
        </p:nvPicPr>
        <p:blipFill>
          <a:blip r:embed="rId2" cstate="print"/>
          <a:stretch>
            <a:fillRect/>
          </a:stretch>
        </p:blipFill>
        <p:spPr>
          <a:xfrm>
            <a:off x="1981200" y="304800"/>
            <a:ext cx="5486400" cy="6164744"/>
          </a:xfrm>
          <a:ln>
            <a:solidFill>
              <a:srgbClr val="FF0000"/>
            </a:solidFill>
          </a:ln>
        </p:spPr>
      </p:pic>
      <p:sp>
        <p:nvSpPr>
          <p:cNvPr id="8" name="7-Point Star 7"/>
          <p:cNvSpPr/>
          <p:nvPr/>
        </p:nvSpPr>
        <p:spPr>
          <a:xfrm>
            <a:off x="3505200" y="2057400"/>
            <a:ext cx="1295400" cy="1295400"/>
          </a:xfrm>
          <a:prstGeom prst="star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niger river.jpg"/>
          <p:cNvPicPr>
            <a:picLocks noGrp="1" noChangeAspect="1"/>
          </p:cNvPicPr>
          <p:nvPr>
            <p:ph idx="1"/>
          </p:nvPr>
        </p:nvPicPr>
        <p:blipFill>
          <a:blip r:embed="rId2" cstate="print"/>
          <a:stretch>
            <a:fillRect/>
          </a:stretch>
        </p:blipFill>
        <p:spPr>
          <a:xfrm>
            <a:off x="1066800" y="762000"/>
            <a:ext cx="7086600" cy="4405725"/>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Picture 5" descr="nigeria.jpg"/>
          <p:cNvPicPr>
            <a:picLocks noChangeAspect="1"/>
          </p:cNvPicPr>
          <p:nvPr/>
        </p:nvPicPr>
        <p:blipFill>
          <a:blip r:embed="rId2" cstate="print"/>
          <a:stretch>
            <a:fillRect/>
          </a:stretch>
        </p:blipFill>
        <p:spPr>
          <a:xfrm>
            <a:off x="1981200" y="838200"/>
            <a:ext cx="5753100" cy="5715000"/>
          </a:xfrm>
          <a:prstGeom prst="rect">
            <a:avLst/>
          </a:prstGeom>
        </p:spPr>
      </p:pic>
      <p:pic>
        <p:nvPicPr>
          <p:cNvPr id="4" name="Content Placeholder 3" descr="ibo tribe.jpg"/>
          <p:cNvPicPr>
            <a:picLocks noGrp="1" noChangeAspect="1"/>
          </p:cNvPicPr>
          <p:nvPr>
            <p:ph idx="1"/>
          </p:nvPr>
        </p:nvPicPr>
        <p:blipFill>
          <a:blip r:embed="rId3" cstate="print"/>
          <a:stretch>
            <a:fillRect/>
          </a:stretch>
        </p:blipFill>
        <p:spPr>
          <a:xfrm>
            <a:off x="380999" y="228600"/>
            <a:ext cx="3810001" cy="4572000"/>
          </a:xfrm>
        </p:spPr>
      </p:pic>
      <p:pic>
        <p:nvPicPr>
          <p:cNvPr id="5" name="Picture 4" descr="bantu.gif"/>
          <p:cNvPicPr>
            <a:picLocks noChangeAspect="1"/>
          </p:cNvPicPr>
          <p:nvPr/>
        </p:nvPicPr>
        <p:blipFill>
          <a:blip r:embed="rId4" cstate="print"/>
          <a:stretch>
            <a:fillRect/>
          </a:stretch>
        </p:blipFill>
        <p:spPr>
          <a:xfrm>
            <a:off x="6096000" y="4087091"/>
            <a:ext cx="3048000" cy="2770909"/>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203</TotalTime>
  <Words>2866</Words>
  <Application>Microsoft Office PowerPoint</Application>
  <PresentationFormat>On-screen Show (4:3)</PresentationFormat>
  <Paragraphs>498</Paragraphs>
  <Slides>57</Slides>
  <Notes>0</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Office Theme</vt:lpstr>
      <vt:lpstr>Slide 1</vt:lpstr>
      <vt:lpstr>Slide 2</vt:lpstr>
      <vt:lpstr>GIIG: DOL</vt:lpstr>
      <vt:lpstr>GIIG: DOL</vt:lpstr>
      <vt:lpstr>Vocab Review: </vt:lpstr>
      <vt:lpstr>Slide 6</vt:lpstr>
      <vt:lpstr>Slide 7</vt:lpstr>
      <vt:lpstr>Slide 8</vt:lpstr>
      <vt:lpstr>Slide 9</vt:lpstr>
      <vt:lpstr>Slide 10</vt:lpstr>
      <vt:lpstr>Slide 11</vt:lpstr>
      <vt:lpstr>BWB Quiz</vt:lpstr>
      <vt:lpstr>Eats, Shoots and Leaves Your name: ____________________                                                                      Period: __</vt:lpstr>
      <vt:lpstr>Slide 14</vt:lpstr>
      <vt:lpstr>Eats, Shoots and Leaves  </vt:lpstr>
      <vt:lpstr>1. Let’s look at the consequences of misplaced punctuation! Are there consequences?</vt:lpstr>
      <vt:lpstr>2. Let’s try another example showing the power of punctuation.</vt:lpstr>
      <vt:lpstr> And for those of you  that are in love…</vt:lpstr>
      <vt:lpstr>Slide 19</vt:lpstr>
      <vt:lpstr>Slide 20</vt:lpstr>
      <vt:lpstr>Slide 21</vt:lpstr>
      <vt:lpstr>Wow! Punctuation is important!</vt:lpstr>
      <vt:lpstr> 5. A comma is correct if it can be replaced by  the word and or or, and it is listing things in the same degree. </vt:lpstr>
      <vt:lpstr>Same Degrees</vt:lpstr>
      <vt:lpstr>If the degrees are different, you don’t put a comma.</vt:lpstr>
      <vt:lpstr>Who can tell me,  which one is better and why?</vt:lpstr>
      <vt:lpstr>Who can tell me,  which one is better and why?</vt:lpstr>
      <vt:lpstr>Who can tell me, which one is better and why?</vt:lpstr>
      <vt:lpstr>Who can tell me, which one is better and why?</vt:lpstr>
      <vt:lpstr>6. Commas for joining</vt:lpstr>
      <vt:lpstr>7. To be a colon: To not be a colon: That is the question.</vt:lpstr>
      <vt:lpstr>8. Use a semicolon between two independent clauses  of a compound sentence when they are not joined by a coordinate conjunction. </vt:lpstr>
      <vt:lpstr>Slide 33</vt:lpstr>
      <vt:lpstr>A panda walks into a café. He orders a sandwich, eats it, then draws a gun and fires two shots in the air. “Why?” asks the confused waiter, as the panda makes towards the exit. The panda produces a badly punctuated wildlife manual and tosses it over his shoulder. “I’m a panda,” he says, at the door. “Look it up.” The waiter turns to the relevant entry and, sure enough, finds an explanation. “Panda. Large black-and-white bear-like mammal, native to China. Eats, shoots and leaves.”</vt:lpstr>
      <vt:lpstr>Eats, Shoots and Leaves</vt:lpstr>
      <vt:lpstr>Slide 36</vt:lpstr>
      <vt:lpstr>Let’s get good at punctuation… Using your notes, ace the handout.</vt:lpstr>
      <vt:lpstr>Your name again: ___________________  Period: __</vt:lpstr>
      <vt:lpstr>Slide 39</vt:lpstr>
      <vt:lpstr>Slide 40</vt:lpstr>
      <vt:lpstr>Now for a group challenge… Cluster in pairs…and complete the handout on the reverse side, using all the punctuation rules you’ve covered today. </vt:lpstr>
      <vt:lpstr>A panda walks into a café. He orders a sandwich, eats it, then draws a gun and fires two shots in the air. “Why?” asks the confused waiter, as the panda makes towards the exit. The panda produces a badly punctuated wildlife manual and tosses it over his shoulder. “I’m a panda,” he says, at the door. “Look it up.” The waiter turns to the relevant entry and, sure enough, finds an explanation. “Panda. Large black-and-white bear-like mammal, native to China. Eats, shoots and leaves.”</vt:lpstr>
      <vt:lpstr>Portfolio  Cover Sheet</vt:lpstr>
      <vt:lpstr>GIIG: DOL</vt:lpstr>
      <vt:lpstr>GIIG: DOL</vt:lpstr>
      <vt:lpstr>Slide 46</vt:lpstr>
      <vt:lpstr>Nonfiction Assignment Topics: p 54</vt:lpstr>
      <vt:lpstr>Slide 48</vt:lpstr>
      <vt:lpstr>http://www.readwritethink.org/classroom-resources/lesson-plans/action-character-exploring-character-175.html?tab=3#tabs</vt:lpstr>
      <vt:lpstr>ADJECTIVES  http://grammar.ccc.commnet.edu/grammar/adjectives.htm</vt:lpstr>
      <vt:lpstr>GIIG ~ F.L.</vt:lpstr>
      <vt:lpstr>Slide 52</vt:lpstr>
      <vt:lpstr>GIIG ~ F.L.</vt:lpstr>
      <vt:lpstr>GIIG: DOL</vt:lpstr>
      <vt:lpstr>GIIG: DOL</vt:lpstr>
      <vt:lpstr>Slide 56</vt:lpstr>
      <vt:lpstr>Slide 57</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Mark</dc:creator>
  <cp:lastModifiedBy>Mark</cp:lastModifiedBy>
  <cp:revision>29</cp:revision>
  <dcterms:created xsi:type="dcterms:W3CDTF">2012-09-09T03:52:55Z</dcterms:created>
  <dcterms:modified xsi:type="dcterms:W3CDTF">2012-09-09T07:16:26Z</dcterms:modified>
</cp:coreProperties>
</file>