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png" ContentType="image/png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381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2526120" y="16002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2526120" y="39636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2526120" y="16002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403812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2526120" y="1600200"/>
            <a:ext cx="197028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2526120" y="1600200"/>
            <a:ext cx="197028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2526120" y="16002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2526120" y="39636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2526120" y="1600200"/>
            <a:ext cx="19702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3776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1"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2">
              <a:buFont typeface="Arial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3"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</p:spPr>
        <p:txBody>
          <a:bodyPr anchor="ctr"/>
          <a:p>
            <a:pPr>
              <a:buSzPct val="4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1"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2">
              <a:buFont typeface="Arial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3"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11/27/12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10B29F1E-4266-43D4-86EB-C1E72404A958}" type="slidenum">
              <a:rPr lang="en-US">
                <a:solidFill>
                  <a:srgbClr val="000000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Shape 1"/>
          <p:cNvSpPr txBox="1"/>
          <p:nvPr/>
        </p:nvSpPr>
        <p:spPr>
          <a:xfrm>
            <a:off x="304920" y="0"/>
            <a:ext cx="2971440" cy="1523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4400">
                <a:solidFill>
                  <a:srgbClr val="000000"/>
                </a:solidFill>
                <a:latin typeface="Calibri"/>
              </a:rPr>
              <a:t>GIIG!  Quick Write</a:t>
            </a:r>
            <a:endParaRPr/>
          </a:p>
        </p:txBody>
      </p:sp>
      <p:sp>
        <p:nvSpPr>
          <p:cNvPr id="39" name="TextShape 2"/>
          <p:cNvSpPr txBox="1"/>
          <p:nvPr/>
        </p:nvSpPr>
        <p:spPr>
          <a:xfrm>
            <a:off x="380880" y="2209680"/>
            <a:ext cx="2895120" cy="3916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How do you define personal responsibility? 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What is an example of personal responsibility? 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In other words, are you responsible for your own actions? Should you be responsible for the actions of the others?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</a:pPr>
            <a:endParaRPr/>
          </a:p>
        </p:txBody>
      </p:sp>
      <p:sp>
        <p:nvSpPr>
          <p:cNvPr id="40" name="TextShape 3"/>
          <p:cNvSpPr txBox="1"/>
          <p:nvPr/>
        </p:nvSpPr>
        <p:spPr>
          <a:xfrm>
            <a:off x="3352680" y="1600200"/>
            <a:ext cx="5257440" cy="52574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1" name="Line 4"/>
          <p:cNvSpPr/>
          <p:nvPr/>
        </p:nvSpPr>
        <p:spPr>
          <a:xfrm>
            <a:off x="0" y="1523880"/>
            <a:ext cx="9144000" cy="7632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42" name="Line 5"/>
          <p:cNvSpPr/>
          <p:nvPr/>
        </p:nvSpPr>
        <p:spPr>
          <a:xfrm>
            <a:off x="3276360" y="0"/>
            <a:ext cx="0" cy="6858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43" name="CustomShape 6"/>
          <p:cNvSpPr/>
          <p:nvPr/>
        </p:nvSpPr>
        <p:spPr>
          <a:xfrm>
            <a:off x="4114800" y="228600"/>
            <a:ext cx="4495320" cy="133308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0000"/>
                </a:solidFill>
                <a:latin typeface="Arial Black"/>
              </a:rPr>
              <a:t>Tues, 11/27 and Wed, 11/28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ff0000"/>
                </a:solidFill>
                <a:latin typeface="Arial Black"/>
              </a:rPr>
              <a:t>Chapters 1-3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ff0000"/>
                </a:solidFill>
                <a:latin typeface="Arial Black"/>
              </a:rPr>
              <a:t>Class Timeline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ff0000"/>
                </a:solidFill>
                <a:latin typeface="Arial Black"/>
              </a:rPr>
              <a:t>Individual Scrapbook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ff0000"/>
                </a:solidFill>
                <a:latin typeface="Arial Black"/>
              </a:rPr>
              <a:t>Finish classwork as homework</a:t>
            </a:r>
            <a:endParaRPr/>
          </a:p>
        </p:txBody>
      </p:sp>
      <p:pic>
        <p:nvPicPr>
          <p:cNvPr descr="" id="44" name="Picture 11"/>
          <p:cNvPicPr/>
          <p:nvPr/>
        </p:nvPicPr>
        <p:blipFill>
          <a:blip r:embed="rId1"/>
          <a:stretch>
            <a:fillRect/>
          </a:stretch>
        </p:blipFill>
        <p:spPr>
          <a:xfrm>
            <a:off x="3505320" y="1905120"/>
            <a:ext cx="5428800" cy="4343040"/>
          </a:xfrm>
          <a:prstGeom prst="rect">
            <a:avLst/>
          </a:prstGeom>
        </p:spPr>
      </p:pic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380880" y="990720"/>
            <a:ext cx="2361960" cy="647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GIIG-</a:t>
            </a:r>
            <a:r>
              <a:rPr lang="en-US" sz="4400">
                <a:solidFill>
                  <a:srgbClr val="000000"/>
                </a:solidFill>
                <a:latin typeface="Calibri"/>
              </a:rPr>
              <a:t>
</a:t>
            </a:r>
            <a:r>
              <a:rPr lang="en-US" sz="4400">
                <a:solidFill>
                  <a:srgbClr val="000000"/>
                </a:solidFill>
                <a:latin typeface="Calibri"/>
              </a:rPr>
              <a:t>Contextual Vocab </a:t>
            </a:r>
            <a:endParaRPr/>
          </a:p>
        </p:txBody>
      </p:sp>
      <p:sp>
        <p:nvSpPr>
          <p:cNvPr id="46" name="TextShape 2"/>
          <p:cNvSpPr txBox="1"/>
          <p:nvPr/>
        </p:nvSpPr>
        <p:spPr>
          <a:xfrm>
            <a:off x="228600" y="1981080"/>
            <a:ext cx="2514240" cy="43430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belie 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bellicose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bowdlerize</a:t>
            </a:r>
            <a:endParaRPr/>
          </a:p>
          <a:p>
            <a:pPr>
              <a:lnSpc>
                <a:spcPct val="80000"/>
              </a:lnSpc>
            </a:pPr>
            <a:endParaRPr/>
          </a:p>
        </p:txBody>
      </p:sp>
      <p:sp>
        <p:nvSpPr>
          <p:cNvPr id="47" name="TextShape 3"/>
          <p:cNvSpPr txBox="1"/>
          <p:nvPr/>
        </p:nvSpPr>
        <p:spPr>
          <a:xfrm>
            <a:off x="2819520" y="1905120"/>
            <a:ext cx="4038120" cy="4952520"/>
          </a:xfrm>
          <a:prstGeom prst="rect">
            <a:avLst/>
          </a:prstGeom>
        </p:spPr>
        <p:txBody>
          <a:bodyPr anchor="ctr"/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Misrepresent</a:t>
            </a:r>
            <a:endParaRPr/>
          </a:p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Warlike manners</a:t>
            </a:r>
            <a:endParaRPr/>
          </a:p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Removing offensive material </a:t>
            </a:r>
            <a:endParaRPr/>
          </a:p>
        </p:txBody>
      </p:sp>
      <p:sp>
        <p:nvSpPr>
          <p:cNvPr id="48" name="Line 4"/>
          <p:cNvSpPr/>
          <p:nvPr/>
        </p:nvSpPr>
        <p:spPr>
          <a:xfrm flipV="1">
            <a:off x="0" y="1752480"/>
            <a:ext cx="9144000" cy="126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49" name="Line 5"/>
          <p:cNvSpPr/>
          <p:nvPr/>
        </p:nvSpPr>
        <p:spPr>
          <a:xfrm flipV="1">
            <a:off x="2666880" y="0"/>
            <a:ext cx="0" cy="6858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380880" y="990720"/>
            <a:ext cx="2361960" cy="647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GIIG-</a:t>
            </a:r>
            <a:r>
              <a:rPr lang="en-US" sz="4400">
                <a:solidFill>
                  <a:srgbClr val="000000"/>
                </a:solidFill>
                <a:latin typeface="Calibri"/>
              </a:rPr>
              <a:t>
</a:t>
            </a:r>
            <a:r>
              <a:rPr lang="en-US" sz="4400">
                <a:solidFill>
                  <a:srgbClr val="000000"/>
                </a:solidFill>
                <a:latin typeface="Calibri"/>
              </a:rPr>
              <a:t>Contextual Vocab </a:t>
            </a:r>
            <a:endParaRPr/>
          </a:p>
        </p:txBody>
      </p:sp>
      <p:sp>
        <p:nvSpPr>
          <p:cNvPr id="51" name="TextShape 2"/>
          <p:cNvSpPr txBox="1"/>
          <p:nvPr/>
        </p:nvSpPr>
        <p:spPr>
          <a:xfrm>
            <a:off x="228600" y="1981080"/>
            <a:ext cx="2514240" cy="43430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auspicious 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antebellum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Chicanery </a:t>
            </a:r>
            <a:endParaRPr/>
          </a:p>
          <a:p>
            <a:pPr>
              <a:lnSpc>
                <a:spcPct val="80000"/>
              </a:lnSpc>
            </a:pPr>
            <a:endParaRPr/>
          </a:p>
        </p:txBody>
      </p:sp>
      <p:sp>
        <p:nvSpPr>
          <p:cNvPr id="52" name="TextShape 3"/>
          <p:cNvSpPr txBox="1"/>
          <p:nvPr/>
        </p:nvSpPr>
        <p:spPr>
          <a:xfrm>
            <a:off x="2819520" y="1905120"/>
            <a:ext cx="4038120" cy="4952520"/>
          </a:xfrm>
          <a:prstGeom prst="rect">
            <a:avLst/>
          </a:prstGeom>
        </p:spPr>
        <p:txBody>
          <a:bodyPr anchor="ctr"/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Favorable </a:t>
            </a:r>
            <a:endParaRPr/>
          </a:p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Period before a war, especially the Civil War</a:t>
            </a:r>
            <a:endParaRPr/>
          </a:p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Deception </a:t>
            </a:r>
            <a:endParaRPr/>
          </a:p>
        </p:txBody>
      </p:sp>
      <p:sp>
        <p:nvSpPr>
          <p:cNvPr id="53" name="Line 4"/>
          <p:cNvSpPr/>
          <p:nvPr/>
        </p:nvSpPr>
        <p:spPr>
          <a:xfrm flipV="1">
            <a:off x="0" y="1752480"/>
            <a:ext cx="9144000" cy="126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54" name="Line 5"/>
          <p:cNvSpPr/>
          <p:nvPr/>
        </p:nvSpPr>
        <p:spPr>
          <a:xfrm flipV="1">
            <a:off x="2666880" y="0"/>
            <a:ext cx="0" cy="6858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380880" y="990720"/>
            <a:ext cx="2361960" cy="647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GIIG-</a:t>
            </a:r>
            <a:r>
              <a:rPr lang="en-US" sz="4400">
                <a:solidFill>
                  <a:srgbClr val="000000"/>
                </a:solidFill>
                <a:latin typeface="Calibri"/>
              </a:rPr>
              <a:t>
</a:t>
            </a:r>
            <a:r>
              <a:rPr lang="en-US" sz="4400">
                <a:solidFill>
                  <a:srgbClr val="000000"/>
                </a:solidFill>
                <a:latin typeface="Calibri"/>
              </a:rPr>
              <a:t>Contextual Vocab </a:t>
            </a:r>
            <a:endParaRPr/>
          </a:p>
        </p:txBody>
      </p:sp>
      <p:sp>
        <p:nvSpPr>
          <p:cNvPr id="56" name="TextShape 2"/>
          <p:cNvSpPr txBox="1"/>
          <p:nvPr/>
        </p:nvSpPr>
        <p:spPr>
          <a:xfrm>
            <a:off x="228600" y="1981080"/>
            <a:ext cx="2514240" cy="43430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churlish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circumlocution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circumnavigate</a:t>
            </a:r>
            <a:endParaRPr/>
          </a:p>
          <a:p>
            <a:pPr>
              <a:lnSpc>
                <a:spcPct val="80000"/>
              </a:lnSpc>
            </a:pPr>
            <a:endParaRPr/>
          </a:p>
        </p:txBody>
      </p:sp>
      <p:sp>
        <p:nvSpPr>
          <p:cNvPr id="57" name="TextShape 3"/>
          <p:cNvSpPr txBox="1"/>
          <p:nvPr/>
        </p:nvSpPr>
        <p:spPr>
          <a:xfrm>
            <a:off x="2819520" y="1905120"/>
            <a:ext cx="4038120" cy="4952520"/>
          </a:xfrm>
          <a:prstGeom prst="rect">
            <a:avLst/>
          </a:prstGeom>
        </p:spPr>
        <p:txBody>
          <a:bodyPr anchor="ctr"/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He is a valiant as the lion, </a:t>
            </a:r>
            <a:r>
              <a:rPr i="1" lang="en-US" sz="2800" u="sng">
                <a:solidFill>
                  <a:srgbClr val="8b8b8b"/>
                </a:solidFill>
                <a:latin typeface="Calibri"/>
              </a:rPr>
              <a:t>churlish</a:t>
            </a:r>
            <a:r>
              <a:rPr lang="en-US" sz="2800">
                <a:solidFill>
                  <a:srgbClr val="8b8b8b"/>
                </a:solidFill>
                <a:latin typeface="Calibri"/>
              </a:rPr>
              <a:t> as the bear </a:t>
            </a:r>
            <a:endParaRPr/>
          </a:p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He had an earnest desire to tantalize a listener by </a:t>
            </a:r>
            <a:r>
              <a:rPr i="1" lang="en-US" sz="2800" u="sng">
                <a:solidFill>
                  <a:srgbClr val="8b8b8b"/>
                </a:solidFill>
                <a:latin typeface="Calibri"/>
              </a:rPr>
              <a:t>circumlocution</a:t>
            </a:r>
            <a:endParaRPr/>
          </a:p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No doubt the whale had thrice </a:t>
            </a:r>
            <a:r>
              <a:rPr i="1" lang="en-US" sz="2800" u="sng">
                <a:solidFill>
                  <a:srgbClr val="8b8b8b"/>
                </a:solidFill>
                <a:latin typeface="Calibri"/>
              </a:rPr>
              <a:t>circumnavigated</a:t>
            </a:r>
            <a:r>
              <a:rPr lang="en-US" sz="2800">
                <a:solidFill>
                  <a:srgbClr val="8b8b8b"/>
                </a:solidFill>
                <a:latin typeface="Calibri"/>
              </a:rPr>
              <a:t> the globe </a:t>
            </a:r>
            <a:endParaRPr/>
          </a:p>
        </p:txBody>
      </p:sp>
      <p:sp>
        <p:nvSpPr>
          <p:cNvPr id="58" name="Line 4"/>
          <p:cNvSpPr/>
          <p:nvPr/>
        </p:nvSpPr>
        <p:spPr>
          <a:xfrm flipV="1">
            <a:off x="0" y="1752480"/>
            <a:ext cx="9144000" cy="126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59" name="Line 5"/>
          <p:cNvSpPr/>
          <p:nvPr/>
        </p:nvSpPr>
        <p:spPr>
          <a:xfrm flipV="1">
            <a:off x="2666880" y="0"/>
            <a:ext cx="0" cy="6858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60" name="CustomShape 6"/>
          <p:cNvSpPr/>
          <p:nvPr/>
        </p:nvSpPr>
        <p:spPr>
          <a:xfrm>
            <a:off x="2819520" y="304920"/>
            <a:ext cx="6095520" cy="131400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Thur. 11/29 and Fri. 11/30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GIIG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Vocab Quiz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Theme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Read chap 5-7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Theme Illustrations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Homework: Finish 5-7, quote tracking  </a:t>
            </a:r>
            <a:endParaRPr/>
          </a:p>
        </p:txBody>
      </p:sp>
      <p:pic>
        <p:nvPicPr>
          <p:cNvPr descr="" id="61" name="Picture 10"/>
          <p:cNvPicPr/>
          <p:nvPr/>
        </p:nvPicPr>
        <p:blipFill>
          <a:blip r:embed="rId1"/>
          <a:stretch>
            <a:fillRect/>
          </a:stretch>
        </p:blipFill>
        <p:spPr>
          <a:xfrm>
            <a:off x="6629400" y="2971800"/>
            <a:ext cx="2238120" cy="1371240"/>
          </a:xfrm>
          <a:prstGeom prst="rect">
            <a:avLst/>
          </a:prstGeom>
        </p:spPr>
      </p:pic>
      <p:pic>
        <p:nvPicPr>
          <p:cNvPr descr="" id="62" name="Picture 11"/>
          <p:cNvPicPr/>
          <p:nvPr/>
        </p:nvPicPr>
        <p:blipFill>
          <a:blip r:embed="rId2"/>
          <a:stretch>
            <a:fillRect/>
          </a:stretch>
        </p:blipFill>
        <p:spPr>
          <a:xfrm>
            <a:off x="6705720" y="4419720"/>
            <a:ext cx="2133360" cy="1447560"/>
          </a:xfrm>
          <a:prstGeom prst="rect">
            <a:avLst/>
          </a:prstGeom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380880" y="990720"/>
            <a:ext cx="2361960" cy="647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GIIG-</a:t>
            </a:r>
            <a:r>
              <a:rPr lang="en-US" sz="4400">
                <a:solidFill>
                  <a:srgbClr val="000000"/>
                </a:solidFill>
                <a:latin typeface="Calibri"/>
              </a:rPr>
              <a:t>
</a:t>
            </a:r>
            <a:r>
              <a:rPr lang="en-US" sz="4400">
                <a:solidFill>
                  <a:srgbClr val="000000"/>
                </a:solidFill>
                <a:latin typeface="Calibri"/>
              </a:rPr>
              <a:t>Contextual Vocab </a:t>
            </a:r>
            <a:endParaRPr/>
          </a:p>
        </p:txBody>
      </p:sp>
      <p:sp>
        <p:nvSpPr>
          <p:cNvPr id="64" name="TextShape 2"/>
          <p:cNvSpPr txBox="1"/>
          <p:nvPr/>
        </p:nvSpPr>
        <p:spPr>
          <a:xfrm>
            <a:off x="228600" y="1981080"/>
            <a:ext cx="2514240" cy="43430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churlish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circumlocution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circumnavigate</a:t>
            </a:r>
            <a:endParaRPr/>
          </a:p>
          <a:p>
            <a:pPr>
              <a:lnSpc>
                <a:spcPct val="80000"/>
              </a:lnSpc>
            </a:pPr>
            <a:endParaRPr/>
          </a:p>
        </p:txBody>
      </p:sp>
      <p:sp>
        <p:nvSpPr>
          <p:cNvPr id="65" name="TextShape 3"/>
          <p:cNvSpPr txBox="1"/>
          <p:nvPr/>
        </p:nvSpPr>
        <p:spPr>
          <a:xfrm>
            <a:off x="2819520" y="1905120"/>
            <a:ext cx="4038120" cy="4952520"/>
          </a:xfrm>
          <a:prstGeom prst="rect">
            <a:avLst/>
          </a:prstGeom>
        </p:spPr>
        <p:txBody>
          <a:bodyPr anchor="ctr"/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400">
                <a:solidFill>
                  <a:srgbClr val="8b8b8b"/>
                </a:solidFill>
                <a:latin typeface="Calibri"/>
              </a:rPr>
              <a:t>He is a valiant as the lion, VULGAR as the bear </a:t>
            </a:r>
            <a:endParaRPr/>
          </a:p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400">
                <a:solidFill>
                  <a:srgbClr val="8b8b8b"/>
                </a:solidFill>
                <a:latin typeface="Calibri"/>
              </a:rPr>
              <a:t>He had an earnest desire to tantalize a listener by INDIRECT LANGUAGE/UNNECESSARILY WORDY </a:t>
            </a:r>
            <a:endParaRPr/>
          </a:p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400">
                <a:solidFill>
                  <a:srgbClr val="8b8b8b"/>
                </a:solidFill>
                <a:latin typeface="Calibri"/>
              </a:rPr>
              <a:t>No doubt the whale had thrice </a:t>
            </a:r>
            <a:r>
              <a:rPr i="1" lang="en-US" sz="2400" u="sng">
                <a:solidFill>
                  <a:srgbClr val="8b8b8b"/>
                </a:solidFill>
                <a:latin typeface="Calibri"/>
              </a:rPr>
              <a:t>PROCEED AROUND</a:t>
            </a:r>
            <a:r>
              <a:rPr lang="en-US" sz="2400">
                <a:solidFill>
                  <a:srgbClr val="8b8b8b"/>
                </a:solidFill>
                <a:latin typeface="Calibri"/>
              </a:rPr>
              <a:t> the globe </a:t>
            </a:r>
            <a:endParaRPr/>
          </a:p>
        </p:txBody>
      </p:sp>
      <p:sp>
        <p:nvSpPr>
          <p:cNvPr id="66" name="Line 4"/>
          <p:cNvSpPr/>
          <p:nvPr/>
        </p:nvSpPr>
        <p:spPr>
          <a:xfrm flipV="1">
            <a:off x="0" y="1752480"/>
            <a:ext cx="9144000" cy="126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67" name="Line 5"/>
          <p:cNvSpPr/>
          <p:nvPr/>
        </p:nvSpPr>
        <p:spPr>
          <a:xfrm flipV="1">
            <a:off x="2666880" y="0"/>
            <a:ext cx="0" cy="6858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68" name="CustomShape 6"/>
          <p:cNvSpPr/>
          <p:nvPr/>
        </p:nvSpPr>
        <p:spPr>
          <a:xfrm>
            <a:off x="2819520" y="304920"/>
            <a:ext cx="6095520" cy="131400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Thur. 11/29 and Fri. 11/30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GIIG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Vocab Quiz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Theme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Read chap 5-7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Theme Illustrations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ff0000"/>
                </a:solidFill>
                <a:latin typeface="Arial Black"/>
              </a:rPr>
              <a:t>Homework: Finish 5-7, quote tracking  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en-US"/>
              <a:t>Chapter 1-3 Scrapbook Page </a:t>
            </a:r>
            <a:r>
              <a:rPr lang="en-US"/>
              <a:t>
</a:t>
            </a:r>
            <a:r>
              <a:rPr lang="en-US"/>
              <a:t>
</a:t>
            </a:r>
            <a:r>
              <a:rPr lang="en-US"/>
              <a:t>Due Monday, 12/3 (A day) or Tuesday, 12/ 4 </a:t>
            </a:r>
            <a:endParaRPr/>
          </a:p>
        </p:txBody>
      </p:sp>
      <p:sp>
        <p:nvSpPr>
          <p:cNvPr id="70" name="TextShape 2"/>
          <p:cNvSpPr txBox="1"/>
          <p:nvPr/>
        </p:nvSpPr>
        <p:spPr>
          <a:xfrm>
            <a:off x="457200" y="1600200"/>
            <a:ext cx="3657600" cy="452556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* make it colorful with some type of borders (it should look like it took time)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/>
              <a:t>* 1-3 photos/drawings of the events (1=C, 2=B, 3=A)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/>
              <a:t>* 1-3 mementos from his journey that would be appropriate  (1=C, 2=B, 3=A)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/>
              <a:t>* a caption to explain the photos/drawings</a:t>
            </a:r>
            <a:endParaRPr/>
          </a:p>
        </p:txBody>
      </p:sp>
      <p:pic>
        <p:nvPicPr>
          <p:cNvPr descr="" id="71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4023360" y="1554480"/>
            <a:ext cx="5120640" cy="411480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