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8" r:id="rId3"/>
    <p:sldId id="282" r:id="rId4"/>
    <p:sldId id="262" r:id="rId5"/>
    <p:sldId id="283" r:id="rId6"/>
    <p:sldId id="263" r:id="rId7"/>
    <p:sldId id="264" r:id="rId8"/>
    <p:sldId id="265" r:id="rId9"/>
    <p:sldId id="266" r:id="rId10"/>
    <p:sldId id="267" r:id="rId11"/>
    <p:sldId id="268" r:id="rId12"/>
    <p:sldId id="258" r:id="rId13"/>
    <p:sldId id="259" r:id="rId14"/>
    <p:sldId id="260" r:id="rId15"/>
    <p:sldId id="261" r:id="rId16"/>
    <p:sldId id="269" r:id="rId17"/>
    <p:sldId id="270" r:id="rId18"/>
    <p:sldId id="272" r:id="rId19"/>
    <p:sldId id="273" r:id="rId20"/>
    <p:sldId id="323" r:id="rId21"/>
    <p:sldId id="319" r:id="rId22"/>
    <p:sldId id="320" r:id="rId23"/>
    <p:sldId id="321" r:id="rId24"/>
    <p:sldId id="322" r:id="rId25"/>
    <p:sldId id="316" r:id="rId26"/>
    <p:sldId id="31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7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4EB112-68A6-425F-BF5C-2CF004BF6B55}" type="datetimeFigureOut">
              <a:rPr lang="en-US" smtClean="0"/>
              <a:t>9/3/2012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EB112-68A6-425F-BF5C-2CF004BF6B55}" type="datetimeFigureOut">
              <a:rPr lang="en-US" smtClean="0"/>
              <a:t>9/3/2012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EB112-68A6-425F-BF5C-2CF004BF6B55}" type="datetimeFigureOut">
              <a:rPr lang="en-US" smtClean="0"/>
              <a:t>9/3/2012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5A798A-7691-4A51-AF8E-77E58852B71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859BB17-7A5B-45AA-B996-5AFE494DC47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4EB112-68A6-425F-BF5C-2CF004BF6B55}" type="datetimeFigureOut">
              <a:rPr lang="en-US" smtClean="0"/>
              <a:t>9/3/2012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4EB112-68A6-425F-BF5C-2CF004BF6B55}" type="datetimeFigureOut">
              <a:rPr lang="en-US" smtClean="0"/>
              <a:t>9/3/2012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4EB112-68A6-425F-BF5C-2CF004BF6B55}" type="datetimeFigureOut">
              <a:rPr lang="en-US" smtClean="0"/>
              <a:t>9/3/2012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4EB112-68A6-425F-BF5C-2CF004BF6B55}" type="datetimeFigureOut">
              <a:rPr lang="en-US" smtClean="0"/>
              <a:t>9/3/2012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4EB112-68A6-425F-BF5C-2CF004BF6B55}" type="datetimeFigureOut">
              <a:rPr lang="en-US" smtClean="0"/>
              <a:t>9/3/2012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B112-68A6-425F-BF5C-2CF004BF6B55}" type="datetimeFigureOut">
              <a:rPr lang="en-US" smtClean="0"/>
              <a:t>9/3/2012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EB112-68A6-425F-BF5C-2CF004BF6B55}" type="datetimeFigureOut">
              <a:rPr lang="en-US" smtClean="0"/>
              <a:t>9/3/2012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4EB112-68A6-425F-BF5C-2CF004BF6B55}" type="datetimeFigureOut">
              <a:rPr lang="en-US" smtClean="0"/>
              <a:t>9/3/2012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FF50B-A47F-4A3A-8FD4-CA8B3A966E8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EB112-68A6-425F-BF5C-2CF004BF6B55}" type="datetimeFigureOut">
              <a:rPr lang="en-US" smtClean="0"/>
              <a:t>9/3/2012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2FF50B-A47F-4A3A-8FD4-CA8B3A966E8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dept.aoe.vt.edu/~cdhall/courses/aoe4065/BusinessLetterAssessmentRubric.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oogle.com/imgres?imgurl=http://themusicninja.com/wp-content/uploads/2009/08/rainbow_abstract-93602.jpg&amp;imgrefurl=http://www.themusicninja.com/tag/electro-pop/&amp;usg=__MY-kHwt73yu_J1R45NQGIOMctaU=&amp;h=329&amp;w=450&amp;sz=69&amp;hl=en&amp;start=8&amp;zoom=1&amp;um=1&amp;itbs=1&amp;tbnid=oq1YK2KLsmUraM:&amp;tbnh=93&amp;tbnw=127&amp;prev=/images%3Fq%3Dabstract%2Bphotos%26um%3D1%26hl%3Den%26safe%3Dactive%26rlz%3D1T4SKPB_enUS285%26tbs%3Disch:1"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rcamax.comhttp/www.arcamax.com/newspics/9/955/95577.gi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304800"/>
          <a:ext cx="8077200" cy="5928359"/>
        </p:xfrm>
        <a:graphic>
          <a:graphicData uri="http://schemas.openxmlformats.org/drawingml/2006/table">
            <a:tbl>
              <a:tblPr firstRow="1" bandRow="1">
                <a:tableStyleId>{5940675A-B579-460E-94D1-54222C63F5DA}</a:tableStyleId>
              </a:tblPr>
              <a:tblGrid>
                <a:gridCol w="2692400"/>
                <a:gridCol w="2692400"/>
                <a:gridCol w="2692400"/>
              </a:tblGrid>
              <a:tr h="1097844">
                <a:tc>
                  <a:txBody>
                    <a:bodyPr/>
                    <a:lstStyle/>
                    <a:p>
                      <a:endParaRPr lang="en-US" dirty="0"/>
                    </a:p>
                  </a:txBody>
                  <a:tcPr/>
                </a:tc>
                <a:tc>
                  <a:txBody>
                    <a:bodyPr/>
                    <a:lstStyle/>
                    <a:p>
                      <a:r>
                        <a:rPr lang="en-US" dirty="0" smtClean="0"/>
                        <a:t>Tue</a:t>
                      </a:r>
                      <a:r>
                        <a:rPr lang="en-US" baseline="0" dirty="0" smtClean="0"/>
                        <a:t> Sept 4 and Wed Sept 5 </a:t>
                      </a:r>
                      <a:endParaRPr lang="en-US" dirty="0"/>
                    </a:p>
                  </a:txBody>
                  <a:tcPr/>
                </a:tc>
                <a:tc>
                  <a:txBody>
                    <a:bodyPr/>
                    <a:lstStyle/>
                    <a:p>
                      <a:r>
                        <a:rPr lang="en-US" dirty="0" err="1" smtClean="0"/>
                        <a:t>Thur</a:t>
                      </a:r>
                      <a:r>
                        <a:rPr lang="en-US" baseline="0" dirty="0" smtClean="0"/>
                        <a:t> Sept 6 and Fri Sept 7</a:t>
                      </a:r>
                      <a:endParaRPr lang="en-US" dirty="0"/>
                    </a:p>
                  </a:txBody>
                  <a:tcPr/>
                </a:tc>
              </a:tr>
              <a:tr h="3073964">
                <a:tc>
                  <a:txBody>
                    <a:bodyPr/>
                    <a:lstStyle/>
                    <a:p>
                      <a:pPr>
                        <a:buFont typeface="Arial" pitchFamily="34" charset="0"/>
                        <a:buNone/>
                      </a:pPr>
                      <a:r>
                        <a:rPr lang="en-US" dirty="0" smtClean="0"/>
                        <a:t>Class work:</a:t>
                      </a:r>
                      <a:endParaRPr lang="en-US" dirty="0"/>
                    </a:p>
                  </a:txBody>
                  <a:tcPr/>
                </a:tc>
                <a:tc>
                  <a:txBody>
                    <a:bodyPr/>
                    <a:lstStyle/>
                    <a:p>
                      <a:pPr>
                        <a:buFont typeface="Arial" pitchFamily="34" charset="0"/>
                        <a:buChar char="•"/>
                      </a:pPr>
                      <a:r>
                        <a:rPr lang="en-US" dirty="0" smtClean="0"/>
                        <a:t> Assign new </a:t>
                      </a:r>
                      <a:r>
                        <a:rPr lang="en-US" dirty="0" err="1" smtClean="0"/>
                        <a:t>vocab</a:t>
                      </a:r>
                      <a:r>
                        <a:rPr lang="en-US" dirty="0" smtClean="0"/>
                        <a:t> </a:t>
                      </a:r>
                    </a:p>
                    <a:p>
                      <a:pPr>
                        <a:buFont typeface="Arial" pitchFamily="34" charset="0"/>
                        <a:buChar char="•"/>
                      </a:pPr>
                      <a:r>
                        <a:rPr lang="en-US" dirty="0" smtClean="0"/>
                        <a:t>  peer edit</a:t>
                      </a:r>
                      <a:r>
                        <a:rPr lang="en-US" baseline="0" dirty="0" smtClean="0"/>
                        <a:t> business letters</a:t>
                      </a:r>
                    </a:p>
                    <a:p>
                      <a:pPr>
                        <a:buFont typeface="Arial" pitchFamily="34" charset="0"/>
                        <a:buChar char="•"/>
                      </a:pPr>
                      <a:r>
                        <a:rPr lang="en-US" baseline="0" dirty="0" smtClean="0"/>
                        <a:t>By the Waters of Babylon discussion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By the Waters of Babylon writing prompt</a:t>
                      </a:r>
                    </a:p>
                    <a:p>
                      <a:pPr>
                        <a:buFont typeface="Arial" pitchFamily="34" charset="0"/>
                        <a:buChar char="•"/>
                      </a:pPr>
                      <a:endParaRPr lang="en-US" baseline="0" dirty="0" smtClean="0"/>
                    </a:p>
                    <a:p>
                      <a:pPr>
                        <a:buFont typeface="Arial" pitchFamily="34" charset="0"/>
                        <a:buNone/>
                      </a:pPr>
                      <a:endParaRPr lang="en-US" dirty="0"/>
                    </a:p>
                  </a:txBody>
                  <a:tcPr/>
                </a:tc>
                <a:tc>
                  <a:txBody>
                    <a:bodyPr/>
                    <a:lstStyle/>
                    <a:p>
                      <a:pPr>
                        <a:buFont typeface="Arial" pitchFamily="34" charset="0"/>
                        <a:buChar char="•"/>
                      </a:pPr>
                      <a:r>
                        <a:rPr lang="en-US" dirty="0" smtClean="0"/>
                        <a:t> Collect new </a:t>
                      </a:r>
                      <a:r>
                        <a:rPr lang="en-US" dirty="0" err="1" smtClean="0"/>
                        <a:t>vocab</a:t>
                      </a:r>
                      <a:endParaRPr lang="en-US" dirty="0" smtClean="0"/>
                    </a:p>
                    <a:p>
                      <a:pPr>
                        <a:buFont typeface="Arial" pitchFamily="34" charset="0"/>
                        <a:buChar char="•"/>
                      </a:pPr>
                      <a:r>
                        <a:rPr lang="en-US" dirty="0" smtClean="0"/>
                        <a:t> collect business letters</a:t>
                      </a:r>
                    </a:p>
                    <a:p>
                      <a:pPr>
                        <a:buFont typeface="Arial" pitchFamily="34" charset="0"/>
                        <a:buChar char="•"/>
                      </a:pPr>
                      <a:r>
                        <a:rPr lang="en-US" dirty="0" smtClean="0"/>
                        <a:t> punctuation review </a:t>
                      </a:r>
                    </a:p>
                    <a:p>
                      <a:pPr>
                        <a:buFont typeface="Arial" pitchFamily="34" charset="0"/>
                        <a:buChar char="•"/>
                      </a:pPr>
                      <a:r>
                        <a:rPr lang="en-US" dirty="0" smtClean="0"/>
                        <a:t>  By the Waters of Babylon Hot Seat</a:t>
                      </a:r>
                      <a:endParaRPr lang="en-US" dirty="0" smtClean="0"/>
                    </a:p>
                  </a:txBody>
                  <a:tcPr/>
                </a:tc>
              </a:tr>
              <a:tr h="1756551">
                <a:tc>
                  <a:txBody>
                    <a:bodyPr/>
                    <a:lstStyle/>
                    <a:p>
                      <a:pPr>
                        <a:buFont typeface="Arial" pitchFamily="34" charset="0"/>
                        <a:buNone/>
                      </a:pPr>
                      <a:r>
                        <a:rPr lang="en-US" dirty="0" smtClean="0"/>
                        <a:t>Homework: </a:t>
                      </a:r>
                      <a:endParaRPr lang="en-US" dirty="0"/>
                    </a:p>
                  </a:txBody>
                  <a:tcPr/>
                </a:tc>
                <a:tc>
                  <a:txBody>
                    <a:bodyPr/>
                    <a:lstStyle/>
                    <a:p>
                      <a:pPr>
                        <a:buFont typeface="Arial" pitchFamily="34" charset="0"/>
                        <a:buChar char="•"/>
                      </a:pPr>
                      <a:r>
                        <a:rPr lang="en-US" dirty="0" smtClean="0"/>
                        <a:t> </a:t>
                      </a:r>
                      <a:r>
                        <a:rPr lang="en-US" baseline="0" dirty="0" smtClean="0"/>
                        <a:t> new </a:t>
                      </a:r>
                      <a:r>
                        <a:rPr lang="en-US" baseline="0" dirty="0" err="1" smtClean="0"/>
                        <a:t>vocab</a:t>
                      </a:r>
                      <a:endParaRPr lang="en-US" baseline="0" dirty="0" smtClean="0"/>
                    </a:p>
                    <a:p>
                      <a:pPr>
                        <a:buFont typeface="Arial" pitchFamily="34" charset="0"/>
                        <a:buChar char="•"/>
                      </a:pPr>
                      <a:r>
                        <a:rPr lang="en-US" baseline="0" dirty="0" smtClean="0"/>
                        <a:t> finish final draft </a:t>
                      </a:r>
                    </a:p>
                    <a:p>
                      <a:pPr>
                        <a:buFont typeface="Arial" pitchFamily="34" charset="0"/>
                        <a:buChar char="•"/>
                      </a:pPr>
                      <a:r>
                        <a:rPr lang="en-US" baseline="0" dirty="0" smtClean="0"/>
                        <a:t> Honors – read Psalm 137; Why does Benet allude to Babylon from Psalm? </a:t>
                      </a:r>
                      <a:endParaRPr lang="en-US" dirty="0"/>
                    </a:p>
                  </a:txBody>
                  <a:tcPr/>
                </a:tc>
                <a:tc>
                  <a:txBody>
                    <a:bodyPr/>
                    <a:lstStyle/>
                    <a:p>
                      <a:pPr>
                        <a:buFont typeface="Arial" pitchFamily="34" charset="0"/>
                        <a:buNone/>
                      </a:pPr>
                      <a:endParaRPr lang="en-US" dirty="0"/>
                    </a:p>
                  </a:txBody>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p:cNvSpPr>
            <a:spLocks noGrp="1"/>
          </p:cNvSpPr>
          <p:nvPr>
            <p:ph type="title"/>
          </p:nvPr>
        </p:nvSpPr>
        <p:spPr/>
        <p:txBody>
          <a:bodyPr/>
          <a:lstStyle/>
          <a:p>
            <a:r>
              <a:rPr lang="en-US" smtClean="0"/>
              <a:t>Helpers </a:t>
            </a:r>
          </a:p>
        </p:txBody>
      </p:sp>
      <p:sp>
        <p:nvSpPr>
          <p:cNvPr id="97283" name="Content Placeholder 5"/>
          <p:cNvSpPr>
            <a:spLocks noGrp="1"/>
          </p:cNvSpPr>
          <p:nvPr>
            <p:ph idx="1"/>
          </p:nvPr>
        </p:nvSpPr>
        <p:spPr/>
        <p:txBody>
          <a:bodyPr/>
          <a:lstStyle/>
          <a:p>
            <a:pPr marL="514350" indent="-514350">
              <a:buFontTx/>
              <a:buAutoNum type="arabicPeriod"/>
            </a:pPr>
            <a:r>
              <a:rPr lang="en-US" smtClean="0"/>
              <a:t>Roger</a:t>
            </a:r>
          </a:p>
          <a:p>
            <a:pPr marL="514350" indent="-514350">
              <a:buFontTx/>
              <a:buAutoNum type="arabicPeriod"/>
            </a:pPr>
            <a:r>
              <a:rPr lang="en-US" smtClean="0"/>
              <a:t>Mary Luella Washington</a:t>
            </a:r>
          </a:p>
          <a:p>
            <a:pPr marL="514350" indent="-514350">
              <a:buFontTx/>
              <a:buAutoNum type="arabicPeriod"/>
            </a:pPr>
            <a:r>
              <a:rPr lang="en-US" smtClean="0"/>
              <a:t>Mr. Jacket</a:t>
            </a:r>
          </a:p>
          <a:p>
            <a:pPr marL="514350" indent="-514350">
              <a:buFontTx/>
              <a:buAutoNum type="arabicPeriod"/>
            </a:pPr>
            <a:r>
              <a:rPr lang="en-US" smtClean="0"/>
              <a:t>Mr Jacket’s Mom</a:t>
            </a:r>
          </a:p>
          <a:p>
            <a:pPr marL="514350" indent="-514350">
              <a:buFontTx/>
              <a:buAutoNum type="arabicPeriod"/>
            </a:pPr>
            <a:r>
              <a:rPr lang="en-US" smtClean="0"/>
              <a:t>Frankie T</a:t>
            </a:r>
          </a:p>
        </p:txBody>
      </p:sp>
      <p:sp>
        <p:nvSpPr>
          <p:cNvPr id="7" name="12-Point Star 6"/>
          <p:cNvSpPr/>
          <p:nvPr/>
        </p:nvSpPr>
        <p:spPr>
          <a:xfrm>
            <a:off x="4343400" y="3429000"/>
            <a:ext cx="4495800" cy="29718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Y’all should get very familiar with these characters by Monday! Don’t forget! Get in character, including dialects </a:t>
            </a:r>
            <a:r>
              <a:rPr lang="en-US" b="1">
                <a:solidFill>
                  <a:schemeClr val="tx1"/>
                </a:solidFill>
              </a:rPr>
              <a:t>and clothes? </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smtClean="0"/>
          </a:p>
        </p:txBody>
      </p:sp>
      <p:sp>
        <p:nvSpPr>
          <p:cNvPr id="98307" name="Rectangle 3"/>
          <p:cNvSpPr>
            <a:spLocks noGrp="1" noChangeArrowheads="1"/>
          </p:cNvSpPr>
          <p:nvPr>
            <p:ph type="body" idx="1"/>
          </p:nvPr>
        </p:nvSpPr>
        <p:spPr/>
        <p:txBody>
          <a:bodyPr/>
          <a:lstStyle/>
          <a:p>
            <a:pPr eaLnBrk="1" hangingPunct="1"/>
            <a:endParaRPr lang="en-US" smtClean="0"/>
          </a:p>
        </p:txBody>
      </p:sp>
      <p:sp>
        <p:nvSpPr>
          <p:cNvPr id="98308" name="WordArt 4"/>
          <p:cNvSpPr>
            <a:spLocks noChangeArrowheads="1" noChangeShapeType="1" noTextEdit="1"/>
          </p:cNvSpPr>
          <p:nvPr/>
        </p:nvSpPr>
        <p:spPr bwMode="auto">
          <a:xfrm>
            <a:off x="457200" y="1828800"/>
            <a:ext cx="8458200" cy="4038600"/>
          </a:xfrm>
          <a:prstGeom prst="rect">
            <a:avLst/>
          </a:prstGeom>
        </p:spPr>
        <p:txBody>
          <a:bodyPr wrap="none" fromWordArt="1">
            <a:prstTxWarp prst="textPlain">
              <a:avLst>
                <a:gd name="adj" fmla="val 50000"/>
              </a:avLst>
            </a:prstTxWarp>
          </a:bodyPr>
          <a:lstStyle/>
          <a:p>
            <a:pPr algn="ctr"/>
            <a:r>
              <a:rPr lang="en-US" sz="3600" kern="10">
                <a:ln w="50800">
                  <a:solidFill>
                    <a:srgbClr val="000000"/>
                  </a:solidFill>
                  <a:round/>
                  <a:headEnd/>
                  <a:tailEnd/>
                </a:ln>
                <a:gradFill rotWithShape="1">
                  <a:gsLst>
                    <a:gs pos="0">
                      <a:srgbClr val="03D4A8"/>
                    </a:gs>
                    <a:gs pos="12500">
                      <a:srgbClr val="21D6E0"/>
                    </a:gs>
                    <a:gs pos="37500">
                      <a:srgbClr val="0087E6"/>
                    </a:gs>
                    <a:gs pos="50000">
                      <a:srgbClr val="005CBF"/>
                    </a:gs>
                    <a:gs pos="62500">
                      <a:srgbClr val="0087E6"/>
                    </a:gs>
                    <a:gs pos="87500">
                      <a:srgbClr val="21D6E0"/>
                    </a:gs>
                    <a:gs pos="100000">
                      <a:srgbClr val="03D4A8"/>
                    </a:gs>
                  </a:gsLst>
                  <a:lin ang="18900000" scaled="1"/>
                </a:gradFill>
                <a:latin typeface="Arial Black"/>
              </a:rPr>
              <a:t>Novel  Read Time!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4"/>
          <p:cNvSpPr>
            <a:spLocks noChangeArrowheads="1" noChangeShapeType="1" noTextEdit="1"/>
          </p:cNvSpPr>
          <p:nvPr/>
        </p:nvSpPr>
        <p:spPr bwMode="auto">
          <a:xfrm>
            <a:off x="838200" y="1143000"/>
            <a:ext cx="7543800" cy="4648200"/>
          </a:xfrm>
          <a:prstGeom prst="rect">
            <a:avLst/>
          </a:prstGeom>
        </p:spPr>
        <p:txBody>
          <a:bodyPr wrap="none" fromWordArt="1">
            <a:prstTxWarp prst="textPlain">
              <a:avLst>
                <a:gd name="adj" fmla="val 50000"/>
              </a:avLst>
            </a:prstTxWarp>
          </a:bodyPr>
          <a:lstStyle/>
          <a:p>
            <a:pPr algn="ctr"/>
            <a:r>
              <a:rPr lang="en-US" sz="8000" kern="10">
                <a:ln w="25400">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Impact"/>
              </a:rPr>
              <a:t>Portfolios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WordArt 2"/>
          <p:cNvSpPr>
            <a:spLocks noChangeArrowheads="1" noChangeShapeType="1" noTextEdit="1"/>
          </p:cNvSpPr>
          <p:nvPr/>
        </p:nvSpPr>
        <p:spPr bwMode="auto">
          <a:xfrm>
            <a:off x="838200" y="1143000"/>
            <a:ext cx="7543800" cy="4648200"/>
          </a:xfrm>
          <a:prstGeom prst="rect">
            <a:avLst/>
          </a:prstGeom>
        </p:spPr>
        <p:txBody>
          <a:bodyPr wrap="none" fromWordArt="1">
            <a:prstTxWarp prst="textPlain">
              <a:avLst>
                <a:gd name="adj" fmla="val 50000"/>
              </a:avLst>
            </a:prstTxWarp>
          </a:bodyPr>
          <a:lstStyle/>
          <a:p>
            <a:pPr algn="ctr"/>
            <a:r>
              <a:rPr lang="en-US" sz="8000" kern="10">
                <a:ln w="25400">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Impact"/>
              </a:rPr>
              <a:t>It's</a:t>
            </a:r>
          </a:p>
          <a:p>
            <a:pPr algn="ctr"/>
            <a:r>
              <a:rPr lang="en-US" sz="8000" kern="10">
                <a:ln w="25400">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Impact"/>
              </a:rPr>
              <a:t>Portfolio</a:t>
            </a:r>
          </a:p>
          <a:p>
            <a:pPr algn="ctr"/>
            <a:r>
              <a:rPr lang="en-US" sz="8000" kern="10">
                <a:ln w="25400">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18900000" scaled="1"/>
                </a:gradFill>
                <a:latin typeface="Impact"/>
              </a:rPr>
              <a:t>Time !</a:t>
            </a:r>
          </a:p>
        </p:txBody>
      </p:sp>
      <p:pic>
        <p:nvPicPr>
          <p:cNvPr id="355332" name="Picture 4" descr="white_binders"/>
          <p:cNvPicPr>
            <a:picLocks noChangeAspect="1" noChangeArrowheads="1"/>
          </p:cNvPicPr>
          <p:nvPr/>
        </p:nvPicPr>
        <p:blipFill>
          <a:blip r:embed="rId2" cstate="print"/>
          <a:srcRect/>
          <a:stretch>
            <a:fillRect/>
          </a:stretch>
        </p:blipFill>
        <p:spPr bwMode="auto">
          <a:xfrm>
            <a:off x="1524000" y="1219200"/>
            <a:ext cx="6705600" cy="4670425"/>
          </a:xfrm>
          <a:prstGeom prst="rect">
            <a:avLst/>
          </a:prstGeom>
          <a:noFill/>
          <a:ln w="9525">
            <a:noFill/>
            <a:miter lim="800000"/>
            <a:headEnd/>
            <a:tailEnd/>
          </a:ln>
        </p:spPr>
      </p:pic>
    </p:spTree>
  </p:cSld>
  <p:clrMapOvr>
    <a:masterClrMapping/>
  </p:clrMapOvr>
  <p:transition spd="med" advClick="0"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55330"/>
                                        </p:tgtEl>
                                        <p:attrNameLst>
                                          <p:attrName>style.visibility</p:attrName>
                                        </p:attrNameLst>
                                      </p:cBhvr>
                                      <p:to>
                                        <p:strVal val="visible"/>
                                      </p:to>
                                    </p:set>
                                    <p:anim calcmode="lin" valueType="num">
                                      <p:cBhvr>
                                        <p:cTn id="7" dur="3000" fill="hold"/>
                                        <p:tgtEl>
                                          <p:spTgt spid="355330"/>
                                        </p:tgtEl>
                                        <p:attrNameLst>
                                          <p:attrName>ppt_w</p:attrName>
                                        </p:attrNameLst>
                                      </p:cBhvr>
                                      <p:tavLst>
                                        <p:tav tm="0">
                                          <p:val>
                                            <p:strVal val="#ppt_w*2.5"/>
                                          </p:val>
                                        </p:tav>
                                        <p:tav tm="100000">
                                          <p:val>
                                            <p:strVal val="#ppt_w"/>
                                          </p:val>
                                        </p:tav>
                                      </p:tavLst>
                                    </p:anim>
                                    <p:anim calcmode="lin" valueType="num">
                                      <p:cBhvr>
                                        <p:cTn id="8" dur="3000" fill="hold"/>
                                        <p:tgtEl>
                                          <p:spTgt spid="355330"/>
                                        </p:tgtEl>
                                        <p:attrNameLst>
                                          <p:attrName>ppt_h</p:attrName>
                                        </p:attrNameLst>
                                      </p:cBhvr>
                                      <p:tavLst>
                                        <p:tav tm="0">
                                          <p:val>
                                            <p:strVal val="#ppt_h*0.01"/>
                                          </p:val>
                                        </p:tav>
                                        <p:tav tm="100000">
                                          <p:val>
                                            <p:strVal val="#ppt_h"/>
                                          </p:val>
                                        </p:tav>
                                      </p:tavLst>
                                    </p:anim>
                                    <p:anim calcmode="lin" valueType="num">
                                      <p:cBhvr>
                                        <p:cTn id="9" dur="3000" fill="hold"/>
                                        <p:tgtEl>
                                          <p:spTgt spid="355330"/>
                                        </p:tgtEl>
                                        <p:attrNameLst>
                                          <p:attrName>ppt_x</p:attrName>
                                        </p:attrNameLst>
                                      </p:cBhvr>
                                      <p:tavLst>
                                        <p:tav tm="0">
                                          <p:val>
                                            <p:strVal val="#ppt_x"/>
                                          </p:val>
                                        </p:tav>
                                        <p:tav tm="100000">
                                          <p:val>
                                            <p:strVal val="#ppt_x"/>
                                          </p:val>
                                        </p:tav>
                                      </p:tavLst>
                                    </p:anim>
                                    <p:anim calcmode="lin" valueType="num">
                                      <p:cBhvr>
                                        <p:cTn id="10" dur="3000" fill="hold"/>
                                        <p:tgtEl>
                                          <p:spTgt spid="355330"/>
                                        </p:tgtEl>
                                        <p:attrNameLst>
                                          <p:attrName>ppt_y</p:attrName>
                                        </p:attrNameLst>
                                      </p:cBhvr>
                                      <p:tavLst>
                                        <p:tav tm="0">
                                          <p:val>
                                            <p:strVal val="#ppt_h+1"/>
                                          </p:val>
                                        </p:tav>
                                        <p:tav tm="100000">
                                          <p:val>
                                            <p:strVal val="#ppt_y"/>
                                          </p:val>
                                        </p:tav>
                                      </p:tavLst>
                                    </p:anim>
                                    <p:animEffect transition="in" filter="fade">
                                      <p:cBhvr>
                                        <p:cTn id="11" dur="3000"/>
                                        <p:tgtEl>
                                          <p:spTgt spid="3553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5" presetClass="emph" presetSubtype="0" fill="hold" grpId="1" nodeType="clickEffect">
                                  <p:stCondLst>
                                    <p:cond delay="0"/>
                                  </p:stCondLst>
                                  <p:childTnLst>
                                    <p:animClr clrSpc="hsl" dir="cw">
                                      <p:cBhvr override="childStyle">
                                        <p:cTn id="15" dur="5000" fill="hold"/>
                                        <p:tgtEl>
                                          <p:spTgt spid="355330"/>
                                        </p:tgtEl>
                                        <p:attrNameLst>
                                          <p:attrName>style.color</p:attrName>
                                        </p:attrNameLst>
                                      </p:cBhvr>
                                      <p:by>
                                        <p:hsl h="0" s="-70588" l="0"/>
                                      </p:by>
                                    </p:animClr>
                                    <p:animClr clrSpc="hsl" dir="cw">
                                      <p:cBhvr>
                                        <p:cTn id="16" dur="5000" fill="hold"/>
                                        <p:tgtEl>
                                          <p:spTgt spid="355330"/>
                                        </p:tgtEl>
                                        <p:attrNameLst>
                                          <p:attrName>fillcolor</p:attrName>
                                        </p:attrNameLst>
                                      </p:cBhvr>
                                      <p:by>
                                        <p:hsl h="0" s="-70588" l="0"/>
                                      </p:by>
                                    </p:animClr>
                                    <p:animClr clrSpc="hsl" dir="cw">
                                      <p:cBhvr>
                                        <p:cTn id="17" dur="5000" fill="hold"/>
                                        <p:tgtEl>
                                          <p:spTgt spid="355330"/>
                                        </p:tgtEl>
                                        <p:attrNameLst>
                                          <p:attrName>stroke.color</p:attrName>
                                        </p:attrNameLst>
                                      </p:cBhvr>
                                      <p:by>
                                        <p:hsl h="0" s="-70588" l="0"/>
                                      </p:by>
                                    </p:animClr>
                                    <p:set>
                                      <p:cBhvr>
                                        <p:cTn id="18" dur="5000" fill="hold"/>
                                        <p:tgtEl>
                                          <p:spTgt spid="355330"/>
                                        </p:tgtEl>
                                        <p:attrNameLst>
                                          <p:attrName>fill.type</p:attrName>
                                        </p:attrNameLst>
                                      </p:cBhvr>
                                      <p:to>
                                        <p:strVal val="solid"/>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2" nodeType="clickEffect">
                                  <p:stCondLst>
                                    <p:cond delay="0"/>
                                  </p:stCondLst>
                                  <p:childTnLst>
                                    <p:animEffect transition="out" filter="dissolve">
                                      <p:cBhvr>
                                        <p:cTn id="22" dur="2000"/>
                                        <p:tgtEl>
                                          <p:spTgt spid="355330"/>
                                        </p:tgtEl>
                                      </p:cBhvr>
                                    </p:animEffect>
                                    <p:set>
                                      <p:cBhvr>
                                        <p:cTn id="23" dur="1" fill="hold">
                                          <p:stCondLst>
                                            <p:cond delay="1999"/>
                                          </p:stCondLst>
                                        </p:cTn>
                                        <p:tgtEl>
                                          <p:spTgt spid="355330"/>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355332"/>
                                        </p:tgtEl>
                                        <p:attrNameLst>
                                          <p:attrName>style.visibility</p:attrName>
                                        </p:attrNameLst>
                                      </p:cBhvr>
                                      <p:to>
                                        <p:strVal val="visible"/>
                                      </p:to>
                                    </p:set>
                                    <p:animEffect transition="in" filter="dissolve">
                                      <p:cBhvr>
                                        <p:cTn id="28" dur="2000"/>
                                        <p:tgtEl>
                                          <p:spTgt spid="355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0" grpId="0" animBg="1"/>
      <p:bldP spid="355330" grpId="1" animBg="1"/>
      <p:bldP spid="355330"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white_binders"/>
          <p:cNvPicPr>
            <a:picLocks noChangeAspect="1" noChangeArrowheads="1"/>
          </p:cNvPicPr>
          <p:nvPr/>
        </p:nvPicPr>
        <p:blipFill>
          <a:blip r:embed="rId2" cstate="print"/>
          <a:srcRect/>
          <a:stretch>
            <a:fillRect/>
          </a:stretch>
        </p:blipFill>
        <p:spPr bwMode="auto">
          <a:xfrm>
            <a:off x="1524000" y="1219200"/>
            <a:ext cx="6705600" cy="4670425"/>
          </a:xfrm>
          <a:prstGeom prst="rect">
            <a:avLst/>
          </a:prstGeom>
          <a:noFill/>
          <a:ln w="9525">
            <a:noFill/>
            <a:miter lim="800000"/>
            <a:headEnd/>
            <a:tailEnd/>
          </a:ln>
        </p:spPr>
      </p:pic>
      <p:sp>
        <p:nvSpPr>
          <p:cNvPr id="57347" name="WordArt 5"/>
          <p:cNvSpPr>
            <a:spLocks noChangeArrowheads="1" noChangeShapeType="1" noTextEdit="1"/>
          </p:cNvSpPr>
          <p:nvPr/>
        </p:nvSpPr>
        <p:spPr bwMode="auto">
          <a:xfrm>
            <a:off x="1219200" y="1143000"/>
            <a:ext cx="7010400" cy="2667000"/>
          </a:xfrm>
          <a:prstGeom prst="rect">
            <a:avLst/>
          </a:prstGeom>
        </p:spPr>
        <p:txBody>
          <a:bodyPr wrap="none" fromWordArt="1">
            <a:prstTxWarp prst="textPlain">
              <a:avLst>
                <a:gd name="adj" fmla="val 50000"/>
              </a:avLst>
            </a:prstTxWarp>
          </a:bodyPr>
          <a:lstStyle/>
          <a:p>
            <a:pPr algn="ctr"/>
            <a:r>
              <a:rPr lang="en-US" sz="3600" kern="10">
                <a:ln w="25400">
                  <a:solidFill>
                    <a:srgbClr val="000000"/>
                  </a:solidFill>
                  <a:round/>
                  <a:headEnd/>
                  <a:tailEnd/>
                </a:ln>
                <a:solidFill>
                  <a:srgbClr val="00FF00"/>
                </a:solidFill>
                <a:latin typeface="Algerian"/>
              </a:rPr>
              <a:t>Time to</a:t>
            </a:r>
          </a:p>
          <a:p>
            <a:pPr algn="ctr"/>
            <a:r>
              <a:rPr lang="en-US" sz="3600" kern="10">
                <a:ln w="25400">
                  <a:solidFill>
                    <a:srgbClr val="000000"/>
                  </a:solidFill>
                  <a:round/>
                  <a:headEnd/>
                  <a:tailEnd/>
                </a:ln>
                <a:solidFill>
                  <a:srgbClr val="00FF00"/>
                </a:solidFill>
                <a:latin typeface="Algerian"/>
              </a:rPr>
              <a:t>organize &amp; decorate!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0" y="274638"/>
            <a:ext cx="9144000" cy="1143000"/>
          </a:xfrm>
          <a:solidFill>
            <a:srgbClr val="33CC33">
              <a:alpha val="30980"/>
            </a:srgbClr>
          </a:solidFill>
        </p:spPr>
        <p:txBody>
          <a:bodyPr/>
          <a:lstStyle/>
          <a:p>
            <a:pPr eaLnBrk="1" hangingPunct="1"/>
            <a:r>
              <a:rPr lang="en-US" smtClean="0"/>
              <a:t>Portfolio  Cover Sheet</a:t>
            </a:r>
          </a:p>
        </p:txBody>
      </p:sp>
      <p:sp>
        <p:nvSpPr>
          <p:cNvPr id="68611" name="Rectangle 3"/>
          <p:cNvSpPr>
            <a:spLocks noGrp="1" noChangeArrowheads="1"/>
          </p:cNvSpPr>
          <p:nvPr>
            <p:ph type="body" idx="1"/>
          </p:nvPr>
        </p:nvSpPr>
        <p:spPr>
          <a:xfrm>
            <a:off x="2514600" y="1600200"/>
            <a:ext cx="6172200" cy="4876800"/>
          </a:xfrm>
        </p:spPr>
        <p:txBody>
          <a:bodyPr>
            <a:normAutofit lnSpcReduction="10000"/>
          </a:bodyPr>
          <a:lstStyle/>
          <a:p>
            <a:pPr eaLnBrk="1" hangingPunct="1">
              <a:lnSpc>
                <a:spcPct val="90000"/>
              </a:lnSpc>
              <a:defRPr/>
            </a:pPr>
            <a:r>
              <a:rPr lang="en-US" sz="2400" b="1" dirty="0"/>
              <a:t>1. </a:t>
            </a:r>
            <a:r>
              <a:rPr lang="en-US" sz="2400" b="1" dirty="0" smtClean="0"/>
              <a:t>GIIGs</a:t>
            </a:r>
          </a:p>
          <a:p>
            <a:pPr eaLnBrk="1" hangingPunct="1">
              <a:lnSpc>
                <a:spcPct val="90000"/>
              </a:lnSpc>
              <a:defRPr/>
            </a:pPr>
            <a:r>
              <a:rPr lang="en-US" sz="2400" b="1" dirty="0" smtClean="0"/>
              <a:t>2. Writing </a:t>
            </a:r>
            <a:endParaRPr lang="en-US" sz="2400" b="1" dirty="0"/>
          </a:p>
          <a:p>
            <a:pPr lvl="1" eaLnBrk="1" hangingPunct="1">
              <a:lnSpc>
                <a:spcPct val="90000"/>
              </a:lnSpc>
              <a:defRPr/>
            </a:pPr>
            <a:r>
              <a:rPr lang="en-US" sz="2000" dirty="0"/>
              <a:t>Non-edits</a:t>
            </a:r>
          </a:p>
          <a:p>
            <a:pPr lvl="1" eaLnBrk="1" hangingPunct="1">
              <a:lnSpc>
                <a:spcPct val="90000"/>
              </a:lnSpc>
              <a:defRPr/>
            </a:pPr>
            <a:r>
              <a:rPr lang="en-US" sz="2000" dirty="0"/>
              <a:t>Writing Process</a:t>
            </a:r>
          </a:p>
          <a:p>
            <a:pPr lvl="1" eaLnBrk="1" hangingPunct="1">
              <a:lnSpc>
                <a:spcPct val="90000"/>
              </a:lnSpc>
              <a:defRPr/>
            </a:pPr>
            <a:r>
              <a:rPr lang="en-US" sz="2000" dirty="0" smtClean="0"/>
              <a:t>Reflections</a:t>
            </a:r>
            <a:endParaRPr lang="en-US" sz="2000" dirty="0"/>
          </a:p>
          <a:p>
            <a:pPr eaLnBrk="1" hangingPunct="1">
              <a:lnSpc>
                <a:spcPct val="90000"/>
              </a:lnSpc>
              <a:defRPr/>
            </a:pPr>
            <a:r>
              <a:rPr lang="en-US" sz="2400" b="1" dirty="0" smtClean="0"/>
              <a:t>3</a:t>
            </a:r>
            <a:r>
              <a:rPr lang="en-US" sz="2400" b="1" dirty="0"/>
              <a:t>. </a:t>
            </a:r>
            <a:r>
              <a:rPr lang="en-US" sz="2400" b="1" dirty="0" smtClean="0"/>
              <a:t>Reading Assignments</a:t>
            </a:r>
          </a:p>
          <a:p>
            <a:pPr lvl="1" eaLnBrk="1" hangingPunct="1">
              <a:lnSpc>
                <a:spcPct val="90000"/>
              </a:lnSpc>
              <a:defRPr/>
            </a:pPr>
            <a:r>
              <a:rPr lang="en-US" sz="2000" b="1" dirty="0" smtClean="0"/>
              <a:t>“My Brother Sam is Dead”</a:t>
            </a:r>
          </a:p>
          <a:p>
            <a:pPr lvl="1" eaLnBrk="1" hangingPunct="1">
              <a:lnSpc>
                <a:spcPct val="90000"/>
              </a:lnSpc>
              <a:defRPr/>
            </a:pPr>
            <a:r>
              <a:rPr lang="en-US" sz="2000" b="1" dirty="0" smtClean="0"/>
              <a:t>“The Diary of Anne Frank”</a:t>
            </a:r>
          </a:p>
          <a:p>
            <a:pPr lvl="1" eaLnBrk="1" hangingPunct="1">
              <a:lnSpc>
                <a:spcPct val="90000"/>
              </a:lnSpc>
              <a:defRPr/>
            </a:pPr>
            <a:r>
              <a:rPr lang="en-US" sz="2000" b="1" dirty="0" smtClean="0"/>
              <a:t>Poetry, etc. </a:t>
            </a:r>
          </a:p>
          <a:p>
            <a:pPr eaLnBrk="1" hangingPunct="1">
              <a:lnSpc>
                <a:spcPct val="90000"/>
              </a:lnSpc>
              <a:defRPr/>
            </a:pPr>
            <a:r>
              <a:rPr lang="en-US" sz="2400" b="1" dirty="0" smtClean="0"/>
              <a:t>4. Special </a:t>
            </a:r>
            <a:r>
              <a:rPr lang="en-US" sz="2400" b="1" dirty="0"/>
              <a:t>Features</a:t>
            </a:r>
          </a:p>
          <a:p>
            <a:pPr lvl="1" eaLnBrk="1" hangingPunct="1">
              <a:lnSpc>
                <a:spcPct val="90000"/>
              </a:lnSpc>
              <a:defRPr/>
            </a:pPr>
            <a:r>
              <a:rPr lang="en-US" sz="2000" dirty="0"/>
              <a:t>Surveys</a:t>
            </a:r>
          </a:p>
          <a:p>
            <a:pPr lvl="1" eaLnBrk="1" hangingPunct="1">
              <a:lnSpc>
                <a:spcPct val="90000"/>
              </a:lnSpc>
              <a:defRPr/>
            </a:pPr>
            <a:r>
              <a:rPr lang="en-US" sz="2000" dirty="0" smtClean="0"/>
              <a:t>Projects</a:t>
            </a:r>
            <a:endParaRPr lang="en-US" sz="2400" b="1" dirty="0"/>
          </a:p>
          <a:p>
            <a:pPr eaLnBrk="1" hangingPunct="1">
              <a:lnSpc>
                <a:spcPct val="90000"/>
              </a:lnSpc>
              <a:defRPr/>
            </a:pPr>
            <a:r>
              <a:rPr lang="en-US" sz="2400" b="1" dirty="0"/>
              <a:t>5. Assessment </a:t>
            </a:r>
            <a:r>
              <a:rPr lang="en-US" sz="2400" b="1" dirty="0" smtClean="0"/>
              <a:t>Results</a:t>
            </a:r>
          </a:p>
          <a:p>
            <a:pPr eaLnBrk="1" hangingPunct="1">
              <a:lnSpc>
                <a:spcPct val="90000"/>
              </a:lnSpc>
              <a:defRPr/>
            </a:pPr>
            <a:r>
              <a:rPr lang="en-US" sz="2400" b="1" dirty="0" smtClean="0"/>
              <a:t>6. Miscellaneous </a:t>
            </a:r>
            <a:endParaRPr lang="en-US" sz="2400" b="1" dirty="0"/>
          </a:p>
        </p:txBody>
      </p:sp>
      <p:sp>
        <p:nvSpPr>
          <p:cNvPr id="7" name="AutoShape 8"/>
          <p:cNvSpPr>
            <a:spLocks noChangeArrowheads="1"/>
          </p:cNvSpPr>
          <p:nvPr/>
        </p:nvSpPr>
        <p:spPr bwMode="auto">
          <a:xfrm>
            <a:off x="381000" y="1219200"/>
            <a:ext cx="1981200" cy="2133600"/>
          </a:xfrm>
          <a:prstGeom prst="wedgeRoundRectCallout">
            <a:avLst>
              <a:gd name="adj1" fmla="val 65944"/>
              <a:gd name="adj2" fmla="val -21968"/>
              <a:gd name="adj3" fmla="val 16667"/>
            </a:avLst>
          </a:prstGeom>
          <a:solidFill>
            <a:schemeClr val="bg1"/>
          </a:solidFill>
          <a:ln w="38100">
            <a:solidFill>
              <a:schemeClr val="tx1"/>
            </a:solidFill>
            <a:miter lim="800000"/>
            <a:headEnd/>
            <a:tailEnd/>
          </a:ln>
        </p:spPr>
        <p:txBody>
          <a:bodyPr/>
          <a:lstStyle/>
          <a:p>
            <a:pPr algn="ctr"/>
            <a:r>
              <a:rPr lang="en-US"/>
              <a:t>Record your first GIIG score, then put your GIIG immediately after the score sheet.</a:t>
            </a:r>
          </a:p>
        </p:txBody>
      </p:sp>
      <p:sp>
        <p:nvSpPr>
          <p:cNvPr id="8" name="AutoShape 13"/>
          <p:cNvSpPr>
            <a:spLocks noChangeArrowheads="1"/>
          </p:cNvSpPr>
          <p:nvPr/>
        </p:nvSpPr>
        <p:spPr bwMode="auto">
          <a:xfrm>
            <a:off x="2057400" y="23622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9" name="AutoShape 4"/>
          <p:cNvSpPr>
            <a:spLocks noChangeArrowheads="1"/>
          </p:cNvSpPr>
          <p:nvPr/>
        </p:nvSpPr>
        <p:spPr bwMode="auto">
          <a:xfrm>
            <a:off x="6324600" y="1524000"/>
            <a:ext cx="2438400" cy="1295400"/>
          </a:xfrm>
          <a:prstGeom prst="wedgeRoundRectCallout">
            <a:avLst>
              <a:gd name="adj1" fmla="val -81250"/>
              <a:gd name="adj2" fmla="val 43630"/>
              <a:gd name="adj3" fmla="val 16667"/>
            </a:avLst>
          </a:prstGeom>
          <a:solidFill>
            <a:schemeClr val="bg1"/>
          </a:solidFill>
          <a:ln w="57150">
            <a:solidFill>
              <a:schemeClr val="tx1"/>
            </a:solidFill>
            <a:miter lim="800000"/>
            <a:headEnd/>
            <a:tailEnd/>
          </a:ln>
        </p:spPr>
        <p:txBody>
          <a:bodyPr/>
          <a:lstStyle/>
          <a:p>
            <a:pPr algn="ctr"/>
            <a:r>
              <a:rPr lang="en-US"/>
              <a:t>Put your creative writing story here!</a:t>
            </a:r>
          </a:p>
          <a:p>
            <a:pPr algn="ctr"/>
            <a:r>
              <a:rPr lang="en-US"/>
              <a:t>‘Who Are You? Where Are You?’</a:t>
            </a:r>
          </a:p>
        </p:txBody>
      </p:sp>
      <p:sp>
        <p:nvSpPr>
          <p:cNvPr id="10" name="AutoShape 6"/>
          <p:cNvSpPr>
            <a:spLocks noChangeArrowheads="1"/>
          </p:cNvSpPr>
          <p:nvPr/>
        </p:nvSpPr>
        <p:spPr bwMode="auto">
          <a:xfrm>
            <a:off x="6553200" y="4114800"/>
            <a:ext cx="2286000" cy="838200"/>
          </a:xfrm>
          <a:prstGeom prst="wedgeRoundRectCallout">
            <a:avLst>
              <a:gd name="adj1" fmla="val -90560"/>
              <a:gd name="adj2" fmla="val 54667"/>
              <a:gd name="adj3" fmla="val 16667"/>
            </a:avLst>
          </a:prstGeom>
          <a:solidFill>
            <a:schemeClr val="bg1"/>
          </a:solidFill>
          <a:ln w="38100">
            <a:solidFill>
              <a:schemeClr val="tx1"/>
            </a:solidFill>
            <a:miter lim="800000"/>
            <a:headEnd/>
            <a:tailEnd/>
          </a:ln>
        </p:spPr>
        <p:txBody>
          <a:bodyPr/>
          <a:lstStyle/>
          <a:p>
            <a:pPr algn="ctr"/>
            <a:r>
              <a:rPr lang="en-US"/>
              <a:t>Language Arts Survey goes here!</a:t>
            </a:r>
          </a:p>
        </p:txBody>
      </p:sp>
      <p:sp>
        <p:nvSpPr>
          <p:cNvPr id="11" name="AutoShape 7"/>
          <p:cNvSpPr>
            <a:spLocks noChangeArrowheads="1"/>
          </p:cNvSpPr>
          <p:nvPr/>
        </p:nvSpPr>
        <p:spPr bwMode="auto">
          <a:xfrm>
            <a:off x="0" y="4800600"/>
            <a:ext cx="2590800" cy="838200"/>
          </a:xfrm>
          <a:prstGeom prst="wedgeRoundRectCallout">
            <a:avLst>
              <a:gd name="adj1" fmla="val 62745"/>
              <a:gd name="adj2" fmla="val 7542"/>
              <a:gd name="adj3" fmla="val 16667"/>
            </a:avLst>
          </a:prstGeom>
          <a:solidFill>
            <a:schemeClr val="bg1"/>
          </a:solidFill>
          <a:ln w="38100">
            <a:solidFill>
              <a:schemeClr val="tx1"/>
            </a:solidFill>
            <a:miter lim="800000"/>
            <a:headEnd/>
            <a:tailEnd/>
          </a:ln>
        </p:spPr>
        <p:txBody>
          <a:bodyPr/>
          <a:lstStyle/>
          <a:p>
            <a:pPr algn="ctr"/>
            <a:r>
              <a:rPr lang="en-US"/>
              <a:t>Costa Clock Activity goes here.</a:t>
            </a:r>
          </a:p>
        </p:txBody>
      </p:sp>
      <p:sp>
        <p:nvSpPr>
          <p:cNvPr id="12" name="AutoShape 13"/>
          <p:cNvSpPr>
            <a:spLocks noChangeArrowheads="1"/>
          </p:cNvSpPr>
          <p:nvPr/>
        </p:nvSpPr>
        <p:spPr bwMode="auto">
          <a:xfrm>
            <a:off x="8534400" y="22098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13" name="AutoShape 13"/>
          <p:cNvSpPr>
            <a:spLocks noChangeArrowheads="1"/>
          </p:cNvSpPr>
          <p:nvPr/>
        </p:nvSpPr>
        <p:spPr bwMode="auto">
          <a:xfrm>
            <a:off x="8534400" y="46482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
        <p:nvSpPr>
          <p:cNvPr id="14" name="AutoShape 13"/>
          <p:cNvSpPr>
            <a:spLocks noChangeArrowheads="1"/>
          </p:cNvSpPr>
          <p:nvPr/>
        </p:nvSpPr>
        <p:spPr bwMode="auto">
          <a:xfrm>
            <a:off x="1981200" y="5257800"/>
            <a:ext cx="609600" cy="533400"/>
          </a:xfrm>
          <a:prstGeom prst="smileyFace">
            <a:avLst>
              <a:gd name="adj" fmla="val 4653"/>
            </a:avLst>
          </a:prstGeom>
          <a:solidFill>
            <a:srgbClr val="FFFF00"/>
          </a:solidFill>
          <a:ln w="2857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155" decel="100000"/>
                                        <p:tgtEl>
                                          <p:spTgt spid="8"/>
                                        </p:tgtEl>
                                      </p:cBhvr>
                                    </p:animEffect>
                                    <p:animScale>
                                      <p:cBhvr>
                                        <p:cTn id="13" dur="1155" decel="100000"/>
                                        <p:tgtEl>
                                          <p:spTgt spid="8"/>
                                        </p:tgtEl>
                                      </p:cBhvr>
                                      <p:from x="10000" y="10000"/>
                                      <p:to x="200000" y="450000"/>
                                    </p:animScale>
                                    <p:animScale>
                                      <p:cBhvr>
                                        <p:cTn id="14" dur="1845" accel="100000" fill="hold">
                                          <p:stCondLst>
                                            <p:cond delay="1155"/>
                                          </p:stCondLst>
                                        </p:cTn>
                                        <p:tgtEl>
                                          <p:spTgt spid="8"/>
                                        </p:tgtEl>
                                      </p:cBhvr>
                                      <p:from x="200000" y="450000"/>
                                      <p:to x="100000" y="100000"/>
                                    </p:animScale>
                                    <p:set>
                                      <p:cBhvr>
                                        <p:cTn id="15" dur="1155" fill="hold"/>
                                        <p:tgtEl>
                                          <p:spTgt spid="8"/>
                                        </p:tgtEl>
                                        <p:attrNameLst>
                                          <p:attrName>ppt_x</p:attrName>
                                        </p:attrNameLst>
                                      </p:cBhvr>
                                      <p:to>
                                        <p:strVal val="(0.5)"/>
                                      </p:to>
                                    </p:set>
                                    <p:anim from="(0.5)" to="(#ppt_x)" calcmode="lin" valueType="num">
                                      <p:cBhvr>
                                        <p:cTn id="16" dur="1845" accel="100000" fill="hold">
                                          <p:stCondLst>
                                            <p:cond delay="1155"/>
                                          </p:stCondLst>
                                        </p:cTn>
                                        <p:tgtEl>
                                          <p:spTgt spid="8"/>
                                        </p:tgtEl>
                                        <p:attrNameLst>
                                          <p:attrName>ppt_x</p:attrName>
                                        </p:attrNameLst>
                                      </p:cBhvr>
                                    </p:anim>
                                    <p:set>
                                      <p:cBhvr>
                                        <p:cTn id="17" dur="1155" fill="hold"/>
                                        <p:tgtEl>
                                          <p:spTgt spid="8"/>
                                        </p:tgtEl>
                                        <p:attrNameLst>
                                          <p:attrName>ppt_y</p:attrName>
                                        </p:attrNameLst>
                                      </p:cBhvr>
                                      <p:to>
                                        <p:strVal val="(#ppt_y+0.4)"/>
                                      </p:to>
                                    </p:set>
                                    <p:anim from="(#ppt_y+0.4)" to="(#ppt_y)" calcmode="lin" valueType="num">
                                      <p:cBhvr>
                                        <p:cTn id="18" dur="1845" accel="100000" fill="hold">
                                          <p:stCondLst>
                                            <p:cond delay="1155"/>
                                          </p:stCondLst>
                                        </p:cTn>
                                        <p:tgtEl>
                                          <p:spTgt spid="8"/>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20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dissolve">
                                      <p:cBhvr>
                                        <p:cTn id="33" dur="20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155" decel="100000"/>
                                        <p:tgtEl>
                                          <p:spTgt spid="12"/>
                                        </p:tgtEl>
                                      </p:cBhvr>
                                    </p:animEffect>
                                    <p:animScale>
                                      <p:cBhvr>
                                        <p:cTn id="39" dur="1155" decel="100000"/>
                                        <p:tgtEl>
                                          <p:spTgt spid="12"/>
                                        </p:tgtEl>
                                      </p:cBhvr>
                                      <p:from x="10000" y="10000"/>
                                      <p:to x="200000" y="450000"/>
                                    </p:animScale>
                                    <p:animScale>
                                      <p:cBhvr>
                                        <p:cTn id="40" dur="1845" accel="100000" fill="hold">
                                          <p:stCondLst>
                                            <p:cond delay="1155"/>
                                          </p:stCondLst>
                                        </p:cTn>
                                        <p:tgtEl>
                                          <p:spTgt spid="12"/>
                                        </p:tgtEl>
                                      </p:cBhvr>
                                      <p:from x="200000" y="450000"/>
                                      <p:to x="100000" y="100000"/>
                                    </p:animScale>
                                    <p:set>
                                      <p:cBhvr>
                                        <p:cTn id="41" dur="1155" fill="hold"/>
                                        <p:tgtEl>
                                          <p:spTgt spid="12"/>
                                        </p:tgtEl>
                                        <p:attrNameLst>
                                          <p:attrName>ppt_x</p:attrName>
                                        </p:attrNameLst>
                                      </p:cBhvr>
                                      <p:to>
                                        <p:strVal val="(0.5)"/>
                                      </p:to>
                                    </p:set>
                                    <p:anim from="(0.5)" to="(#ppt_x)" calcmode="lin" valueType="num">
                                      <p:cBhvr>
                                        <p:cTn id="42" dur="1845" accel="100000" fill="hold">
                                          <p:stCondLst>
                                            <p:cond delay="1155"/>
                                          </p:stCondLst>
                                        </p:cTn>
                                        <p:tgtEl>
                                          <p:spTgt spid="12"/>
                                        </p:tgtEl>
                                        <p:attrNameLst>
                                          <p:attrName>ppt_x</p:attrName>
                                        </p:attrNameLst>
                                      </p:cBhvr>
                                    </p:anim>
                                    <p:set>
                                      <p:cBhvr>
                                        <p:cTn id="43" dur="1155" fill="hold"/>
                                        <p:tgtEl>
                                          <p:spTgt spid="12"/>
                                        </p:tgtEl>
                                        <p:attrNameLst>
                                          <p:attrName>ppt_y</p:attrName>
                                        </p:attrNameLst>
                                      </p:cBhvr>
                                      <p:to>
                                        <p:strVal val="(#ppt_y+0.4)"/>
                                      </p:to>
                                    </p:set>
                                    <p:anim from="(#ppt_y+0.4)" to="(#ppt_y)" calcmode="lin" valueType="num">
                                      <p:cBhvr>
                                        <p:cTn id="44" dur="1845" accel="100000" fill="hold">
                                          <p:stCondLst>
                                            <p:cond delay="1155"/>
                                          </p:stCondLst>
                                        </p:cTn>
                                        <p:tgtEl>
                                          <p:spTgt spid="12"/>
                                        </p:tgtEl>
                                        <p:attrNameLst>
                                          <p:attrName>ppt_y</p:attrName>
                                        </p:attrNameLst>
                                      </p:cBhvr>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5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155" decel="100000"/>
                                        <p:tgtEl>
                                          <p:spTgt spid="13"/>
                                        </p:tgtEl>
                                      </p:cBhvr>
                                    </p:animEffect>
                                    <p:animScale>
                                      <p:cBhvr>
                                        <p:cTn id="50" dur="1155" decel="100000"/>
                                        <p:tgtEl>
                                          <p:spTgt spid="13"/>
                                        </p:tgtEl>
                                      </p:cBhvr>
                                      <p:from x="10000" y="10000"/>
                                      <p:to x="200000" y="450000"/>
                                    </p:animScale>
                                    <p:animScale>
                                      <p:cBhvr>
                                        <p:cTn id="51" dur="1845" accel="100000" fill="hold">
                                          <p:stCondLst>
                                            <p:cond delay="1155"/>
                                          </p:stCondLst>
                                        </p:cTn>
                                        <p:tgtEl>
                                          <p:spTgt spid="13"/>
                                        </p:tgtEl>
                                      </p:cBhvr>
                                      <p:from x="200000" y="450000"/>
                                      <p:to x="100000" y="100000"/>
                                    </p:animScale>
                                    <p:set>
                                      <p:cBhvr>
                                        <p:cTn id="52" dur="1155" fill="hold"/>
                                        <p:tgtEl>
                                          <p:spTgt spid="13"/>
                                        </p:tgtEl>
                                        <p:attrNameLst>
                                          <p:attrName>ppt_x</p:attrName>
                                        </p:attrNameLst>
                                      </p:cBhvr>
                                      <p:to>
                                        <p:strVal val="(0.5)"/>
                                      </p:to>
                                    </p:set>
                                    <p:anim from="(0.5)" to="(#ppt_x)" calcmode="lin" valueType="num">
                                      <p:cBhvr>
                                        <p:cTn id="53" dur="1845" accel="100000" fill="hold">
                                          <p:stCondLst>
                                            <p:cond delay="1155"/>
                                          </p:stCondLst>
                                        </p:cTn>
                                        <p:tgtEl>
                                          <p:spTgt spid="13"/>
                                        </p:tgtEl>
                                        <p:attrNameLst>
                                          <p:attrName>ppt_x</p:attrName>
                                        </p:attrNameLst>
                                      </p:cBhvr>
                                    </p:anim>
                                    <p:set>
                                      <p:cBhvr>
                                        <p:cTn id="54" dur="1155" fill="hold"/>
                                        <p:tgtEl>
                                          <p:spTgt spid="13"/>
                                        </p:tgtEl>
                                        <p:attrNameLst>
                                          <p:attrName>ppt_y</p:attrName>
                                        </p:attrNameLst>
                                      </p:cBhvr>
                                      <p:to>
                                        <p:strVal val="(#ppt_y+0.4)"/>
                                      </p:to>
                                    </p:set>
                                    <p:anim from="(#ppt_y+0.4)" to="(#ppt_y)" calcmode="lin" valueType="num">
                                      <p:cBhvr>
                                        <p:cTn id="55" dur="1845" accel="100000" fill="hold">
                                          <p:stCondLst>
                                            <p:cond delay="1155"/>
                                          </p:stCondLst>
                                        </p:cTn>
                                        <p:tgtEl>
                                          <p:spTgt spid="13"/>
                                        </p:tgtEl>
                                        <p:attrNameLst>
                                          <p:attrName>ppt_y</p:attrName>
                                        </p:attrNameLst>
                                      </p:cBhvr>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51"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155" decel="100000"/>
                                        <p:tgtEl>
                                          <p:spTgt spid="14"/>
                                        </p:tgtEl>
                                      </p:cBhvr>
                                    </p:animEffect>
                                    <p:animScale>
                                      <p:cBhvr>
                                        <p:cTn id="61" dur="1155" decel="100000"/>
                                        <p:tgtEl>
                                          <p:spTgt spid="14"/>
                                        </p:tgtEl>
                                      </p:cBhvr>
                                      <p:from x="10000" y="10000"/>
                                      <p:to x="200000" y="450000"/>
                                    </p:animScale>
                                    <p:animScale>
                                      <p:cBhvr>
                                        <p:cTn id="62" dur="1845" accel="100000" fill="hold">
                                          <p:stCondLst>
                                            <p:cond delay="1155"/>
                                          </p:stCondLst>
                                        </p:cTn>
                                        <p:tgtEl>
                                          <p:spTgt spid="14"/>
                                        </p:tgtEl>
                                      </p:cBhvr>
                                      <p:from x="200000" y="450000"/>
                                      <p:to x="100000" y="100000"/>
                                    </p:animScale>
                                    <p:set>
                                      <p:cBhvr>
                                        <p:cTn id="63" dur="1155" fill="hold"/>
                                        <p:tgtEl>
                                          <p:spTgt spid="14"/>
                                        </p:tgtEl>
                                        <p:attrNameLst>
                                          <p:attrName>ppt_x</p:attrName>
                                        </p:attrNameLst>
                                      </p:cBhvr>
                                      <p:to>
                                        <p:strVal val="(0.5)"/>
                                      </p:to>
                                    </p:set>
                                    <p:anim from="(0.5)" to="(#ppt_x)" calcmode="lin" valueType="num">
                                      <p:cBhvr>
                                        <p:cTn id="64" dur="1845" accel="100000" fill="hold">
                                          <p:stCondLst>
                                            <p:cond delay="1155"/>
                                          </p:stCondLst>
                                        </p:cTn>
                                        <p:tgtEl>
                                          <p:spTgt spid="14"/>
                                        </p:tgtEl>
                                        <p:attrNameLst>
                                          <p:attrName>ppt_x</p:attrName>
                                        </p:attrNameLst>
                                      </p:cBhvr>
                                    </p:anim>
                                    <p:set>
                                      <p:cBhvr>
                                        <p:cTn id="65" dur="1155" fill="hold"/>
                                        <p:tgtEl>
                                          <p:spTgt spid="14"/>
                                        </p:tgtEl>
                                        <p:attrNameLst>
                                          <p:attrName>ppt_y</p:attrName>
                                        </p:attrNameLst>
                                      </p:cBhvr>
                                      <p:to>
                                        <p:strVal val="(#ppt_y+0.4)"/>
                                      </p:to>
                                    </p:set>
                                    <p:anim from="(#ppt_y+0.4)" to="(#ppt_y)" calcmode="lin" valueType="num">
                                      <p:cBhvr>
                                        <p:cTn id="66" dur="1845" accel="100000" fill="hold">
                                          <p:stCondLst>
                                            <p:cond delay="1155"/>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p:txBody>
          <a:bodyPr/>
          <a:lstStyle/>
          <a:p>
            <a:r>
              <a:rPr lang="en-US" smtClean="0"/>
              <a:t>3</a:t>
            </a:r>
            <a:r>
              <a:rPr lang="en-US" baseline="30000" smtClean="0"/>
              <a:t>rd</a:t>
            </a:r>
            <a:r>
              <a:rPr lang="en-US" smtClean="0"/>
              <a:t> Period Actors</a:t>
            </a:r>
          </a:p>
        </p:txBody>
      </p:sp>
      <p:sp>
        <p:nvSpPr>
          <p:cNvPr id="15363" name="Content Placeholder 5"/>
          <p:cNvSpPr>
            <a:spLocks noGrp="1"/>
          </p:cNvSpPr>
          <p:nvPr>
            <p:ph idx="1"/>
          </p:nvPr>
        </p:nvSpPr>
        <p:spPr/>
        <p:txBody>
          <a:bodyPr/>
          <a:lstStyle/>
          <a:p>
            <a:pPr marL="514350" indent="-514350">
              <a:buFontTx/>
              <a:buAutoNum type="arabicPeriod"/>
            </a:pPr>
            <a:r>
              <a:rPr lang="en-US" smtClean="0"/>
              <a:t>Roger  - Andrew </a:t>
            </a:r>
          </a:p>
          <a:p>
            <a:pPr marL="514350" indent="-514350">
              <a:buFontTx/>
              <a:buAutoNum type="arabicPeriod"/>
            </a:pPr>
            <a:r>
              <a:rPr lang="en-US" smtClean="0"/>
              <a:t>Mary Luella Washington - </a:t>
            </a:r>
          </a:p>
          <a:p>
            <a:pPr marL="514350" indent="-514350">
              <a:buFontTx/>
              <a:buAutoNum type="arabicPeriod"/>
            </a:pPr>
            <a:r>
              <a:rPr lang="en-US" smtClean="0"/>
              <a:t>Mr. Jacket – Jesus </a:t>
            </a:r>
          </a:p>
          <a:p>
            <a:pPr marL="514350" indent="-514350">
              <a:buFontTx/>
              <a:buAutoNum type="arabicPeriod"/>
            </a:pPr>
            <a:r>
              <a:rPr lang="en-US" smtClean="0"/>
              <a:t>Mr Jacket’s Mom – Manda </a:t>
            </a:r>
          </a:p>
          <a:p>
            <a:pPr marL="514350" indent="-514350">
              <a:buFontTx/>
              <a:buAutoNum type="arabicPeriod"/>
            </a:pPr>
            <a:r>
              <a:rPr lang="en-US" smtClean="0"/>
              <a:t>Frankie T – Woody 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US" smtClean="0"/>
              <a:t>2</a:t>
            </a:r>
            <a:r>
              <a:rPr lang="en-US" baseline="30000" smtClean="0"/>
              <a:t>nd</a:t>
            </a:r>
            <a:r>
              <a:rPr lang="en-US" smtClean="0"/>
              <a:t> Period Actors </a:t>
            </a:r>
          </a:p>
        </p:txBody>
      </p:sp>
      <p:sp>
        <p:nvSpPr>
          <p:cNvPr id="16387" name="Content Placeholder 5"/>
          <p:cNvSpPr>
            <a:spLocks noGrp="1"/>
          </p:cNvSpPr>
          <p:nvPr>
            <p:ph idx="1"/>
          </p:nvPr>
        </p:nvSpPr>
        <p:spPr/>
        <p:txBody>
          <a:bodyPr/>
          <a:lstStyle/>
          <a:p>
            <a:pPr marL="514350" indent="-514350">
              <a:buFontTx/>
              <a:buAutoNum type="arabicPeriod"/>
            </a:pPr>
            <a:r>
              <a:rPr lang="en-US" smtClean="0"/>
              <a:t>Roger - Daniel</a:t>
            </a:r>
          </a:p>
          <a:p>
            <a:pPr marL="514350" indent="-514350">
              <a:buFontTx/>
              <a:buAutoNum type="arabicPeriod"/>
            </a:pPr>
            <a:r>
              <a:rPr lang="en-US" smtClean="0"/>
              <a:t>Mary Luella Washington – Victoria </a:t>
            </a:r>
          </a:p>
          <a:p>
            <a:pPr marL="514350" indent="-514350">
              <a:buFontTx/>
              <a:buAutoNum type="arabicPeriod"/>
            </a:pPr>
            <a:r>
              <a:rPr lang="en-US" smtClean="0"/>
              <a:t>Mr. Jacket – Torin </a:t>
            </a:r>
          </a:p>
          <a:p>
            <a:pPr marL="514350" indent="-514350">
              <a:buFontTx/>
              <a:buAutoNum type="arabicPeriod"/>
            </a:pPr>
            <a:r>
              <a:rPr lang="en-US" smtClean="0"/>
              <a:t>Mr Jacket’s Mom - Jenna</a:t>
            </a:r>
          </a:p>
          <a:p>
            <a:pPr marL="514350" indent="-514350">
              <a:buFontTx/>
              <a:buAutoNum type="arabicPeriod"/>
            </a:pPr>
            <a:r>
              <a:rPr lang="en-US" smtClean="0"/>
              <a:t>Frankie T – Robert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457200" y="685800"/>
            <a:ext cx="8229600" cy="1143000"/>
          </a:xfrm>
        </p:spPr>
        <p:txBody>
          <a:bodyPr/>
          <a:lstStyle/>
          <a:p>
            <a:pPr eaLnBrk="1" hangingPunct="1"/>
            <a:r>
              <a:rPr lang="en-US" sz="3200" smtClean="0"/>
              <a:t>Today you all start with 0 points</a:t>
            </a:r>
            <a:br>
              <a:rPr lang="en-US" sz="3200" smtClean="0"/>
            </a:br>
            <a:r>
              <a:rPr lang="en-US" sz="3200" smtClean="0"/>
              <a:t>and are shooting for 50.</a:t>
            </a:r>
          </a:p>
        </p:txBody>
      </p:sp>
      <p:sp>
        <p:nvSpPr>
          <p:cNvPr id="638982" name="WordArt 6"/>
          <p:cNvSpPr>
            <a:spLocks noChangeArrowheads="1" noChangeShapeType="1" noTextEdit="1"/>
          </p:cNvSpPr>
          <p:nvPr/>
        </p:nvSpPr>
        <p:spPr bwMode="auto">
          <a:xfrm>
            <a:off x="3581400" y="2133600"/>
            <a:ext cx="2057400" cy="3276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3300"/>
                </a:solidFill>
                <a:latin typeface="Arial Black"/>
              </a:rPr>
              <a:t>0</a:t>
            </a:r>
          </a:p>
        </p:txBody>
      </p:sp>
      <p:sp>
        <p:nvSpPr>
          <p:cNvPr id="638983" name="WordArt 7"/>
          <p:cNvSpPr>
            <a:spLocks noChangeArrowheads="1" noChangeShapeType="1" noTextEdit="1"/>
          </p:cNvSpPr>
          <p:nvPr/>
        </p:nvSpPr>
        <p:spPr bwMode="auto">
          <a:xfrm>
            <a:off x="3505200" y="2057400"/>
            <a:ext cx="2438400" cy="32004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FF9900"/>
                </a:solidFill>
                <a:latin typeface="Algerian"/>
              </a:rPr>
              <a:t>10</a:t>
            </a:r>
          </a:p>
        </p:txBody>
      </p:sp>
      <p:sp>
        <p:nvSpPr>
          <p:cNvPr id="638984" name="WordArt 8"/>
          <p:cNvSpPr>
            <a:spLocks noChangeArrowheads="1" noChangeShapeType="1" noTextEdit="1"/>
          </p:cNvSpPr>
          <p:nvPr/>
        </p:nvSpPr>
        <p:spPr bwMode="auto">
          <a:xfrm>
            <a:off x="3124200" y="1981200"/>
            <a:ext cx="2971800" cy="3276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20</a:t>
            </a:r>
          </a:p>
        </p:txBody>
      </p:sp>
      <p:sp>
        <p:nvSpPr>
          <p:cNvPr id="638985" name="WordArt 9"/>
          <p:cNvSpPr>
            <a:spLocks noChangeArrowheads="1" noChangeShapeType="1" noTextEdit="1"/>
          </p:cNvSpPr>
          <p:nvPr/>
        </p:nvSpPr>
        <p:spPr bwMode="auto">
          <a:xfrm>
            <a:off x="2362200" y="2057400"/>
            <a:ext cx="4114800" cy="3505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80"/>
                </a:solidFill>
                <a:latin typeface="Arial Black"/>
              </a:rPr>
              <a:t>50</a:t>
            </a:r>
          </a:p>
        </p:txBody>
      </p:sp>
      <p:sp>
        <p:nvSpPr>
          <p:cNvPr id="638986" name="WordArt 10"/>
          <p:cNvSpPr>
            <a:spLocks noChangeArrowheads="1" noChangeShapeType="1" noTextEdit="1"/>
          </p:cNvSpPr>
          <p:nvPr/>
        </p:nvSpPr>
        <p:spPr bwMode="auto">
          <a:xfrm>
            <a:off x="2743200" y="2743200"/>
            <a:ext cx="3505200" cy="28956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CC33"/>
                </a:solidFill>
                <a:latin typeface="Arial Black"/>
              </a:rPr>
              <a:t>30</a:t>
            </a:r>
          </a:p>
        </p:txBody>
      </p:sp>
      <p:sp>
        <p:nvSpPr>
          <p:cNvPr id="638987" name="WordArt 11"/>
          <p:cNvSpPr>
            <a:spLocks noChangeArrowheads="1" noChangeShapeType="1" noTextEdit="1"/>
          </p:cNvSpPr>
          <p:nvPr/>
        </p:nvSpPr>
        <p:spPr bwMode="auto">
          <a:xfrm>
            <a:off x="2743200" y="1981200"/>
            <a:ext cx="3505200" cy="3810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2"/>
                </a:solidFill>
                <a:latin typeface="Arial Black"/>
              </a:rPr>
              <a:t>40</a:t>
            </a:r>
          </a:p>
        </p:txBody>
      </p:sp>
      <p:sp>
        <p:nvSpPr>
          <p:cNvPr id="638988" name="WordArt 12"/>
          <p:cNvSpPr>
            <a:spLocks noChangeArrowheads="1" noChangeShapeType="1" noTextEdit="1"/>
          </p:cNvSpPr>
          <p:nvPr/>
        </p:nvSpPr>
        <p:spPr bwMode="auto">
          <a:xfrm>
            <a:off x="1447800" y="2057400"/>
            <a:ext cx="6324600" cy="3581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3300"/>
                </a:solidFill>
                <a:latin typeface="Arial Black"/>
              </a:rPr>
              <a:t>50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638982"/>
                                        </p:tgtEl>
                                        <p:attrNameLst>
                                          <p:attrName>style.visibility</p:attrName>
                                        </p:attrNameLst>
                                      </p:cBhvr>
                                      <p:to>
                                        <p:strVal val="visible"/>
                                      </p:to>
                                    </p:set>
                                    <p:anim calcmode="lin" valueType="num">
                                      <p:cBhvr>
                                        <p:cTn id="7" dur="500" decel="50000" fill="hold">
                                          <p:stCondLst>
                                            <p:cond delay="0"/>
                                          </p:stCondLst>
                                        </p:cTn>
                                        <p:tgtEl>
                                          <p:spTgt spid="63898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3898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38982"/>
                                        </p:tgtEl>
                                        <p:attrNameLst>
                                          <p:attrName>ppt_w</p:attrName>
                                        </p:attrNameLst>
                                      </p:cBhvr>
                                      <p:tavLst>
                                        <p:tav tm="0">
                                          <p:val>
                                            <p:strVal val="#ppt_w*.05"/>
                                          </p:val>
                                        </p:tav>
                                        <p:tav tm="100000">
                                          <p:val>
                                            <p:strVal val="#ppt_w"/>
                                          </p:val>
                                        </p:tav>
                                      </p:tavLst>
                                    </p:anim>
                                    <p:anim calcmode="lin" valueType="num">
                                      <p:cBhvr>
                                        <p:cTn id="10" dur="1000" fill="hold"/>
                                        <p:tgtEl>
                                          <p:spTgt spid="63898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3898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3898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3898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3898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xit" presetSubtype="0" fill="hold" grpId="1" nodeType="clickEffect">
                                  <p:stCondLst>
                                    <p:cond delay="0"/>
                                  </p:stCondLst>
                                  <p:childTnLst>
                                    <p:animEffect transition="out" filter="dissolve">
                                      <p:cBhvr>
                                        <p:cTn id="18" dur="500"/>
                                        <p:tgtEl>
                                          <p:spTgt spid="638982"/>
                                        </p:tgtEl>
                                      </p:cBhvr>
                                    </p:animEffect>
                                    <p:set>
                                      <p:cBhvr>
                                        <p:cTn id="19" dur="1" fill="hold">
                                          <p:stCondLst>
                                            <p:cond delay="499"/>
                                          </p:stCondLst>
                                        </p:cTn>
                                        <p:tgtEl>
                                          <p:spTgt spid="63898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1" presetClass="entr" presetSubtype="0" fill="hold" grpId="0" nodeType="clickEffect">
                                  <p:stCondLst>
                                    <p:cond delay="0"/>
                                  </p:stCondLst>
                                  <p:childTnLst>
                                    <p:set>
                                      <p:cBhvr>
                                        <p:cTn id="23" dur="1" fill="hold">
                                          <p:stCondLst>
                                            <p:cond delay="0"/>
                                          </p:stCondLst>
                                        </p:cTn>
                                        <p:tgtEl>
                                          <p:spTgt spid="638983"/>
                                        </p:tgtEl>
                                        <p:attrNameLst>
                                          <p:attrName>style.visibility</p:attrName>
                                        </p:attrNameLst>
                                      </p:cBhvr>
                                      <p:to>
                                        <p:strVal val="visible"/>
                                      </p:to>
                                    </p:set>
                                    <p:animEffect transition="in" filter="fade">
                                      <p:cBhvr>
                                        <p:cTn id="24" dur="770" decel="100000"/>
                                        <p:tgtEl>
                                          <p:spTgt spid="638983"/>
                                        </p:tgtEl>
                                      </p:cBhvr>
                                    </p:animEffect>
                                    <p:animScale>
                                      <p:cBhvr>
                                        <p:cTn id="25" dur="770" decel="100000"/>
                                        <p:tgtEl>
                                          <p:spTgt spid="638983"/>
                                        </p:tgtEl>
                                      </p:cBhvr>
                                      <p:from x="10000" y="10000"/>
                                      <p:to x="200000" y="450000"/>
                                    </p:animScale>
                                    <p:animScale>
                                      <p:cBhvr>
                                        <p:cTn id="26" dur="1230" accel="100000" fill="hold">
                                          <p:stCondLst>
                                            <p:cond delay="770"/>
                                          </p:stCondLst>
                                        </p:cTn>
                                        <p:tgtEl>
                                          <p:spTgt spid="638983"/>
                                        </p:tgtEl>
                                      </p:cBhvr>
                                      <p:from x="200000" y="450000"/>
                                      <p:to x="100000" y="100000"/>
                                    </p:animScale>
                                    <p:set>
                                      <p:cBhvr>
                                        <p:cTn id="27" dur="770" fill="hold"/>
                                        <p:tgtEl>
                                          <p:spTgt spid="638983"/>
                                        </p:tgtEl>
                                        <p:attrNameLst>
                                          <p:attrName>ppt_x</p:attrName>
                                        </p:attrNameLst>
                                      </p:cBhvr>
                                      <p:to>
                                        <p:strVal val="(0.5)"/>
                                      </p:to>
                                    </p:set>
                                    <p:anim from="(0.5)" to="(#ppt_x)" calcmode="lin" valueType="num">
                                      <p:cBhvr>
                                        <p:cTn id="28" dur="1230" accel="100000" fill="hold">
                                          <p:stCondLst>
                                            <p:cond delay="770"/>
                                          </p:stCondLst>
                                        </p:cTn>
                                        <p:tgtEl>
                                          <p:spTgt spid="638983"/>
                                        </p:tgtEl>
                                        <p:attrNameLst>
                                          <p:attrName>ppt_x</p:attrName>
                                        </p:attrNameLst>
                                      </p:cBhvr>
                                    </p:anim>
                                    <p:set>
                                      <p:cBhvr>
                                        <p:cTn id="29" dur="770" fill="hold"/>
                                        <p:tgtEl>
                                          <p:spTgt spid="638983"/>
                                        </p:tgtEl>
                                        <p:attrNameLst>
                                          <p:attrName>ppt_y</p:attrName>
                                        </p:attrNameLst>
                                      </p:cBhvr>
                                      <p:to>
                                        <p:strVal val="(#ppt_y+0.4)"/>
                                      </p:to>
                                    </p:set>
                                    <p:anim from="(#ppt_y+0.4)" to="(#ppt_y)" calcmode="lin" valueType="num">
                                      <p:cBhvr>
                                        <p:cTn id="30" dur="1230" accel="100000" fill="hold">
                                          <p:stCondLst>
                                            <p:cond delay="770"/>
                                          </p:stCondLst>
                                        </p:cTn>
                                        <p:tgtEl>
                                          <p:spTgt spid="638983"/>
                                        </p:tgtEl>
                                        <p:attrNameLst>
                                          <p:attrName>ppt_y</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xit" presetSubtype="26" fill="hold" grpId="1" nodeType="clickEffect">
                                  <p:stCondLst>
                                    <p:cond delay="0"/>
                                  </p:stCondLst>
                                  <p:childTnLst>
                                    <p:animEffect transition="out" filter="barn(inHorizontal)">
                                      <p:cBhvr>
                                        <p:cTn id="34" dur="500"/>
                                        <p:tgtEl>
                                          <p:spTgt spid="638983"/>
                                        </p:tgtEl>
                                      </p:cBhvr>
                                    </p:animEffect>
                                    <p:set>
                                      <p:cBhvr>
                                        <p:cTn id="35" dur="1" fill="hold">
                                          <p:stCondLst>
                                            <p:cond delay="499"/>
                                          </p:stCondLst>
                                        </p:cTn>
                                        <p:tgtEl>
                                          <p:spTgt spid="638983"/>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35" presetClass="entr" presetSubtype="0" fill="hold" grpId="0" nodeType="clickEffect">
                                  <p:stCondLst>
                                    <p:cond delay="0"/>
                                  </p:stCondLst>
                                  <p:childTnLst>
                                    <p:set>
                                      <p:cBhvr>
                                        <p:cTn id="39" dur="1" fill="hold">
                                          <p:stCondLst>
                                            <p:cond delay="0"/>
                                          </p:stCondLst>
                                        </p:cTn>
                                        <p:tgtEl>
                                          <p:spTgt spid="638984"/>
                                        </p:tgtEl>
                                        <p:attrNameLst>
                                          <p:attrName>style.visibility</p:attrName>
                                        </p:attrNameLst>
                                      </p:cBhvr>
                                      <p:to>
                                        <p:strVal val="visible"/>
                                      </p:to>
                                    </p:set>
                                    <p:animEffect transition="in" filter="fade">
                                      <p:cBhvr>
                                        <p:cTn id="40" dur="2000"/>
                                        <p:tgtEl>
                                          <p:spTgt spid="638984"/>
                                        </p:tgtEl>
                                      </p:cBhvr>
                                    </p:animEffect>
                                    <p:anim calcmode="lin" valueType="num">
                                      <p:cBhvr>
                                        <p:cTn id="41" dur="2000" fill="hold"/>
                                        <p:tgtEl>
                                          <p:spTgt spid="638984"/>
                                        </p:tgtEl>
                                        <p:attrNameLst>
                                          <p:attrName>style.rotation</p:attrName>
                                        </p:attrNameLst>
                                      </p:cBhvr>
                                      <p:tavLst>
                                        <p:tav tm="0">
                                          <p:val>
                                            <p:fltVal val="720"/>
                                          </p:val>
                                        </p:tav>
                                        <p:tav tm="100000">
                                          <p:val>
                                            <p:fltVal val="0"/>
                                          </p:val>
                                        </p:tav>
                                      </p:tavLst>
                                    </p:anim>
                                    <p:anim calcmode="lin" valueType="num">
                                      <p:cBhvr>
                                        <p:cTn id="42" dur="2000" fill="hold"/>
                                        <p:tgtEl>
                                          <p:spTgt spid="638984"/>
                                        </p:tgtEl>
                                        <p:attrNameLst>
                                          <p:attrName>ppt_h</p:attrName>
                                        </p:attrNameLst>
                                      </p:cBhvr>
                                      <p:tavLst>
                                        <p:tav tm="0">
                                          <p:val>
                                            <p:fltVal val="0"/>
                                          </p:val>
                                        </p:tav>
                                        <p:tav tm="100000">
                                          <p:val>
                                            <p:strVal val="#ppt_h"/>
                                          </p:val>
                                        </p:tav>
                                      </p:tavLst>
                                    </p:anim>
                                    <p:anim calcmode="lin" valueType="num">
                                      <p:cBhvr>
                                        <p:cTn id="43" dur="2000" fill="hold"/>
                                        <p:tgtEl>
                                          <p:spTgt spid="638984"/>
                                        </p:tgtEl>
                                        <p:attrNameLst>
                                          <p:attrName>ppt_w</p:attrName>
                                        </p:attrNameLst>
                                      </p:cBhvr>
                                      <p:tavLst>
                                        <p:tav tm="0">
                                          <p:val>
                                            <p:fltVal val="0"/>
                                          </p:val>
                                        </p:tav>
                                        <p:tav tm="100000">
                                          <p:val>
                                            <p:strVal val="#ppt_w"/>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8" presetClass="exit" presetSubtype="12" fill="hold" grpId="1" nodeType="clickEffect">
                                  <p:stCondLst>
                                    <p:cond delay="0"/>
                                  </p:stCondLst>
                                  <p:childTnLst>
                                    <p:animEffect transition="out" filter="strips(downLeft)">
                                      <p:cBhvr>
                                        <p:cTn id="47" dur="500"/>
                                        <p:tgtEl>
                                          <p:spTgt spid="638984"/>
                                        </p:tgtEl>
                                      </p:cBhvr>
                                    </p:animEffect>
                                    <p:set>
                                      <p:cBhvr>
                                        <p:cTn id="48" dur="1" fill="hold">
                                          <p:stCondLst>
                                            <p:cond delay="499"/>
                                          </p:stCondLst>
                                        </p:cTn>
                                        <p:tgtEl>
                                          <p:spTgt spid="638984"/>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638985"/>
                                        </p:tgtEl>
                                        <p:attrNameLst>
                                          <p:attrName>style.visibility</p:attrName>
                                        </p:attrNameLst>
                                      </p:cBhvr>
                                      <p:to>
                                        <p:strVal val="visible"/>
                                      </p:to>
                                    </p:set>
                                    <p:anim calcmode="lin" valueType="num">
                                      <p:cBhvr>
                                        <p:cTn id="53" dur="2000" fill="hold"/>
                                        <p:tgtEl>
                                          <p:spTgt spid="638985"/>
                                        </p:tgtEl>
                                        <p:attrNameLst>
                                          <p:attrName>ppt_w</p:attrName>
                                        </p:attrNameLst>
                                      </p:cBhvr>
                                      <p:tavLst>
                                        <p:tav tm="0">
                                          <p:val>
                                            <p:strVal val="#ppt_w*0.70"/>
                                          </p:val>
                                        </p:tav>
                                        <p:tav tm="100000">
                                          <p:val>
                                            <p:strVal val="#ppt_w"/>
                                          </p:val>
                                        </p:tav>
                                      </p:tavLst>
                                    </p:anim>
                                    <p:anim calcmode="lin" valueType="num">
                                      <p:cBhvr>
                                        <p:cTn id="54" dur="2000" fill="hold"/>
                                        <p:tgtEl>
                                          <p:spTgt spid="638985"/>
                                        </p:tgtEl>
                                        <p:attrNameLst>
                                          <p:attrName>ppt_h</p:attrName>
                                        </p:attrNameLst>
                                      </p:cBhvr>
                                      <p:tavLst>
                                        <p:tav tm="0">
                                          <p:val>
                                            <p:strVal val="#ppt_h"/>
                                          </p:val>
                                        </p:tav>
                                        <p:tav tm="100000">
                                          <p:val>
                                            <p:strVal val="#ppt_h"/>
                                          </p:val>
                                        </p:tav>
                                      </p:tavLst>
                                    </p:anim>
                                    <p:animEffect transition="in" filter="fade">
                                      <p:cBhvr>
                                        <p:cTn id="55" dur="2000"/>
                                        <p:tgtEl>
                                          <p:spTgt spid="63898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xit" presetSubtype="0" accel="100000" fill="hold" grpId="1" nodeType="clickEffect">
                                  <p:stCondLst>
                                    <p:cond delay="0"/>
                                  </p:stCondLst>
                                  <p:childTnLst>
                                    <p:anim calcmode="lin" valueType="num">
                                      <p:cBhvr>
                                        <p:cTn id="59" dur="500"/>
                                        <p:tgtEl>
                                          <p:spTgt spid="638985"/>
                                        </p:tgtEl>
                                        <p:attrNameLst>
                                          <p:attrName>ppt_w</p:attrName>
                                        </p:attrNameLst>
                                      </p:cBhvr>
                                      <p:tavLst>
                                        <p:tav tm="0">
                                          <p:val>
                                            <p:strVal val="ppt_w"/>
                                          </p:val>
                                        </p:tav>
                                        <p:tav tm="100000">
                                          <p:val>
                                            <p:fltVal val="0"/>
                                          </p:val>
                                        </p:tav>
                                      </p:tavLst>
                                    </p:anim>
                                    <p:anim calcmode="lin" valueType="num">
                                      <p:cBhvr>
                                        <p:cTn id="60" dur="500"/>
                                        <p:tgtEl>
                                          <p:spTgt spid="638985"/>
                                        </p:tgtEl>
                                        <p:attrNameLst>
                                          <p:attrName>ppt_h</p:attrName>
                                        </p:attrNameLst>
                                      </p:cBhvr>
                                      <p:tavLst>
                                        <p:tav tm="0">
                                          <p:val>
                                            <p:strVal val="ppt_h"/>
                                          </p:val>
                                        </p:tav>
                                        <p:tav tm="100000">
                                          <p:val>
                                            <p:fltVal val="0"/>
                                          </p:val>
                                        </p:tav>
                                      </p:tavLst>
                                    </p:anim>
                                    <p:anim calcmode="lin" valueType="num">
                                      <p:cBhvr>
                                        <p:cTn id="61" dur="500"/>
                                        <p:tgtEl>
                                          <p:spTgt spid="638985"/>
                                        </p:tgtEl>
                                        <p:attrNameLst>
                                          <p:attrName>style.rotation</p:attrName>
                                        </p:attrNameLst>
                                      </p:cBhvr>
                                      <p:tavLst>
                                        <p:tav tm="0">
                                          <p:val>
                                            <p:fltVal val="0"/>
                                          </p:val>
                                        </p:tav>
                                        <p:tav tm="100000">
                                          <p:val>
                                            <p:fltVal val="360"/>
                                          </p:val>
                                        </p:tav>
                                      </p:tavLst>
                                    </p:anim>
                                    <p:animEffect transition="out" filter="fade">
                                      <p:cBhvr>
                                        <p:cTn id="62" dur="500"/>
                                        <p:tgtEl>
                                          <p:spTgt spid="638985"/>
                                        </p:tgtEl>
                                      </p:cBhvr>
                                    </p:animEffect>
                                    <p:set>
                                      <p:cBhvr>
                                        <p:cTn id="63" dur="1" fill="hold">
                                          <p:stCondLst>
                                            <p:cond delay="499"/>
                                          </p:stCondLst>
                                        </p:cTn>
                                        <p:tgtEl>
                                          <p:spTgt spid="638985"/>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638986"/>
                                        </p:tgtEl>
                                        <p:attrNameLst>
                                          <p:attrName>style.visibility</p:attrName>
                                        </p:attrNameLst>
                                      </p:cBhvr>
                                      <p:to>
                                        <p:strVal val="visible"/>
                                      </p:to>
                                    </p:set>
                                    <p:animEffect transition="in" filter="circle(in)">
                                      <p:cBhvr>
                                        <p:cTn id="68" dur="2000"/>
                                        <p:tgtEl>
                                          <p:spTgt spid="638986"/>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xit" presetSubtype="0" fill="hold" grpId="1" nodeType="clickEffect">
                                  <p:stCondLst>
                                    <p:cond delay="0"/>
                                  </p:stCondLst>
                                  <p:childTnLst>
                                    <p:animEffect transition="out" filter="dissolve">
                                      <p:cBhvr>
                                        <p:cTn id="72" dur="500"/>
                                        <p:tgtEl>
                                          <p:spTgt spid="638986"/>
                                        </p:tgtEl>
                                      </p:cBhvr>
                                    </p:animEffect>
                                    <p:set>
                                      <p:cBhvr>
                                        <p:cTn id="73" dur="1" fill="hold">
                                          <p:stCondLst>
                                            <p:cond delay="499"/>
                                          </p:stCondLst>
                                        </p:cTn>
                                        <p:tgtEl>
                                          <p:spTgt spid="638986"/>
                                        </p:tgtEl>
                                        <p:attrNameLst>
                                          <p:attrName>style.visibility</p:attrName>
                                        </p:attrNameLst>
                                      </p:cBhvr>
                                      <p:to>
                                        <p:strVal val="hidden"/>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6" presetClass="entr" presetSubtype="0" fill="hold" grpId="0" nodeType="clickEffect">
                                  <p:stCondLst>
                                    <p:cond delay="0"/>
                                  </p:stCondLst>
                                  <p:childTnLst>
                                    <p:set>
                                      <p:cBhvr>
                                        <p:cTn id="77" dur="1" fill="hold">
                                          <p:stCondLst>
                                            <p:cond delay="0"/>
                                          </p:stCondLst>
                                        </p:cTn>
                                        <p:tgtEl>
                                          <p:spTgt spid="638987"/>
                                        </p:tgtEl>
                                        <p:attrNameLst>
                                          <p:attrName>style.visibility</p:attrName>
                                        </p:attrNameLst>
                                      </p:cBhvr>
                                      <p:to>
                                        <p:strVal val="visible"/>
                                      </p:to>
                                    </p:set>
                                    <p:animEffect transition="in" filter="wipe(down)">
                                      <p:cBhvr>
                                        <p:cTn id="78" dur="580">
                                          <p:stCondLst>
                                            <p:cond delay="0"/>
                                          </p:stCondLst>
                                        </p:cTn>
                                        <p:tgtEl>
                                          <p:spTgt spid="638987"/>
                                        </p:tgtEl>
                                      </p:cBhvr>
                                    </p:animEffect>
                                    <p:anim calcmode="lin" valueType="num">
                                      <p:cBhvr>
                                        <p:cTn id="79" dur="1822" tmFilter="0,0; 0.14,0.36; 0.43,0.73; 0.71,0.91; 1.0,1.0">
                                          <p:stCondLst>
                                            <p:cond delay="0"/>
                                          </p:stCondLst>
                                        </p:cTn>
                                        <p:tgtEl>
                                          <p:spTgt spid="638987"/>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638987"/>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638987"/>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638987"/>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638987"/>
                                        </p:tgtEl>
                                        <p:attrNameLst>
                                          <p:attrName>ppt_y</p:attrName>
                                        </p:attrNameLst>
                                      </p:cBhvr>
                                      <p:tavLst>
                                        <p:tav tm="0" fmla="#ppt_y-sin(pi*$)/81">
                                          <p:val>
                                            <p:fltVal val="0"/>
                                          </p:val>
                                        </p:tav>
                                        <p:tav tm="100000">
                                          <p:val>
                                            <p:fltVal val="1"/>
                                          </p:val>
                                        </p:tav>
                                      </p:tavLst>
                                    </p:anim>
                                    <p:animScale>
                                      <p:cBhvr>
                                        <p:cTn id="84" dur="26">
                                          <p:stCondLst>
                                            <p:cond delay="650"/>
                                          </p:stCondLst>
                                        </p:cTn>
                                        <p:tgtEl>
                                          <p:spTgt spid="638987"/>
                                        </p:tgtEl>
                                      </p:cBhvr>
                                      <p:to x="100000" y="60000"/>
                                    </p:animScale>
                                    <p:animScale>
                                      <p:cBhvr>
                                        <p:cTn id="85" dur="166" decel="50000">
                                          <p:stCondLst>
                                            <p:cond delay="676"/>
                                          </p:stCondLst>
                                        </p:cTn>
                                        <p:tgtEl>
                                          <p:spTgt spid="638987"/>
                                        </p:tgtEl>
                                      </p:cBhvr>
                                      <p:to x="100000" y="100000"/>
                                    </p:animScale>
                                    <p:animScale>
                                      <p:cBhvr>
                                        <p:cTn id="86" dur="26">
                                          <p:stCondLst>
                                            <p:cond delay="1312"/>
                                          </p:stCondLst>
                                        </p:cTn>
                                        <p:tgtEl>
                                          <p:spTgt spid="638987"/>
                                        </p:tgtEl>
                                      </p:cBhvr>
                                      <p:to x="100000" y="80000"/>
                                    </p:animScale>
                                    <p:animScale>
                                      <p:cBhvr>
                                        <p:cTn id="87" dur="166" decel="50000">
                                          <p:stCondLst>
                                            <p:cond delay="1338"/>
                                          </p:stCondLst>
                                        </p:cTn>
                                        <p:tgtEl>
                                          <p:spTgt spid="638987"/>
                                        </p:tgtEl>
                                      </p:cBhvr>
                                      <p:to x="100000" y="100000"/>
                                    </p:animScale>
                                    <p:animScale>
                                      <p:cBhvr>
                                        <p:cTn id="88" dur="26">
                                          <p:stCondLst>
                                            <p:cond delay="1642"/>
                                          </p:stCondLst>
                                        </p:cTn>
                                        <p:tgtEl>
                                          <p:spTgt spid="638987"/>
                                        </p:tgtEl>
                                      </p:cBhvr>
                                      <p:to x="100000" y="90000"/>
                                    </p:animScale>
                                    <p:animScale>
                                      <p:cBhvr>
                                        <p:cTn id="89" dur="166" decel="50000">
                                          <p:stCondLst>
                                            <p:cond delay="1668"/>
                                          </p:stCondLst>
                                        </p:cTn>
                                        <p:tgtEl>
                                          <p:spTgt spid="638987"/>
                                        </p:tgtEl>
                                      </p:cBhvr>
                                      <p:to x="100000" y="100000"/>
                                    </p:animScale>
                                    <p:animScale>
                                      <p:cBhvr>
                                        <p:cTn id="90" dur="26">
                                          <p:stCondLst>
                                            <p:cond delay="1808"/>
                                          </p:stCondLst>
                                        </p:cTn>
                                        <p:tgtEl>
                                          <p:spTgt spid="638987"/>
                                        </p:tgtEl>
                                      </p:cBhvr>
                                      <p:to x="100000" y="95000"/>
                                    </p:animScale>
                                    <p:animScale>
                                      <p:cBhvr>
                                        <p:cTn id="91" dur="166" decel="50000">
                                          <p:stCondLst>
                                            <p:cond delay="1834"/>
                                          </p:stCondLst>
                                        </p:cTn>
                                        <p:tgtEl>
                                          <p:spTgt spid="638987"/>
                                        </p:tgtEl>
                                      </p:cBhvr>
                                      <p:to x="100000" y="100000"/>
                                    </p:animScale>
                                  </p:childTnLst>
                                </p:cTn>
                              </p:par>
                            </p:childTnLst>
                          </p:cTn>
                        </p:par>
                      </p:childTnLst>
                    </p:cTn>
                  </p:par>
                  <p:par>
                    <p:cTn id="92" fill="hold" nodeType="clickPar">
                      <p:stCondLst>
                        <p:cond delay="indefinite"/>
                      </p:stCondLst>
                      <p:childTnLst>
                        <p:par>
                          <p:cTn id="93" fill="hold" nodeType="withGroup">
                            <p:stCondLst>
                              <p:cond delay="0"/>
                            </p:stCondLst>
                            <p:childTnLst>
                              <p:par>
                                <p:cTn id="94" presetID="49" presetClass="exit" presetSubtype="0" accel="100000" fill="hold" grpId="1" nodeType="clickEffect">
                                  <p:stCondLst>
                                    <p:cond delay="0"/>
                                  </p:stCondLst>
                                  <p:childTnLst>
                                    <p:anim calcmode="lin" valueType="num">
                                      <p:cBhvr>
                                        <p:cTn id="95" dur="500"/>
                                        <p:tgtEl>
                                          <p:spTgt spid="638987"/>
                                        </p:tgtEl>
                                        <p:attrNameLst>
                                          <p:attrName>ppt_w</p:attrName>
                                        </p:attrNameLst>
                                      </p:cBhvr>
                                      <p:tavLst>
                                        <p:tav tm="0">
                                          <p:val>
                                            <p:strVal val="ppt_w"/>
                                          </p:val>
                                        </p:tav>
                                        <p:tav tm="100000">
                                          <p:val>
                                            <p:fltVal val="0"/>
                                          </p:val>
                                        </p:tav>
                                      </p:tavLst>
                                    </p:anim>
                                    <p:anim calcmode="lin" valueType="num">
                                      <p:cBhvr>
                                        <p:cTn id="96" dur="500"/>
                                        <p:tgtEl>
                                          <p:spTgt spid="638987"/>
                                        </p:tgtEl>
                                        <p:attrNameLst>
                                          <p:attrName>ppt_h</p:attrName>
                                        </p:attrNameLst>
                                      </p:cBhvr>
                                      <p:tavLst>
                                        <p:tav tm="0">
                                          <p:val>
                                            <p:strVal val="ppt_h"/>
                                          </p:val>
                                        </p:tav>
                                        <p:tav tm="100000">
                                          <p:val>
                                            <p:fltVal val="0"/>
                                          </p:val>
                                        </p:tav>
                                      </p:tavLst>
                                    </p:anim>
                                    <p:anim calcmode="lin" valueType="num">
                                      <p:cBhvr>
                                        <p:cTn id="97" dur="500"/>
                                        <p:tgtEl>
                                          <p:spTgt spid="638987"/>
                                        </p:tgtEl>
                                        <p:attrNameLst>
                                          <p:attrName>style.rotation</p:attrName>
                                        </p:attrNameLst>
                                      </p:cBhvr>
                                      <p:tavLst>
                                        <p:tav tm="0">
                                          <p:val>
                                            <p:fltVal val="0"/>
                                          </p:val>
                                        </p:tav>
                                        <p:tav tm="100000">
                                          <p:val>
                                            <p:fltVal val="360"/>
                                          </p:val>
                                        </p:tav>
                                      </p:tavLst>
                                    </p:anim>
                                    <p:animEffect transition="out" filter="fade">
                                      <p:cBhvr>
                                        <p:cTn id="98" dur="500"/>
                                        <p:tgtEl>
                                          <p:spTgt spid="638987"/>
                                        </p:tgtEl>
                                      </p:cBhvr>
                                    </p:animEffect>
                                    <p:set>
                                      <p:cBhvr>
                                        <p:cTn id="99" dur="1" fill="hold">
                                          <p:stCondLst>
                                            <p:cond delay="499"/>
                                          </p:stCondLst>
                                        </p:cTn>
                                        <p:tgtEl>
                                          <p:spTgt spid="638987"/>
                                        </p:tgtEl>
                                        <p:attrNameLst>
                                          <p:attrName>style.visibility</p:attrName>
                                        </p:attrNameLst>
                                      </p:cBhvr>
                                      <p:to>
                                        <p:strVal val="hidden"/>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48" presetClass="entr" presetSubtype="0" accel="50000" fill="hold" grpId="0" nodeType="clickEffect">
                                  <p:stCondLst>
                                    <p:cond delay="0"/>
                                  </p:stCondLst>
                                  <p:childTnLst>
                                    <p:set>
                                      <p:cBhvr>
                                        <p:cTn id="103" dur="1" fill="hold">
                                          <p:stCondLst>
                                            <p:cond delay="0"/>
                                          </p:stCondLst>
                                        </p:cTn>
                                        <p:tgtEl>
                                          <p:spTgt spid="638988"/>
                                        </p:tgtEl>
                                        <p:attrNameLst>
                                          <p:attrName>style.visibility</p:attrName>
                                        </p:attrNameLst>
                                      </p:cBhvr>
                                      <p:to>
                                        <p:strVal val="visible"/>
                                      </p:to>
                                    </p:set>
                                    <p:anim calcmode="lin" valueType="num">
                                      <p:cBhvr>
                                        <p:cTn id="104" dur="2000" fill="hold"/>
                                        <p:tgtEl>
                                          <p:spTgt spid="63898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05" dur="2000" fill="hold"/>
                                        <p:tgtEl>
                                          <p:spTgt spid="638988"/>
                                        </p:tgtEl>
                                        <p:attrNameLst>
                                          <p:attrName>ppt_x</p:attrName>
                                        </p:attrNameLst>
                                      </p:cBhvr>
                                      <p:tavLst>
                                        <p:tav tm="0">
                                          <p:val>
                                            <p:fltVal val="-1"/>
                                          </p:val>
                                        </p:tav>
                                        <p:tav tm="50000">
                                          <p:val>
                                            <p:fltVal val="0.95"/>
                                          </p:val>
                                        </p:tav>
                                        <p:tav tm="100000">
                                          <p:val>
                                            <p:strVal val="#ppt_x"/>
                                          </p:val>
                                        </p:tav>
                                      </p:tavLst>
                                    </p:anim>
                                    <p:anim calcmode="lin" valueType="num">
                                      <p:cBhvr>
                                        <p:cTn id="106" dur="2000" fill="hold"/>
                                        <p:tgtEl>
                                          <p:spTgt spid="638988"/>
                                        </p:tgtEl>
                                        <p:attrNameLst>
                                          <p:attrName>ppt_y</p:attrName>
                                        </p:attrNameLst>
                                      </p:cBhvr>
                                      <p:tavLst>
                                        <p:tav tm="0">
                                          <p:val>
                                            <p:strVal val="#ppt_y"/>
                                          </p:val>
                                        </p:tav>
                                        <p:tav tm="100000">
                                          <p:val>
                                            <p:strVal val="#ppt_y"/>
                                          </p:val>
                                        </p:tav>
                                      </p:tavLst>
                                    </p:anim>
                                    <p:animEffect transition="in" filter="fade">
                                      <p:cBhvr>
                                        <p:cTn id="107" dur="2000"/>
                                        <p:tgtEl>
                                          <p:spTgt spid="638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82" grpId="0" animBg="1"/>
      <p:bldP spid="638982" grpId="1" animBg="1"/>
      <p:bldP spid="638983" grpId="0" animBg="1"/>
      <p:bldP spid="638983" grpId="1" animBg="1"/>
      <p:bldP spid="638984" grpId="0" animBg="1"/>
      <p:bldP spid="638984" grpId="1" animBg="1"/>
      <p:bldP spid="638985" grpId="0" animBg="1"/>
      <p:bldP spid="638985" grpId="1" animBg="1"/>
      <p:bldP spid="638986" grpId="0" animBg="1"/>
      <p:bldP spid="638986" grpId="1" animBg="1"/>
      <p:bldP spid="638987" grpId="0" animBg="1"/>
      <p:bldP spid="638987" grpId="1" animBg="1"/>
      <p:bldP spid="6389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609600"/>
            <a:ext cx="8229600" cy="1143000"/>
          </a:xfrm>
        </p:spPr>
        <p:txBody>
          <a:bodyPr>
            <a:normAutofit fontScale="90000"/>
          </a:bodyPr>
          <a:lstStyle/>
          <a:p>
            <a:pPr eaLnBrk="1" hangingPunct="1"/>
            <a:r>
              <a:rPr lang="en-US" sz="4000" smtClean="0"/>
              <a:t>Today you all start with 0 points</a:t>
            </a:r>
            <a:br>
              <a:rPr lang="en-US" sz="4000" smtClean="0"/>
            </a:br>
            <a:r>
              <a:rPr lang="en-US" sz="4000" smtClean="0"/>
              <a:t>and are shooting for 50.</a:t>
            </a:r>
          </a:p>
        </p:txBody>
      </p:sp>
      <p:sp>
        <p:nvSpPr>
          <p:cNvPr id="19459" name="WordArt 3"/>
          <p:cNvSpPr>
            <a:spLocks noChangeArrowheads="1" noChangeShapeType="1" noTextEdit="1"/>
          </p:cNvSpPr>
          <p:nvPr/>
        </p:nvSpPr>
        <p:spPr bwMode="auto">
          <a:xfrm>
            <a:off x="1981200" y="2209800"/>
            <a:ext cx="762000" cy="5334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CC3300"/>
                </a:solidFill>
                <a:latin typeface="Arial Black"/>
              </a:rPr>
              <a:t>0</a:t>
            </a:r>
          </a:p>
        </p:txBody>
      </p:sp>
      <p:sp>
        <p:nvSpPr>
          <p:cNvPr id="19460" name="WordArt 4"/>
          <p:cNvSpPr>
            <a:spLocks noChangeArrowheads="1" noChangeShapeType="1" noTextEdit="1"/>
          </p:cNvSpPr>
          <p:nvPr/>
        </p:nvSpPr>
        <p:spPr bwMode="auto">
          <a:xfrm>
            <a:off x="1905000" y="4038600"/>
            <a:ext cx="762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33CC33"/>
                </a:solidFill>
                <a:latin typeface="Arial Black"/>
              </a:rPr>
              <a:t>30</a:t>
            </a:r>
          </a:p>
        </p:txBody>
      </p:sp>
      <p:sp>
        <p:nvSpPr>
          <p:cNvPr id="19461" name="WordArt 5"/>
          <p:cNvSpPr>
            <a:spLocks noChangeArrowheads="1" noChangeShapeType="1" noTextEdit="1"/>
          </p:cNvSpPr>
          <p:nvPr/>
        </p:nvSpPr>
        <p:spPr bwMode="auto">
          <a:xfrm>
            <a:off x="1981200" y="3429000"/>
            <a:ext cx="762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00"/>
                </a:solidFill>
                <a:latin typeface="Arial Black"/>
              </a:rPr>
              <a:t>20</a:t>
            </a:r>
          </a:p>
        </p:txBody>
      </p:sp>
      <p:sp>
        <p:nvSpPr>
          <p:cNvPr id="19462" name="WordArt 6"/>
          <p:cNvSpPr>
            <a:spLocks noChangeArrowheads="1" noChangeShapeType="1" noTextEdit="1"/>
          </p:cNvSpPr>
          <p:nvPr/>
        </p:nvSpPr>
        <p:spPr bwMode="auto">
          <a:xfrm>
            <a:off x="1981200" y="2819400"/>
            <a:ext cx="762000" cy="457200"/>
          </a:xfrm>
          <a:prstGeom prst="rect">
            <a:avLst/>
          </a:prstGeom>
        </p:spPr>
        <p:txBody>
          <a:bodyPr wrap="none" fromWordArt="1">
            <a:prstTxWarp prst="textPlain">
              <a:avLst>
                <a:gd name="adj" fmla="val 50000"/>
              </a:avLst>
            </a:prstTxWarp>
          </a:bodyPr>
          <a:lstStyle/>
          <a:p>
            <a:pPr algn="ctr"/>
            <a:r>
              <a:rPr lang="en-US" sz="3600" kern="10">
                <a:ln w="12700">
                  <a:solidFill>
                    <a:schemeClr val="tx1"/>
                  </a:solidFill>
                  <a:round/>
                  <a:headEnd/>
                  <a:tailEnd/>
                </a:ln>
                <a:solidFill>
                  <a:srgbClr val="FF9900"/>
                </a:solidFill>
                <a:latin typeface="Algerian"/>
              </a:rPr>
              <a:t>10</a:t>
            </a:r>
          </a:p>
        </p:txBody>
      </p:sp>
      <p:sp>
        <p:nvSpPr>
          <p:cNvPr id="19463" name="WordArt 7"/>
          <p:cNvSpPr>
            <a:spLocks noChangeArrowheads="1" noChangeShapeType="1" noTextEdit="1"/>
          </p:cNvSpPr>
          <p:nvPr/>
        </p:nvSpPr>
        <p:spPr bwMode="auto">
          <a:xfrm>
            <a:off x="1905000" y="4648200"/>
            <a:ext cx="762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chemeClr val="accent2"/>
                </a:solidFill>
                <a:latin typeface="Arial Black"/>
              </a:rPr>
              <a:t>40</a:t>
            </a:r>
          </a:p>
        </p:txBody>
      </p:sp>
      <p:sp>
        <p:nvSpPr>
          <p:cNvPr id="19464" name="WordArt 8"/>
          <p:cNvSpPr>
            <a:spLocks noChangeArrowheads="1" noChangeShapeType="1" noTextEdit="1"/>
          </p:cNvSpPr>
          <p:nvPr/>
        </p:nvSpPr>
        <p:spPr bwMode="auto">
          <a:xfrm>
            <a:off x="1905000" y="5257800"/>
            <a:ext cx="762000"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800080"/>
                </a:solidFill>
                <a:latin typeface="Arial Black"/>
              </a:rPr>
              <a:t>50</a:t>
            </a:r>
          </a:p>
        </p:txBody>
      </p:sp>
      <p:sp>
        <p:nvSpPr>
          <p:cNvPr id="19465" name="WordArt 9"/>
          <p:cNvSpPr>
            <a:spLocks noChangeArrowheads="1" noChangeShapeType="1" noTextEdit="1"/>
          </p:cNvSpPr>
          <p:nvPr/>
        </p:nvSpPr>
        <p:spPr bwMode="auto">
          <a:xfrm>
            <a:off x="2971800" y="2362200"/>
            <a:ext cx="3867150" cy="320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 starting class</a:t>
            </a:r>
          </a:p>
        </p:txBody>
      </p:sp>
      <p:sp>
        <p:nvSpPr>
          <p:cNvPr id="19466" name="WordArt 10"/>
          <p:cNvSpPr>
            <a:spLocks noChangeArrowheads="1" noChangeShapeType="1" noTextEdit="1"/>
          </p:cNvSpPr>
          <p:nvPr/>
        </p:nvSpPr>
        <p:spPr bwMode="auto">
          <a:xfrm>
            <a:off x="3124200" y="5410200"/>
            <a:ext cx="3867150" cy="320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Volunteering or catching a mistake</a:t>
            </a:r>
          </a:p>
        </p:txBody>
      </p:sp>
      <p:sp>
        <p:nvSpPr>
          <p:cNvPr id="19467" name="WordArt 11"/>
          <p:cNvSpPr>
            <a:spLocks noChangeArrowheads="1" noChangeShapeType="1" noTextEdit="1"/>
          </p:cNvSpPr>
          <p:nvPr/>
        </p:nvSpPr>
        <p:spPr bwMode="auto">
          <a:xfrm>
            <a:off x="2971800" y="2971800"/>
            <a:ext cx="3867150" cy="320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 being respectful</a:t>
            </a:r>
          </a:p>
        </p:txBody>
      </p:sp>
      <p:sp>
        <p:nvSpPr>
          <p:cNvPr id="19468" name="WordArt 12"/>
          <p:cNvSpPr>
            <a:spLocks noChangeArrowheads="1" noChangeShapeType="1" noTextEdit="1"/>
          </p:cNvSpPr>
          <p:nvPr/>
        </p:nvSpPr>
        <p:spPr bwMode="auto">
          <a:xfrm>
            <a:off x="3048000" y="3581400"/>
            <a:ext cx="3867150" cy="320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 silently read (clarify)</a:t>
            </a:r>
          </a:p>
        </p:txBody>
      </p:sp>
      <p:sp>
        <p:nvSpPr>
          <p:cNvPr id="19469" name="WordArt 13"/>
          <p:cNvSpPr>
            <a:spLocks noChangeArrowheads="1" noChangeShapeType="1" noTextEdit="1"/>
          </p:cNvSpPr>
          <p:nvPr/>
        </p:nvSpPr>
        <p:spPr bwMode="auto">
          <a:xfrm>
            <a:off x="2971800" y="4114800"/>
            <a:ext cx="3867150" cy="320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 respectfully watch show</a:t>
            </a:r>
          </a:p>
        </p:txBody>
      </p:sp>
      <p:sp>
        <p:nvSpPr>
          <p:cNvPr id="19470" name="WordArt 14"/>
          <p:cNvSpPr>
            <a:spLocks noChangeArrowheads="1" noChangeShapeType="1" noTextEdit="1"/>
          </p:cNvSpPr>
          <p:nvPr/>
        </p:nvSpPr>
        <p:spPr bwMode="auto">
          <a:xfrm>
            <a:off x="2971800" y="4800600"/>
            <a:ext cx="3867150" cy="320675"/>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latin typeface="Arial Black"/>
              </a:rPr>
              <a:t>= ask question of panel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3276600" cy="1905000"/>
          </a:xfrm>
          <a:solidFill>
            <a:schemeClr val="tx1"/>
          </a:solidFill>
        </p:spPr>
        <p:txBody>
          <a:bodyPr>
            <a:normAutofit fontScale="90000"/>
          </a:bodyPr>
          <a:lstStyle/>
          <a:p>
            <a:pPr eaLnBrk="1" hangingPunct="1"/>
            <a:r>
              <a:rPr lang="en-US" sz="4000" dirty="0" smtClean="0">
                <a:solidFill>
                  <a:schemeClr val="bg1"/>
                </a:solidFill>
                <a:latin typeface="Ravie" pitchFamily="82" charset="0"/>
              </a:rPr>
              <a:t/>
            </a:r>
            <a:br>
              <a:rPr lang="en-US" sz="4000" dirty="0" smtClean="0">
                <a:solidFill>
                  <a:schemeClr val="bg1"/>
                </a:solidFill>
                <a:latin typeface="Ravie" pitchFamily="82" charset="0"/>
              </a:rPr>
            </a:br>
            <a:r>
              <a:rPr lang="en-US" sz="4000" dirty="0" smtClean="0">
                <a:solidFill>
                  <a:schemeClr val="bg1"/>
                </a:solidFill>
                <a:latin typeface="Ravie" pitchFamily="82" charset="0"/>
              </a:rPr>
              <a:t>GIIG!</a:t>
            </a:r>
            <a:r>
              <a:rPr lang="en-US" sz="4000" dirty="0" smtClean="0">
                <a:solidFill>
                  <a:srgbClr val="FF3300"/>
                </a:solidFill>
                <a:latin typeface="Ravie" pitchFamily="82" charset="0"/>
              </a:rPr>
              <a:t/>
            </a:r>
            <a:br>
              <a:rPr lang="en-US" sz="4000" dirty="0" smtClean="0">
                <a:solidFill>
                  <a:srgbClr val="FF3300"/>
                </a:solidFill>
                <a:latin typeface="Ravie" pitchFamily="82" charset="0"/>
              </a:rPr>
            </a:br>
            <a:r>
              <a:rPr lang="en-US" sz="2400" dirty="0" smtClean="0">
                <a:solidFill>
                  <a:srgbClr val="FF3300"/>
                </a:solidFill>
                <a:latin typeface="Ravie" pitchFamily="82" charset="0"/>
              </a:rPr>
              <a:t>Focus Lesson</a:t>
            </a:r>
            <a:r>
              <a:rPr lang="en-US" sz="2400" dirty="0" smtClean="0"/>
              <a:t/>
            </a:r>
            <a:br>
              <a:rPr lang="en-US" sz="2400" dirty="0" smtClean="0"/>
            </a:br>
            <a:endParaRPr lang="en-US" sz="2400" dirty="0" smtClean="0"/>
          </a:p>
        </p:txBody>
      </p:sp>
      <p:sp>
        <p:nvSpPr>
          <p:cNvPr id="21507" name="Rectangle 3"/>
          <p:cNvSpPr>
            <a:spLocks noGrp="1" noChangeArrowheads="1"/>
          </p:cNvSpPr>
          <p:nvPr>
            <p:ph type="subTitle" idx="1"/>
          </p:nvPr>
        </p:nvSpPr>
        <p:spPr>
          <a:xfrm>
            <a:off x="152400" y="1905000"/>
            <a:ext cx="3124200" cy="4343400"/>
          </a:xfrm>
        </p:spPr>
        <p:txBody>
          <a:bodyPr/>
          <a:lstStyle/>
          <a:p>
            <a:pPr marL="609600" indent="-609600" algn="l" eaLnBrk="1" hangingPunct="1">
              <a:lnSpc>
                <a:spcPct val="90000"/>
              </a:lnSpc>
            </a:pPr>
            <a:endParaRPr lang="en-US" sz="1800" dirty="0" smtClean="0"/>
          </a:p>
          <a:p>
            <a:pPr marL="609600" indent="-609600" algn="l" eaLnBrk="1" hangingPunct="1">
              <a:lnSpc>
                <a:spcPct val="90000"/>
              </a:lnSpc>
              <a:buFontTx/>
              <a:buAutoNum type="arabicPeriod"/>
            </a:pPr>
            <a:r>
              <a:rPr lang="en-US" sz="2400" b="1" dirty="0" smtClean="0">
                <a:solidFill>
                  <a:srgbClr val="FF3300"/>
                </a:solidFill>
              </a:rPr>
              <a:t>List the five structural elements of plot.</a:t>
            </a:r>
          </a:p>
          <a:p>
            <a:pPr marL="609600" indent="-609600" algn="l" eaLnBrk="1" hangingPunct="1">
              <a:lnSpc>
                <a:spcPct val="90000"/>
              </a:lnSpc>
            </a:pPr>
            <a:r>
              <a:rPr lang="en-US" sz="2400" dirty="0" smtClean="0"/>
              <a:t>2.    </a:t>
            </a:r>
            <a:r>
              <a:rPr lang="en-US" sz="2400" b="1" dirty="0" smtClean="0">
                <a:solidFill>
                  <a:srgbClr val="FF3300"/>
                </a:solidFill>
              </a:rPr>
              <a:t>Give example</a:t>
            </a:r>
            <a:r>
              <a:rPr lang="en-US" sz="2400" dirty="0" smtClean="0"/>
              <a:t> of each element.</a:t>
            </a:r>
          </a:p>
          <a:p>
            <a:pPr marL="609600" indent="-609600" algn="l" eaLnBrk="1" hangingPunct="1">
              <a:lnSpc>
                <a:spcPct val="90000"/>
              </a:lnSpc>
            </a:pPr>
            <a:r>
              <a:rPr lang="en-US" sz="2400" dirty="0" smtClean="0"/>
              <a:t>3</a:t>
            </a:r>
            <a:r>
              <a:rPr lang="en-US" sz="2400" dirty="0" smtClean="0">
                <a:solidFill>
                  <a:srgbClr val="FF3300"/>
                </a:solidFill>
              </a:rPr>
              <a:t>.    </a:t>
            </a:r>
            <a:r>
              <a:rPr lang="en-US" sz="2400" b="1" dirty="0" smtClean="0">
                <a:solidFill>
                  <a:srgbClr val="FF3300"/>
                </a:solidFill>
              </a:rPr>
              <a:t>Draw</a:t>
            </a:r>
            <a:r>
              <a:rPr lang="en-US" sz="2400" dirty="0" smtClean="0"/>
              <a:t> a simple rollercoaster </a:t>
            </a:r>
            <a:r>
              <a:rPr lang="en-US" sz="2400" b="1" dirty="0" smtClean="0">
                <a:solidFill>
                  <a:srgbClr val="FF3300"/>
                </a:solidFill>
              </a:rPr>
              <a:t>and</a:t>
            </a:r>
            <a:r>
              <a:rPr lang="en-US" sz="2400" dirty="0" smtClean="0"/>
              <a:t> place </a:t>
            </a:r>
            <a:r>
              <a:rPr lang="en-US" sz="2400" b="1" dirty="0" smtClean="0">
                <a:solidFill>
                  <a:srgbClr val="FF3300"/>
                </a:solidFill>
              </a:rPr>
              <a:t>number</a:t>
            </a:r>
            <a:r>
              <a:rPr lang="en-US" sz="2400" dirty="0" smtClean="0"/>
              <a:t>s next to the track that represent each element.</a:t>
            </a:r>
          </a:p>
        </p:txBody>
      </p:sp>
      <p:pic>
        <p:nvPicPr>
          <p:cNvPr id="21508" name="Picture 4" descr="dan99"/>
          <p:cNvPicPr>
            <a:picLocks noChangeAspect="1" noChangeArrowheads="1"/>
          </p:cNvPicPr>
          <p:nvPr/>
        </p:nvPicPr>
        <p:blipFill>
          <a:blip r:embed="rId2" cstate="print"/>
          <a:srcRect/>
          <a:stretch>
            <a:fillRect/>
          </a:stretch>
        </p:blipFill>
        <p:spPr bwMode="auto">
          <a:xfrm>
            <a:off x="3352800" y="1969324"/>
            <a:ext cx="5791200" cy="4888675"/>
          </a:xfrm>
          <a:prstGeom prst="rect">
            <a:avLst/>
          </a:prstGeom>
          <a:noFill/>
          <a:ln w="9525">
            <a:noFill/>
            <a:miter lim="800000"/>
            <a:headEnd/>
            <a:tailEnd/>
          </a:ln>
        </p:spPr>
      </p:pic>
      <p:sp>
        <p:nvSpPr>
          <p:cNvPr id="21509" name="Rectangle 5"/>
          <p:cNvSpPr>
            <a:spLocks noChangeArrowheads="1"/>
          </p:cNvSpPr>
          <p:nvPr/>
        </p:nvSpPr>
        <p:spPr bwMode="auto">
          <a:xfrm>
            <a:off x="3276600" y="1"/>
            <a:ext cx="5867400" cy="2400657"/>
          </a:xfrm>
          <a:prstGeom prst="rect">
            <a:avLst/>
          </a:prstGeom>
          <a:noFill/>
          <a:ln w="9525">
            <a:noFill/>
            <a:miter lim="800000"/>
            <a:headEnd/>
            <a:tailEnd/>
          </a:ln>
        </p:spPr>
        <p:txBody>
          <a:bodyPr wrap="square">
            <a:spAutoFit/>
          </a:bodyPr>
          <a:lstStyle/>
          <a:p>
            <a:r>
              <a:rPr lang="en-US" sz="2400" b="1" dirty="0" smtClean="0">
                <a:solidFill>
                  <a:srgbClr val="FF0000"/>
                </a:solidFill>
              </a:rPr>
              <a:t>Tues Sept 4 </a:t>
            </a:r>
            <a:r>
              <a:rPr lang="en-US" dirty="0" smtClean="0">
                <a:solidFill>
                  <a:srgbClr val="FF0000"/>
                </a:solidFill>
              </a:rPr>
              <a:t>and Wed Sept 5, 2012</a:t>
            </a:r>
          </a:p>
          <a:p>
            <a:pPr>
              <a:buFont typeface="Wingdings" pitchFamily="2" charset="2"/>
              <a:buChar char="§"/>
            </a:pPr>
            <a:r>
              <a:rPr lang="en-US" dirty="0" smtClean="0"/>
              <a:t>peer edit</a:t>
            </a:r>
            <a:r>
              <a:rPr lang="en-US" baseline="0" dirty="0" smtClean="0"/>
              <a:t> business letters</a:t>
            </a:r>
          </a:p>
          <a:p>
            <a:pPr>
              <a:buFont typeface="Wingdings" pitchFamily="2" charset="2"/>
              <a:buChar char="§"/>
            </a:pPr>
            <a:r>
              <a:rPr lang="en-US" baseline="0" dirty="0" smtClean="0"/>
              <a:t>By the Waters of Babylon discussion  </a:t>
            </a:r>
          </a:p>
          <a:p>
            <a:pPr>
              <a:buFont typeface="Wingdings" pitchFamily="2" charset="2"/>
              <a:buChar char="§"/>
              <a:defRPr/>
            </a:pPr>
            <a:r>
              <a:rPr lang="en-US" dirty="0"/>
              <a:t> By the Waters of Babylon writing </a:t>
            </a:r>
            <a:r>
              <a:rPr lang="en-US" dirty="0" smtClean="0"/>
              <a:t>prompt</a:t>
            </a:r>
          </a:p>
          <a:p>
            <a:pPr>
              <a:buFont typeface="Wingdings" pitchFamily="2" charset="2"/>
              <a:buChar char="§"/>
              <a:defRPr/>
            </a:pPr>
            <a:r>
              <a:rPr lang="en-US" dirty="0"/>
              <a:t> </a:t>
            </a:r>
            <a:r>
              <a:rPr lang="en-US" b="1" dirty="0" smtClean="0">
                <a:solidFill>
                  <a:srgbClr val="FF0000"/>
                </a:solidFill>
              </a:rPr>
              <a:t>Homework: </a:t>
            </a:r>
            <a:r>
              <a:rPr lang="en-US" b="1" dirty="0">
                <a:solidFill>
                  <a:srgbClr val="FF0000"/>
                </a:solidFill>
              </a:rPr>
              <a:t>new </a:t>
            </a:r>
            <a:r>
              <a:rPr lang="en-US" b="1" dirty="0" smtClean="0">
                <a:solidFill>
                  <a:srgbClr val="FF0000"/>
                </a:solidFill>
              </a:rPr>
              <a:t>vocab.</a:t>
            </a:r>
          </a:p>
          <a:p>
            <a:pPr lvl="1">
              <a:buFont typeface="Wingdings" pitchFamily="2" charset="2"/>
              <a:buChar char="§"/>
              <a:defRPr/>
            </a:pPr>
            <a:r>
              <a:rPr lang="en-US" b="1" dirty="0">
                <a:solidFill>
                  <a:srgbClr val="FF0000"/>
                </a:solidFill>
              </a:rPr>
              <a:t> </a:t>
            </a:r>
            <a:r>
              <a:rPr lang="en-US" b="1" dirty="0" smtClean="0">
                <a:solidFill>
                  <a:srgbClr val="FF0000"/>
                </a:solidFill>
              </a:rPr>
              <a:t>Finish Final Draft of Business Letter</a:t>
            </a:r>
            <a:endParaRPr lang="en-US" b="1" dirty="0">
              <a:solidFill>
                <a:srgbClr val="FF0000"/>
              </a:solidFill>
            </a:endParaRPr>
          </a:p>
          <a:p>
            <a:pPr lvl="1">
              <a:buFont typeface="Wingdings" pitchFamily="2" charset="2"/>
              <a:buChar char="§"/>
              <a:defRPr/>
            </a:pPr>
            <a:r>
              <a:rPr lang="en-US" b="1" dirty="0" smtClean="0">
                <a:solidFill>
                  <a:srgbClr val="FF0000"/>
                </a:solidFill>
              </a:rPr>
              <a:t>Honors: Read Psalm 137 and respond </a:t>
            </a:r>
            <a:endParaRPr lang="en-US" b="1" dirty="0">
              <a:solidFill>
                <a:srgbClr val="FF0000"/>
              </a:solidFill>
            </a:endParaRPr>
          </a:p>
          <a:p>
            <a:endParaRPr lang="en-US" dirty="0">
              <a:solidFill>
                <a:srgbClr val="FF0000"/>
              </a:solidFill>
            </a:endParaRPr>
          </a:p>
        </p:txBody>
      </p:sp>
      <p:sp>
        <p:nvSpPr>
          <p:cNvPr id="21510" name="WordArt 6"/>
          <p:cNvSpPr>
            <a:spLocks noChangeArrowheads="1" noChangeShapeType="1" noTextEdit="1"/>
          </p:cNvSpPr>
          <p:nvPr/>
        </p:nvSpPr>
        <p:spPr bwMode="auto">
          <a:xfrm>
            <a:off x="4495800" y="2057400"/>
            <a:ext cx="3295650" cy="990600"/>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FFFFFF"/>
                </a:solidFill>
                <a:latin typeface="Arial Black"/>
              </a:rPr>
              <a:t>A = Do all 3 tasks</a:t>
            </a:r>
          </a:p>
          <a:p>
            <a:r>
              <a:rPr lang="en-US" sz="3600" kern="10" dirty="0">
                <a:ln w="9525">
                  <a:solidFill>
                    <a:srgbClr val="000000"/>
                  </a:solidFill>
                  <a:round/>
                  <a:headEnd/>
                  <a:tailEnd/>
                </a:ln>
                <a:solidFill>
                  <a:srgbClr val="FFFFFF"/>
                </a:solidFill>
                <a:latin typeface="Arial Black"/>
              </a:rPr>
              <a:t>B = Do first 2 tasks</a:t>
            </a:r>
          </a:p>
          <a:p>
            <a:r>
              <a:rPr lang="en-US" sz="3600" kern="10" dirty="0">
                <a:ln w="9525">
                  <a:solidFill>
                    <a:srgbClr val="000000"/>
                  </a:solidFill>
                  <a:round/>
                  <a:headEnd/>
                  <a:tailEnd/>
                </a:ln>
                <a:solidFill>
                  <a:srgbClr val="FFFFFF"/>
                </a:solidFill>
                <a:latin typeface="Arial Black"/>
              </a:rPr>
              <a:t>C = Do first task only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9" name="Picture 3" descr="Rabbit Hopping Animated Clipart&#10;&#10;"/>
          <p:cNvPicPr>
            <a:picLocks noChangeAspect="1" noChangeArrowheads="1" noCrop="1"/>
          </p:cNvPicPr>
          <p:nvPr/>
        </p:nvPicPr>
        <p:blipFill>
          <a:blip r:embed="rId2" cstate="print"/>
          <a:srcRect/>
          <a:stretch>
            <a:fillRect/>
          </a:stretch>
        </p:blipFill>
        <p:spPr bwMode="auto">
          <a:xfrm>
            <a:off x="2286000" y="4724400"/>
            <a:ext cx="1905000" cy="1828800"/>
          </a:xfrm>
          <a:prstGeom prst="rect">
            <a:avLst/>
          </a:prstGeom>
          <a:noFill/>
        </p:spPr>
      </p:pic>
      <p:sp>
        <p:nvSpPr>
          <p:cNvPr id="203780" name="Rectangle 4"/>
          <p:cNvSpPr>
            <a:spLocks noGrp="1" noChangeArrowheads="1"/>
          </p:cNvSpPr>
          <p:nvPr>
            <p:ph type="title"/>
          </p:nvPr>
        </p:nvSpPr>
        <p:spPr>
          <a:xfrm>
            <a:off x="0" y="914400"/>
            <a:ext cx="3276600" cy="990600"/>
          </a:xfrm>
        </p:spPr>
        <p:txBody>
          <a:bodyPr>
            <a:normAutofit fontScale="90000"/>
          </a:bodyPr>
          <a:lstStyle/>
          <a:p>
            <a:r>
              <a:rPr lang="en-US" sz="2400">
                <a:latin typeface="Franklin Gothic Heavy" pitchFamily="34" charset="0"/>
              </a:rPr>
              <a:t>GIIG</a:t>
            </a:r>
            <a:br>
              <a:rPr lang="en-US" sz="2400">
                <a:latin typeface="Franklin Gothic Heavy" pitchFamily="34" charset="0"/>
              </a:rPr>
            </a:br>
            <a:r>
              <a:rPr lang="en-US" sz="2400">
                <a:latin typeface="Franklin Gothic Heavy" pitchFamily="34" charset="0"/>
              </a:rPr>
              <a:t>Focus Lesson</a:t>
            </a:r>
            <a:r>
              <a:rPr lang="en-US" sz="4000"/>
              <a:t/>
            </a:r>
            <a:br>
              <a:rPr lang="en-US" sz="4000"/>
            </a:br>
            <a:endParaRPr lang="en-US" sz="4000"/>
          </a:p>
        </p:txBody>
      </p:sp>
      <p:sp>
        <p:nvSpPr>
          <p:cNvPr id="203781" name="Rectangle 5"/>
          <p:cNvSpPr>
            <a:spLocks noGrp="1" noChangeArrowheads="1"/>
          </p:cNvSpPr>
          <p:nvPr>
            <p:ph type="body" sz="half" idx="1"/>
          </p:nvPr>
        </p:nvSpPr>
        <p:spPr>
          <a:xfrm>
            <a:off x="381000" y="2057400"/>
            <a:ext cx="3048000" cy="4068763"/>
          </a:xfrm>
        </p:spPr>
        <p:txBody>
          <a:bodyPr/>
          <a:lstStyle/>
          <a:p>
            <a:pPr>
              <a:buFontTx/>
              <a:buNone/>
            </a:pPr>
            <a:r>
              <a:rPr lang="en-US" sz="2400"/>
              <a:t>	</a:t>
            </a:r>
            <a:r>
              <a:rPr lang="en-US" sz="2000"/>
              <a:t>Write each sentence and note which </a:t>
            </a:r>
            <a:r>
              <a:rPr lang="en-US" sz="2000" b="1">
                <a:solidFill>
                  <a:srgbClr val="FF3300"/>
                </a:solidFill>
              </a:rPr>
              <a:t>literary device</a:t>
            </a:r>
            <a:r>
              <a:rPr lang="en-US" sz="2000"/>
              <a:t> is being acknowledged.</a:t>
            </a:r>
          </a:p>
          <a:p>
            <a:pPr>
              <a:buFontTx/>
              <a:buNone/>
            </a:pPr>
            <a:endParaRPr lang="en-US" sz="2000"/>
          </a:p>
          <a:p>
            <a:pPr>
              <a:buFont typeface="Wingdings" pitchFamily="2" charset="2"/>
              <a:buChar char="Ø"/>
            </a:pPr>
            <a:r>
              <a:rPr lang="en-US" sz="2400">
                <a:solidFill>
                  <a:srgbClr val="FF3300"/>
                </a:solidFill>
              </a:rPr>
              <a:t>Hyperbole</a:t>
            </a:r>
          </a:p>
          <a:p>
            <a:pPr>
              <a:buFont typeface="Wingdings" pitchFamily="2" charset="2"/>
              <a:buChar char="Ø"/>
            </a:pPr>
            <a:r>
              <a:rPr lang="en-US" sz="2400">
                <a:solidFill>
                  <a:srgbClr val="FF3300"/>
                </a:solidFill>
              </a:rPr>
              <a:t>Personification</a:t>
            </a:r>
          </a:p>
          <a:p>
            <a:pPr>
              <a:buFont typeface="Wingdings" pitchFamily="2" charset="2"/>
              <a:buChar char="Ø"/>
            </a:pPr>
            <a:r>
              <a:rPr lang="en-US" sz="2400">
                <a:solidFill>
                  <a:srgbClr val="FF3300"/>
                </a:solidFill>
              </a:rPr>
              <a:t>Simile</a:t>
            </a:r>
          </a:p>
          <a:p>
            <a:pPr>
              <a:buFont typeface="Wingdings" pitchFamily="2" charset="2"/>
              <a:buChar char="Ø"/>
            </a:pPr>
            <a:r>
              <a:rPr lang="en-US" sz="2400">
                <a:solidFill>
                  <a:srgbClr val="FF3300"/>
                </a:solidFill>
              </a:rPr>
              <a:t>Metaphor</a:t>
            </a:r>
          </a:p>
          <a:p>
            <a:pPr>
              <a:buFontTx/>
              <a:buNone/>
            </a:pPr>
            <a:endParaRPr lang="en-US" sz="2400">
              <a:solidFill>
                <a:srgbClr val="FF3300"/>
              </a:solidFill>
            </a:endParaRPr>
          </a:p>
          <a:p>
            <a:pPr>
              <a:buFontTx/>
              <a:buNone/>
            </a:pPr>
            <a:endParaRPr lang="en-US" sz="2400"/>
          </a:p>
          <a:p>
            <a:pPr>
              <a:buFontTx/>
              <a:buNone/>
            </a:pPr>
            <a:endParaRPr lang="en-US" sz="2400"/>
          </a:p>
        </p:txBody>
      </p:sp>
      <p:sp>
        <p:nvSpPr>
          <p:cNvPr id="203782" name="Rectangle 6"/>
          <p:cNvSpPr>
            <a:spLocks noGrp="1" noChangeArrowheads="1"/>
          </p:cNvSpPr>
          <p:nvPr>
            <p:ph type="body" sz="half" idx="2"/>
          </p:nvPr>
        </p:nvSpPr>
        <p:spPr>
          <a:xfrm>
            <a:off x="3352800" y="1981200"/>
            <a:ext cx="5105400" cy="4144963"/>
          </a:xfrm>
        </p:spPr>
        <p:txBody>
          <a:bodyPr/>
          <a:lstStyle/>
          <a:p>
            <a:pPr marL="533400" indent="-533400">
              <a:lnSpc>
                <a:spcPct val="125000"/>
              </a:lnSpc>
              <a:buFontTx/>
              <a:buAutoNum type="arabicPeriod"/>
            </a:pPr>
            <a:r>
              <a:rPr lang="en-US" sz="2000" b="1" dirty="0" smtClean="0">
                <a:solidFill>
                  <a:srgbClr val="FF3300"/>
                </a:solidFill>
              </a:rPr>
              <a:t>Ms. Swank</a:t>
            </a:r>
            <a:r>
              <a:rPr lang="en-US" sz="2000" b="1" dirty="0" smtClean="0">
                <a:solidFill>
                  <a:srgbClr val="FF3300"/>
                </a:solidFill>
              </a:rPr>
              <a:t> </a:t>
            </a:r>
            <a:r>
              <a:rPr lang="en-US" sz="2000" b="1" dirty="0">
                <a:solidFill>
                  <a:srgbClr val="FF3300"/>
                </a:solidFill>
              </a:rPr>
              <a:t>is the energizer bunny all day long.</a:t>
            </a:r>
          </a:p>
          <a:p>
            <a:pPr marL="533400" indent="-533400">
              <a:lnSpc>
                <a:spcPct val="125000"/>
              </a:lnSpc>
              <a:buFontTx/>
              <a:buAutoNum type="arabicPeriod"/>
            </a:pPr>
            <a:r>
              <a:rPr lang="en-US" sz="2000" b="1" dirty="0">
                <a:solidFill>
                  <a:srgbClr val="FF3300"/>
                </a:solidFill>
              </a:rPr>
              <a:t>She is like the energizer bunny.</a:t>
            </a:r>
          </a:p>
          <a:p>
            <a:pPr marL="533400" indent="-533400">
              <a:lnSpc>
                <a:spcPct val="125000"/>
              </a:lnSpc>
              <a:buFontTx/>
              <a:buAutoNum type="arabicPeriod"/>
            </a:pPr>
            <a:r>
              <a:rPr lang="en-US" sz="2000" b="1" dirty="0">
                <a:solidFill>
                  <a:srgbClr val="FF3300"/>
                </a:solidFill>
              </a:rPr>
              <a:t>Her </a:t>
            </a:r>
            <a:r>
              <a:rPr lang="en-US" sz="2000" b="1" dirty="0" smtClean="0">
                <a:solidFill>
                  <a:srgbClr val="FF3300"/>
                </a:solidFill>
              </a:rPr>
              <a:t>necklace </a:t>
            </a:r>
            <a:r>
              <a:rPr lang="en-US" sz="2000" b="1" dirty="0">
                <a:solidFill>
                  <a:srgbClr val="FF3300"/>
                </a:solidFill>
              </a:rPr>
              <a:t>shimmied when it moved.</a:t>
            </a:r>
          </a:p>
          <a:p>
            <a:pPr marL="533400" indent="-533400">
              <a:lnSpc>
                <a:spcPct val="125000"/>
              </a:lnSpc>
              <a:buFontTx/>
              <a:buAutoNum type="arabicPeriod"/>
            </a:pPr>
            <a:r>
              <a:rPr lang="en-US" sz="2000" b="1" dirty="0" smtClean="0">
                <a:solidFill>
                  <a:srgbClr val="FF3300"/>
                </a:solidFill>
              </a:rPr>
              <a:t>Her stamina is a high powered rocket shooting to the moon.</a:t>
            </a:r>
            <a:endParaRPr lang="en-US" sz="2000" b="1" dirty="0">
              <a:solidFill>
                <a:srgbClr val="FF3300"/>
              </a:solidFill>
            </a:endParaRPr>
          </a:p>
        </p:txBody>
      </p:sp>
      <p:sp>
        <p:nvSpPr>
          <p:cNvPr id="203783" name="WordArt 7"/>
          <p:cNvSpPr>
            <a:spLocks noChangeArrowheads="1" noChangeShapeType="1" noTextEdit="1"/>
          </p:cNvSpPr>
          <p:nvPr/>
        </p:nvSpPr>
        <p:spPr bwMode="auto">
          <a:xfrm>
            <a:off x="3581400" y="304800"/>
            <a:ext cx="4667250" cy="1257300"/>
          </a:xfrm>
          <a:prstGeom prst="rect">
            <a:avLst/>
          </a:prstGeom>
        </p:spPr>
        <p:txBody>
          <a:bodyPr wrap="none" fromWordArt="1">
            <a:prstTxWarp prst="textPlain">
              <a:avLst>
                <a:gd name="adj" fmla="val 50000"/>
              </a:avLst>
            </a:prstTxWarp>
          </a:bodyPr>
          <a:lstStyle/>
          <a:p>
            <a:r>
              <a:rPr lang="en-US" kern="10" dirty="0" err="1" smtClean="0">
                <a:ln w="9525">
                  <a:solidFill>
                    <a:srgbClr val="000000"/>
                  </a:solidFill>
                  <a:round/>
                  <a:headEnd/>
                  <a:tailEnd/>
                </a:ln>
                <a:solidFill>
                  <a:srgbClr val="FF3300"/>
                </a:solidFill>
                <a:latin typeface="Arial Black"/>
              </a:rPr>
              <a:t>Thur</a:t>
            </a:r>
            <a:r>
              <a:rPr lang="en-US" kern="10" dirty="0" smtClean="0">
                <a:ln w="9525">
                  <a:solidFill>
                    <a:srgbClr val="000000"/>
                  </a:solidFill>
                  <a:round/>
                  <a:headEnd/>
                  <a:tailEnd/>
                </a:ln>
                <a:solidFill>
                  <a:srgbClr val="FF3300"/>
                </a:solidFill>
                <a:latin typeface="Arial Black"/>
              </a:rPr>
              <a:t> Sept 6, 2012 and Fri Sept 7, 2012</a:t>
            </a:r>
          </a:p>
          <a:p>
            <a:endParaRPr lang="en-US" kern="10" dirty="0" smtClean="0">
              <a:ln w="9525">
                <a:solidFill>
                  <a:srgbClr val="000000"/>
                </a:solidFill>
                <a:round/>
                <a:headEnd/>
                <a:tailEnd/>
              </a:ln>
              <a:solidFill>
                <a:srgbClr val="FF3300"/>
              </a:solidFill>
              <a:latin typeface="Arial Black"/>
            </a:endParaRPr>
          </a:p>
          <a:p>
            <a:endParaRPr lang="en-US" kern="10" dirty="0" smtClean="0">
              <a:ln w="9525">
                <a:solidFill>
                  <a:srgbClr val="000000"/>
                </a:solidFill>
                <a:round/>
                <a:headEnd/>
                <a:tailEnd/>
              </a:ln>
              <a:solidFill>
                <a:srgbClr val="FF3300"/>
              </a:solidFill>
              <a:latin typeface="Arial Black"/>
            </a:endParaRPr>
          </a:p>
          <a:p>
            <a:endParaRPr lang="en-US" kern="10" dirty="0" smtClean="0">
              <a:ln w="9525">
                <a:solidFill>
                  <a:srgbClr val="000000"/>
                </a:solidFill>
                <a:round/>
                <a:headEnd/>
                <a:tailEnd/>
              </a:ln>
              <a:solidFill>
                <a:srgbClr val="FF3300"/>
              </a:solidFill>
              <a:latin typeface="Arial Black"/>
            </a:endParaRPr>
          </a:p>
          <a:p>
            <a:endParaRPr lang="en-US" kern="10" dirty="0" smtClean="0">
              <a:ln w="9525">
                <a:solidFill>
                  <a:srgbClr val="000000"/>
                </a:solidFill>
                <a:round/>
                <a:headEnd/>
                <a:tailEnd/>
              </a:ln>
              <a:solidFill>
                <a:srgbClr val="FF3300"/>
              </a:solidFill>
              <a:latin typeface="Arial Black"/>
            </a:endParaRPr>
          </a:p>
          <a:p>
            <a:endParaRPr lang="en-US" kern="10" dirty="0">
              <a:ln w="9525">
                <a:solidFill>
                  <a:srgbClr val="000000"/>
                </a:solidFill>
                <a:round/>
                <a:headEnd/>
                <a:tailEnd/>
              </a:ln>
              <a:solidFill>
                <a:srgbClr val="FF3300"/>
              </a:solidFill>
              <a:latin typeface="Arial Black"/>
            </a:endParaRPr>
          </a:p>
        </p:txBody>
      </p:sp>
      <p:sp>
        <p:nvSpPr>
          <p:cNvPr id="203784" name="Line 8"/>
          <p:cNvSpPr>
            <a:spLocks noChangeShapeType="1"/>
          </p:cNvSpPr>
          <p:nvPr/>
        </p:nvSpPr>
        <p:spPr bwMode="auto">
          <a:xfrm>
            <a:off x="0" y="1905000"/>
            <a:ext cx="9144000" cy="0"/>
          </a:xfrm>
          <a:prstGeom prst="line">
            <a:avLst/>
          </a:prstGeom>
          <a:noFill/>
          <a:ln w="9525">
            <a:solidFill>
              <a:schemeClr val="tx1"/>
            </a:solidFill>
            <a:round/>
            <a:headEnd/>
            <a:tailEnd/>
          </a:ln>
          <a:effectLst/>
        </p:spPr>
        <p:txBody>
          <a:bodyPr/>
          <a:lstStyle/>
          <a:p>
            <a:endParaRPr lang="en-US"/>
          </a:p>
        </p:txBody>
      </p:sp>
      <p:sp>
        <p:nvSpPr>
          <p:cNvPr id="203785" name="Line 9"/>
          <p:cNvSpPr>
            <a:spLocks noChangeShapeType="1"/>
          </p:cNvSpPr>
          <p:nvPr/>
        </p:nvSpPr>
        <p:spPr bwMode="auto">
          <a:xfrm>
            <a:off x="3276600" y="1905000"/>
            <a:ext cx="0" cy="2667000"/>
          </a:xfrm>
          <a:prstGeom prst="line">
            <a:avLst/>
          </a:prstGeom>
          <a:noFill/>
          <a:ln w="9525">
            <a:solidFill>
              <a:schemeClr val="tx1"/>
            </a:solidFill>
            <a:round/>
            <a:headEnd/>
            <a:tailEnd/>
          </a:ln>
          <a:effectLst/>
        </p:spPr>
        <p:txBody>
          <a:bodyPr/>
          <a:lstStyle/>
          <a:p>
            <a:endParaRPr lang="en-US"/>
          </a:p>
        </p:txBody>
      </p:sp>
      <p:sp>
        <p:nvSpPr>
          <p:cNvPr id="203786" name="Rectangle 10"/>
          <p:cNvSpPr>
            <a:spLocks noChangeArrowheads="1"/>
          </p:cNvSpPr>
          <p:nvPr/>
        </p:nvSpPr>
        <p:spPr bwMode="auto">
          <a:xfrm>
            <a:off x="2438400" y="5029200"/>
            <a:ext cx="304800" cy="685800"/>
          </a:xfrm>
          <a:prstGeom prst="rect">
            <a:avLst/>
          </a:prstGeom>
          <a:solidFill>
            <a:schemeClr val="bg1"/>
          </a:solidFill>
          <a:ln w="9525">
            <a:noFill/>
            <a:miter lim="800000"/>
            <a:headEnd/>
            <a:tailEnd/>
          </a:ln>
          <a:effectLst/>
        </p:spPr>
        <p:txBody>
          <a:bodyPr wrap="none" anchor="ctr"/>
          <a:lstStyle/>
          <a:p>
            <a:endParaRPr lang="en-US"/>
          </a:p>
        </p:txBody>
      </p:sp>
      <p:sp>
        <p:nvSpPr>
          <p:cNvPr id="203787" name="Rectangle 11"/>
          <p:cNvSpPr>
            <a:spLocks noChangeArrowheads="1"/>
          </p:cNvSpPr>
          <p:nvPr/>
        </p:nvSpPr>
        <p:spPr bwMode="auto">
          <a:xfrm>
            <a:off x="3886200" y="5562600"/>
            <a:ext cx="304800" cy="685800"/>
          </a:xfrm>
          <a:prstGeom prst="rect">
            <a:avLst/>
          </a:prstGeom>
          <a:solidFill>
            <a:schemeClr val="bg1"/>
          </a:solidFill>
          <a:ln w="9525">
            <a:noFill/>
            <a:miter lim="800000"/>
            <a:headEnd/>
            <a:tailEnd/>
          </a:ln>
          <a:effectLst/>
        </p:spPr>
        <p:txBody>
          <a:bodyPr wrap="none" anchor="ctr"/>
          <a:lstStyle/>
          <a:p>
            <a:endParaRPr lang="en-US"/>
          </a:p>
        </p:txBody>
      </p:sp>
      <p:sp>
        <p:nvSpPr>
          <p:cNvPr id="203788" name="Rectangle 12"/>
          <p:cNvSpPr>
            <a:spLocks noChangeArrowheads="1"/>
          </p:cNvSpPr>
          <p:nvPr/>
        </p:nvSpPr>
        <p:spPr bwMode="auto">
          <a:xfrm>
            <a:off x="2590800" y="6172200"/>
            <a:ext cx="304800" cy="685800"/>
          </a:xfrm>
          <a:prstGeom prst="rect">
            <a:avLst/>
          </a:prstGeom>
          <a:solidFill>
            <a:schemeClr val="bg1"/>
          </a:solidFill>
          <a:ln w="9525">
            <a:noFill/>
            <a:miter lim="800000"/>
            <a:headEnd/>
            <a:tailEnd/>
          </a:ln>
          <a:effectLst/>
        </p:spPr>
        <p:txBody>
          <a:bodyPr wrap="none" anchor="ctr"/>
          <a:lstStyle/>
          <a:p>
            <a:endParaRPr lang="en-US"/>
          </a:p>
        </p:txBody>
      </p:sp>
      <p:sp>
        <p:nvSpPr>
          <p:cNvPr id="203789" name="Rectangle 13"/>
          <p:cNvSpPr>
            <a:spLocks noChangeArrowheads="1"/>
          </p:cNvSpPr>
          <p:nvPr/>
        </p:nvSpPr>
        <p:spPr bwMode="auto">
          <a:xfrm>
            <a:off x="3657600" y="4876800"/>
            <a:ext cx="228600" cy="685800"/>
          </a:xfrm>
          <a:prstGeom prst="rect">
            <a:avLst/>
          </a:prstGeom>
          <a:solidFill>
            <a:schemeClr val="bg1"/>
          </a:solidFill>
          <a:ln w="9525">
            <a:noFill/>
            <a:miter lim="800000"/>
            <a:headEnd/>
            <a:tailEnd/>
          </a:ln>
          <a:effectLst/>
        </p:spPr>
        <p:txBody>
          <a:bodyPr wrap="none" anchor="ctr"/>
          <a:lstStyle/>
          <a:p>
            <a:endParaRPr lang="en-US"/>
          </a:p>
        </p:txBody>
      </p:sp>
      <p:sp>
        <p:nvSpPr>
          <p:cNvPr id="15" name="Rectangle 14"/>
          <p:cNvSpPr/>
          <p:nvPr/>
        </p:nvSpPr>
        <p:spPr>
          <a:xfrm>
            <a:off x="3505200" y="533400"/>
            <a:ext cx="4572000" cy="1200329"/>
          </a:xfrm>
          <a:prstGeom prst="rect">
            <a:avLst/>
          </a:prstGeom>
        </p:spPr>
        <p:txBody>
          <a:bodyPr>
            <a:spAutoFit/>
          </a:bodyPr>
          <a:lstStyle/>
          <a:p>
            <a:pPr>
              <a:buFont typeface="Arial" pitchFamily="34" charset="0"/>
              <a:buChar char="•"/>
            </a:pPr>
            <a:r>
              <a:rPr lang="en-US" dirty="0" smtClean="0"/>
              <a:t>GIIG – Literary Devices</a:t>
            </a:r>
          </a:p>
          <a:p>
            <a:pPr>
              <a:buFont typeface="Arial" pitchFamily="34" charset="0"/>
              <a:buChar char="•"/>
            </a:pPr>
            <a:r>
              <a:rPr lang="en-US" dirty="0" smtClean="0"/>
              <a:t> collect business letters</a:t>
            </a:r>
          </a:p>
          <a:p>
            <a:pPr>
              <a:buFont typeface="Arial" pitchFamily="34" charset="0"/>
              <a:buChar char="•"/>
            </a:pPr>
            <a:r>
              <a:rPr lang="en-US" dirty="0" smtClean="0"/>
              <a:t> punctuation review </a:t>
            </a:r>
          </a:p>
          <a:p>
            <a:pPr>
              <a:buFont typeface="Arial" pitchFamily="34" charset="0"/>
              <a:buChar char="•"/>
            </a:pPr>
            <a:r>
              <a:rPr lang="en-US" dirty="0" smtClean="0"/>
              <a:t>  By the Waters of Babylon Hot Seat</a:t>
            </a:r>
            <a:endParaRPr lang="en-US" dirty="0" smtClean="0"/>
          </a:p>
        </p:txBody>
      </p:sp>
    </p:spTree>
    <p:extLst>
      <p:ext uri="{BB962C8B-B14F-4D97-AF65-F5344CB8AC3E}">
        <p14:creationId xmlns:p14="http://schemas.microsoft.com/office/powerpoint/2010/main" xmlns="" val="520374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4"/>
          <p:cNvSpPr>
            <a:spLocks noChangeArrowheads="1" noChangeShapeType="1" noTextEdit="1"/>
          </p:cNvSpPr>
          <p:nvPr/>
        </p:nvSpPr>
        <p:spPr bwMode="auto">
          <a:xfrm>
            <a:off x="762000" y="1600200"/>
            <a:ext cx="7620000" cy="3917950"/>
          </a:xfrm>
          <a:prstGeom prst="rect">
            <a:avLst/>
          </a:prstGeom>
        </p:spPr>
        <p:txBody>
          <a:bodyPr wrap="none" fromWordArt="1">
            <a:prstTxWarp prst="textPlain">
              <a:avLst>
                <a:gd name="adj" fmla="val 50000"/>
              </a:avLst>
            </a:prstTxWarp>
          </a:bodyPr>
          <a:lstStyle/>
          <a:p>
            <a:pPr algn="ctr"/>
            <a:r>
              <a:rPr lang="en-US" sz="3600" kern="10" dirty="0" smtClean="0">
                <a:ln w="41275">
                  <a:solidFill>
                    <a:srgbClr val="000000"/>
                  </a:solidFill>
                  <a:round/>
                  <a:headEnd/>
                  <a:tailEnd/>
                </a:ln>
                <a:solidFill>
                  <a:srgbClr val="FF00FF"/>
                </a:solidFill>
                <a:latin typeface="Algerian"/>
              </a:rPr>
              <a:t>john</a:t>
            </a:r>
            <a:endParaRPr lang="en-US" sz="3600" kern="10" dirty="0">
              <a:ln w="41275">
                <a:solidFill>
                  <a:srgbClr val="000000"/>
                </a:solidFill>
                <a:round/>
                <a:headEnd/>
                <a:tailEnd/>
              </a:ln>
              <a:solidFill>
                <a:srgbClr val="FF00FF"/>
              </a:solidFill>
              <a:latin typeface="Algerian"/>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457200" y="1600200"/>
            <a:ext cx="8458200" cy="3917950"/>
          </a:xfrm>
          <a:prstGeom prst="rect">
            <a:avLst/>
          </a:prstGeom>
        </p:spPr>
        <p:txBody>
          <a:bodyPr wrap="none" fromWordArt="1">
            <a:prstTxWarp prst="textPlain">
              <a:avLst>
                <a:gd name="adj" fmla="val 50000"/>
              </a:avLst>
            </a:prstTxWarp>
          </a:bodyPr>
          <a:lstStyle/>
          <a:p>
            <a:pPr algn="ctr"/>
            <a:r>
              <a:rPr lang="en-US" sz="3600" kern="10" dirty="0" smtClean="0">
                <a:ln w="41275">
                  <a:solidFill>
                    <a:srgbClr val="000000"/>
                  </a:solidFill>
                  <a:round/>
                  <a:headEnd/>
                  <a:tailEnd/>
                </a:ln>
                <a:solidFill>
                  <a:srgbClr val="FF9900"/>
                </a:solidFill>
                <a:latin typeface="Algerian"/>
              </a:rPr>
              <a:t>Forest</a:t>
            </a:r>
          </a:p>
          <a:p>
            <a:pPr algn="ctr"/>
            <a:r>
              <a:rPr lang="en-US" sz="3600" kern="10" dirty="0" smtClean="0">
                <a:ln w="41275">
                  <a:solidFill>
                    <a:srgbClr val="000000"/>
                  </a:solidFill>
                  <a:round/>
                  <a:headEnd/>
                  <a:tailEnd/>
                </a:ln>
                <a:solidFill>
                  <a:srgbClr val="FF9900"/>
                </a:solidFill>
                <a:latin typeface="Algerian"/>
              </a:rPr>
              <a:t> person</a:t>
            </a:r>
            <a:endParaRPr lang="en-US" sz="3600" kern="10" dirty="0">
              <a:ln w="41275">
                <a:solidFill>
                  <a:srgbClr val="000000"/>
                </a:solidFill>
                <a:round/>
                <a:headEnd/>
                <a:tailEnd/>
              </a:ln>
              <a:solidFill>
                <a:srgbClr val="FF9900"/>
              </a:solidFill>
              <a:latin typeface="Algeri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762000" y="1600200"/>
            <a:ext cx="7620000" cy="3917950"/>
          </a:xfrm>
          <a:prstGeom prst="rect">
            <a:avLst/>
          </a:prstGeom>
        </p:spPr>
        <p:txBody>
          <a:bodyPr wrap="none" fromWordArt="1">
            <a:prstTxWarp prst="textPlain">
              <a:avLst>
                <a:gd name="adj" fmla="val 50000"/>
              </a:avLst>
            </a:prstTxWarp>
          </a:bodyPr>
          <a:lstStyle/>
          <a:p>
            <a:pPr algn="ctr"/>
            <a:r>
              <a:rPr lang="en-US" sz="3600" kern="10" dirty="0" smtClean="0">
                <a:ln w="41275">
                  <a:solidFill>
                    <a:srgbClr val="000000"/>
                  </a:solidFill>
                  <a:round/>
                  <a:headEnd/>
                  <a:tailEnd/>
                </a:ln>
                <a:solidFill>
                  <a:srgbClr val="00FFFF"/>
                </a:solidFill>
                <a:latin typeface="Algerian"/>
              </a:rPr>
              <a:t>John’s dad  </a:t>
            </a:r>
            <a:endParaRPr lang="en-US" sz="3600" kern="10" dirty="0">
              <a:ln w="41275">
                <a:solidFill>
                  <a:srgbClr val="000000"/>
                </a:solidFill>
                <a:round/>
                <a:headEnd/>
                <a:tailEnd/>
              </a:ln>
              <a:solidFill>
                <a:srgbClr val="00FFFF"/>
              </a:solidFill>
              <a:latin typeface="Algeri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762000" y="1600200"/>
            <a:ext cx="7620000" cy="3917950"/>
          </a:xfrm>
          <a:prstGeom prst="rect">
            <a:avLst/>
          </a:prstGeom>
        </p:spPr>
        <p:txBody>
          <a:bodyPr wrap="none" fromWordArt="1">
            <a:prstTxWarp prst="textPlain">
              <a:avLst>
                <a:gd name="adj" fmla="val 50000"/>
              </a:avLst>
            </a:prstTxWarp>
          </a:bodyPr>
          <a:lstStyle/>
          <a:p>
            <a:pPr algn="ctr"/>
            <a:r>
              <a:rPr lang="en-US" sz="3600" kern="10" dirty="0" smtClean="0">
                <a:ln w="41275">
                  <a:solidFill>
                    <a:srgbClr val="000000"/>
                  </a:solidFill>
                  <a:round/>
                  <a:headEnd/>
                  <a:tailEnd/>
                </a:ln>
                <a:solidFill>
                  <a:schemeClr val="folHlink"/>
                </a:solidFill>
                <a:latin typeface="Algerian"/>
              </a:rPr>
              <a:t>The gods </a:t>
            </a:r>
            <a:endParaRPr lang="en-US" sz="3600" kern="10" dirty="0">
              <a:ln w="41275">
                <a:solidFill>
                  <a:srgbClr val="000000"/>
                </a:solidFill>
                <a:round/>
                <a:headEnd/>
                <a:tailEnd/>
              </a:ln>
              <a:solidFill>
                <a:schemeClr val="folHlink"/>
              </a:solidFill>
              <a:latin typeface="Algeri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944562"/>
          </a:xfrm>
        </p:spPr>
        <p:txBody>
          <a:bodyPr>
            <a:normAutofit/>
          </a:bodyPr>
          <a:lstStyle/>
          <a:p>
            <a:r>
              <a:rPr lang="en-US" sz="3200" dirty="0" smtClean="0"/>
              <a:t>Eats, Shoots and Leaves</a:t>
            </a:r>
            <a:r>
              <a:rPr lang="en-US" sz="1800" dirty="0" smtClean="0"/>
              <a:t/>
            </a:r>
            <a:br>
              <a:rPr lang="en-US" sz="1800" dirty="0" smtClean="0"/>
            </a:br>
            <a:r>
              <a:rPr lang="en-US" sz="1800" dirty="0" smtClean="0"/>
              <a:t>Your name: ____________________                                                                      Period: __</a:t>
            </a:r>
            <a:endParaRPr lang="en-US" sz="1800" dirty="0"/>
          </a:p>
        </p:txBody>
      </p:sp>
      <p:graphicFrame>
        <p:nvGraphicFramePr>
          <p:cNvPr id="6" name="Content Placeholder 5"/>
          <p:cNvGraphicFramePr>
            <a:graphicFrameLocks noGrp="1"/>
          </p:cNvGraphicFramePr>
          <p:nvPr>
            <p:ph idx="1"/>
          </p:nvPr>
        </p:nvGraphicFramePr>
        <p:xfrm>
          <a:off x="381000" y="1143000"/>
          <a:ext cx="8229600" cy="5313680"/>
        </p:xfrm>
        <a:graphic>
          <a:graphicData uri="http://schemas.openxmlformats.org/drawingml/2006/table">
            <a:tbl>
              <a:tblPr firstRow="1" bandRow="1">
                <a:tableStyleId>{5940675A-B579-460E-94D1-54222C63F5DA}</a:tableStyleId>
              </a:tblPr>
              <a:tblGrid>
                <a:gridCol w="4114800"/>
                <a:gridCol w="4114800"/>
              </a:tblGrid>
              <a:tr h="370840">
                <a:tc gridSpan="2">
                  <a:txBody>
                    <a:bodyPr/>
                    <a:lstStyle/>
                    <a:p>
                      <a:r>
                        <a:rPr lang="en-US" dirty="0" smtClean="0"/>
                        <a:t>1A</a:t>
                      </a:r>
                      <a:r>
                        <a:rPr lang="en-US" baseline="0" dirty="0" smtClean="0"/>
                        <a:t> is telling me…</a:t>
                      </a:r>
                      <a:endParaRPr lang="en-US" dirty="0"/>
                    </a:p>
                  </a:txBody>
                  <a:tcPr/>
                </a:tc>
                <a:tc hMerge="1">
                  <a:txBody>
                    <a:bodyPr/>
                    <a:lstStyle/>
                    <a:p>
                      <a:endParaRPr lang="en-US"/>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1B</a:t>
                      </a:r>
                      <a:r>
                        <a:rPr lang="en-US" baseline="0" dirty="0" smtClean="0"/>
                        <a:t> is telling me …</a:t>
                      </a:r>
                      <a:endParaRPr lang="en-US" dirty="0" smtClean="0"/>
                    </a:p>
                  </a:txBody>
                  <a:tcPr/>
                </a:tc>
                <a:tc hMerge="1">
                  <a:txBody>
                    <a:bodyPr/>
                    <a:lstStyle/>
                    <a:p>
                      <a:endParaRPr lang="en-US"/>
                    </a:p>
                  </a:txBody>
                  <a:tcPr/>
                </a:tc>
              </a:tr>
              <a:tr h="370840">
                <a:tc>
                  <a:txBody>
                    <a:bodyPr/>
                    <a:lstStyle/>
                    <a:p>
                      <a:r>
                        <a:rPr lang="en-US" dirty="0" smtClean="0"/>
                        <a:t>2A illustration</a:t>
                      </a:r>
                      <a:endParaRPr lang="en-US" dirty="0"/>
                    </a:p>
                  </a:txBody>
                  <a:tcPr/>
                </a:tc>
                <a:tc>
                  <a:txBody>
                    <a:bodyPr/>
                    <a:lstStyle/>
                    <a:p>
                      <a:r>
                        <a:rPr lang="en-US" dirty="0" smtClean="0"/>
                        <a:t>2B illustration</a:t>
                      </a:r>
                    </a:p>
                    <a:p>
                      <a:endParaRPr lang="en-US" dirty="0" smtClean="0"/>
                    </a:p>
                    <a:p>
                      <a:endParaRPr lang="en-US" dirty="0" smtClean="0"/>
                    </a:p>
                    <a:p>
                      <a:endParaRPr lang="en-US" dirty="0" smtClean="0"/>
                    </a:p>
                    <a:p>
                      <a:endParaRPr lang="en-US" dirty="0" smtClean="0"/>
                    </a:p>
                    <a:p>
                      <a:endParaRPr lang="en-US" dirty="0" smtClean="0"/>
                    </a:p>
                    <a:p>
                      <a:endParaRPr lang="en-US" dirty="0"/>
                    </a:p>
                  </a:txBody>
                  <a:tcPr/>
                </a:tc>
              </a:tr>
              <a:tr h="370840">
                <a:tc gridSpan="2">
                  <a:txBody>
                    <a:bodyPr/>
                    <a:lstStyle/>
                    <a:p>
                      <a:r>
                        <a:rPr lang="en-US" dirty="0" smtClean="0"/>
                        <a:t>3</a:t>
                      </a:r>
                      <a:r>
                        <a:rPr lang="en-US" baseline="0" dirty="0" smtClean="0"/>
                        <a:t> is telling me</a:t>
                      </a:r>
                    </a:p>
                    <a:p>
                      <a:endParaRPr lang="en-US" dirty="0"/>
                    </a:p>
                  </a:txBody>
                  <a:tcPr/>
                </a:tc>
                <a:tc hMerge="1">
                  <a:txBody>
                    <a:bodyPr/>
                    <a:lstStyle/>
                    <a:p>
                      <a:endParaRPr lang="en-US"/>
                    </a:p>
                  </a:txBody>
                  <a:tcPr/>
                </a:tc>
              </a:tr>
              <a:tr h="370840">
                <a:tc gridSpan="2">
                  <a:txBody>
                    <a:bodyPr/>
                    <a:lstStyle/>
                    <a:p>
                      <a:r>
                        <a:rPr lang="en-US" dirty="0" smtClean="0"/>
                        <a:t>4</a:t>
                      </a:r>
                      <a:r>
                        <a:rPr lang="en-US" baseline="0" dirty="0" smtClean="0"/>
                        <a:t> is telling me</a:t>
                      </a:r>
                    </a:p>
                    <a:p>
                      <a:endParaRPr lang="en-US" dirty="0"/>
                    </a:p>
                  </a:txBody>
                  <a:tcPr/>
                </a:tc>
                <a:tc hMerge="1">
                  <a:txBody>
                    <a:bodyPr/>
                    <a:lstStyle/>
                    <a:p>
                      <a:endParaRPr lang="en-US"/>
                    </a:p>
                  </a:txBody>
                  <a:tcPr/>
                </a:tc>
              </a:tr>
              <a:tr h="370840">
                <a:tc gridSpan="2">
                  <a:txBody>
                    <a:bodyPr/>
                    <a:lstStyle/>
                    <a:p>
                      <a:r>
                        <a:rPr lang="en-US" dirty="0" smtClean="0"/>
                        <a:t>5. </a:t>
                      </a:r>
                      <a:r>
                        <a:rPr lang="en-US" sz="1800" dirty="0" smtClean="0"/>
                        <a:t>A comma is correct if …</a:t>
                      </a:r>
                    </a:p>
                    <a:p>
                      <a:endParaRPr lang="en-US" dirty="0"/>
                    </a:p>
                  </a:txBody>
                  <a:tcPr/>
                </a:tc>
                <a:tc hMerge="1">
                  <a:txBody>
                    <a:bodyPr/>
                    <a:lstStyle/>
                    <a:p>
                      <a:endParaRPr lang="en-US"/>
                    </a:p>
                  </a:txBody>
                  <a:tcPr/>
                </a:tc>
              </a:tr>
              <a:tr h="370840">
                <a:tc gridSpan="2">
                  <a:txBody>
                    <a:bodyPr/>
                    <a:lstStyle/>
                    <a:p>
                      <a:r>
                        <a:rPr lang="en-US" dirty="0" smtClean="0"/>
                        <a:t>6. </a:t>
                      </a:r>
                      <a:r>
                        <a:rPr lang="en-US" dirty="0" smtClean="0">
                          <a:solidFill>
                            <a:schemeClr val="tx1"/>
                          </a:solidFill>
                        </a:rPr>
                        <a:t>Commas are used when …</a:t>
                      </a:r>
                    </a:p>
                    <a:p>
                      <a:endParaRPr lang="en-US" dirty="0">
                        <a:solidFill>
                          <a:schemeClr val="tx1"/>
                        </a:solidFill>
                      </a:endParaRPr>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304800"/>
          <a:ext cx="8229600" cy="5897880"/>
        </p:xfrm>
        <a:graphic>
          <a:graphicData uri="http://schemas.openxmlformats.org/drawingml/2006/table">
            <a:tbl>
              <a:tblPr firstRow="1" bandRow="1">
                <a:tableStyleId>{5940675A-B579-460E-94D1-54222C63F5DA}</a:tableStyleId>
              </a:tblPr>
              <a:tblGrid>
                <a:gridCol w="8229600"/>
              </a:tblGrid>
              <a:tr h="370840">
                <a:tc>
                  <a:txBody>
                    <a:bodyPr/>
                    <a:lstStyle/>
                    <a:p>
                      <a:r>
                        <a:rPr lang="en-US" dirty="0" smtClean="0"/>
                        <a:t>7. Our school starts at 7 20 every morning.</a:t>
                      </a:r>
                    </a:p>
                    <a:p>
                      <a:r>
                        <a:rPr lang="en-US" dirty="0" smtClean="0"/>
                        <a:t>    We end our day at 1 50.</a:t>
                      </a:r>
                    </a:p>
                  </a:txBody>
                  <a:tcPr/>
                </a:tc>
              </a:tr>
              <a:tr h="370840">
                <a:tc>
                  <a:txBody>
                    <a:bodyPr/>
                    <a:lstStyle/>
                    <a:p>
                      <a:r>
                        <a:rPr lang="en-US" b="0" i="0" dirty="0" smtClean="0"/>
                        <a:t>8</a:t>
                      </a:r>
                      <a:r>
                        <a:rPr lang="en-US" sz="1800" b="0" i="0" dirty="0" smtClean="0"/>
                        <a:t>. Use a semicolon between two …</a:t>
                      </a:r>
                    </a:p>
                    <a:p>
                      <a:endParaRPr lang="en-US" sz="18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Carl is tall his brother is short.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 The siren blew loudly</a:t>
                      </a:r>
                      <a:r>
                        <a:rPr lang="en-US" sz="1800" baseline="0" dirty="0" smtClean="0"/>
                        <a:t> </a:t>
                      </a:r>
                      <a:r>
                        <a:rPr lang="en-US" sz="1800" dirty="0" smtClean="0"/>
                        <a:t>I rushed to the window the police raced past as I looked out.</a:t>
                      </a:r>
                    </a:p>
                  </a:txBody>
                  <a:tcPr/>
                </a:tc>
              </a:tr>
              <a:tr h="370840">
                <a:tc>
                  <a:txBody>
                    <a:bodyPr/>
                    <a:lstStyle/>
                    <a:p>
                      <a:pPr>
                        <a:lnSpc>
                          <a:spcPct val="150000"/>
                        </a:lnSpc>
                        <a:buFontTx/>
                        <a:buNone/>
                      </a:pPr>
                      <a:r>
                        <a:rPr lang="en-US" sz="1800" b="1" i="1" dirty="0" smtClean="0">
                          <a:cs typeface="Times New Roman" pitchFamily="18" charset="0"/>
                        </a:rPr>
                        <a:t>The following sentences are missing punctuation; where</a:t>
                      </a:r>
                      <a:r>
                        <a:rPr lang="en-US" sz="1800" b="1" i="1" baseline="0" dirty="0" smtClean="0">
                          <a:cs typeface="Times New Roman" pitchFamily="18" charset="0"/>
                        </a:rPr>
                        <a:t> do you place what?</a:t>
                      </a:r>
                      <a:endParaRPr lang="en-US" sz="1800" b="1" i="1" dirty="0" smtClean="0">
                        <a:cs typeface="Times New Roman" pitchFamily="18" charset="0"/>
                      </a:endParaRPr>
                    </a:p>
                    <a:p>
                      <a:pPr>
                        <a:lnSpc>
                          <a:spcPct val="150000"/>
                        </a:lnSpc>
                        <a:buFontTx/>
                        <a:buNone/>
                      </a:pPr>
                      <a:r>
                        <a:rPr lang="en-US" sz="1800" b="1" dirty="0" smtClean="0">
                          <a:cs typeface="Times New Roman" pitchFamily="18" charset="0"/>
                        </a:rPr>
                        <a:t>1. Andrew Mark and Eric all play on the varsity basketball team.</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2. Monica was very disappointed in her performance she was, nevertheless, a gracious loser.</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3. Although I have never been to Mexico I have always wanted to travel there.</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4. Jason who is the youngest in the family was born August 12</a:t>
                      </a:r>
                      <a:r>
                        <a:rPr lang="en-US" sz="1800" b="1" dirty="0" smtClean="0">
                          <a:solidFill>
                            <a:srgbClr val="FF3300"/>
                          </a:solidFill>
                          <a:cs typeface="Times New Roman" pitchFamily="18" charset="0"/>
                        </a:rPr>
                        <a:t> </a:t>
                      </a:r>
                      <a:r>
                        <a:rPr lang="en-US" sz="1800" b="1" dirty="0" smtClean="0">
                          <a:cs typeface="Times New Roman" pitchFamily="18" charset="0"/>
                        </a:rPr>
                        <a:t>1988.</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5. Alison didn't feel well</a:t>
                      </a:r>
                      <a:r>
                        <a:rPr lang="en-US" sz="1800" b="1" dirty="0" smtClean="0">
                          <a:solidFill>
                            <a:srgbClr val="FF3300"/>
                          </a:solidFill>
                          <a:cs typeface="Times New Roman" pitchFamily="18" charset="0"/>
                        </a:rPr>
                        <a:t> </a:t>
                      </a:r>
                      <a:r>
                        <a:rPr lang="en-US" sz="1800" b="1" dirty="0" smtClean="0">
                          <a:cs typeface="Times New Roman" pitchFamily="18" charset="0"/>
                        </a:rPr>
                        <a:t>however, she came to school anyway.</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6. It was a hot windy day but I still spent the afternoon working in the garden.</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7. When she asked if he was hungry Joe replied "I'm starved."</a:t>
                      </a:r>
                      <a:r>
                        <a:rPr lang="en-US" sz="1800" dirty="0" smtClean="0">
                          <a:cs typeface="Times New Roman" pitchFamily="18" charset="0"/>
                        </a:rPr>
                        <a:t> </a:t>
                      </a:r>
                    </a:p>
                    <a:p>
                      <a:endParaRPr lang="en-US" dirty="0"/>
                    </a:p>
                  </a:txBody>
                  <a:tcPr/>
                </a:tc>
              </a:tr>
            </a:tbl>
          </a:graphicData>
        </a:graphic>
      </p:graphicFrame>
      <p:sp>
        <p:nvSpPr>
          <p:cNvPr id="5" name="TextBox 4"/>
          <p:cNvSpPr txBox="1"/>
          <p:nvPr/>
        </p:nvSpPr>
        <p:spPr>
          <a:xfrm>
            <a:off x="685800" y="6248400"/>
            <a:ext cx="5474127" cy="369332"/>
          </a:xfrm>
          <a:prstGeom prst="rect">
            <a:avLst/>
          </a:prstGeom>
          <a:noFill/>
        </p:spPr>
        <p:txBody>
          <a:bodyPr wrap="none" rtlCol="0">
            <a:spAutoFit/>
          </a:bodyPr>
          <a:lstStyle/>
          <a:p>
            <a:r>
              <a:rPr lang="en-US" dirty="0" smtClean="0"/>
              <a:t>Your name again: _______________  Your score: ______</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143000"/>
            <a:ext cx="7772400" cy="2286000"/>
          </a:xfrm>
          <a:gradFill rotWithShape="0">
            <a:gsLst>
              <a:gs pos="0">
                <a:srgbClr val="FFFF00"/>
              </a:gs>
              <a:gs pos="100000">
                <a:srgbClr val="99FF99"/>
              </a:gs>
            </a:gsLst>
            <a:lin ang="5400000" scaled="1"/>
          </a:gradFill>
        </p:spPr>
        <p:txBody>
          <a:bodyPr/>
          <a:lstStyle/>
          <a:p>
            <a:r>
              <a:rPr lang="en-US" sz="6000" dirty="0"/>
              <a:t>Eats, Shoots and Leaves</a:t>
            </a:r>
            <a:br>
              <a:rPr lang="en-US" sz="6000" dirty="0"/>
            </a:br>
            <a:r>
              <a:rPr lang="en-US" dirty="0"/>
              <a:t>	</a:t>
            </a:r>
          </a:p>
        </p:txBody>
      </p:sp>
      <p:sp>
        <p:nvSpPr>
          <p:cNvPr id="8195" name="Rectangle 3"/>
          <p:cNvSpPr>
            <a:spLocks noGrp="1" noChangeArrowheads="1"/>
          </p:cNvSpPr>
          <p:nvPr>
            <p:ph type="subTitle" idx="1"/>
          </p:nvPr>
        </p:nvSpPr>
        <p:spPr>
          <a:xfrm>
            <a:off x="1371600" y="3429000"/>
            <a:ext cx="6400800" cy="2209800"/>
          </a:xfrm>
          <a:gradFill rotWithShape="0">
            <a:gsLst>
              <a:gs pos="0">
                <a:srgbClr val="FFFF00"/>
              </a:gs>
              <a:gs pos="100000">
                <a:srgbClr val="FF3300"/>
              </a:gs>
            </a:gsLst>
            <a:lin ang="5400000" scaled="1"/>
          </a:gradFill>
        </p:spPr>
        <p:txBody>
          <a:bodyPr>
            <a:normAutofit lnSpcReduction="10000"/>
          </a:bodyPr>
          <a:lstStyle/>
          <a:p>
            <a:r>
              <a:rPr lang="en-US" sz="4400" i="1"/>
              <a:t>The Power of Punctuation</a:t>
            </a:r>
          </a:p>
          <a:p>
            <a:r>
              <a:rPr lang="en-US" sz="8000" i="1"/>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2590800"/>
          </a:xfrm>
        </p:spPr>
        <p:txBody>
          <a:bodyPr/>
          <a:lstStyle/>
          <a:p>
            <a:r>
              <a:rPr lang="en-US" sz="4000"/>
              <a:t>1. Let’s look at the consequences of</a:t>
            </a:r>
            <a:br>
              <a:rPr lang="en-US" sz="4000"/>
            </a:br>
            <a:r>
              <a:rPr lang="en-US" sz="4000"/>
              <a:t>misplaced punctuation!</a:t>
            </a:r>
            <a:br>
              <a:rPr lang="en-US" sz="4000"/>
            </a:br>
            <a:r>
              <a:rPr lang="en-US" sz="3200" i="1">
                <a:solidFill>
                  <a:srgbClr val="FF3300"/>
                </a:solidFill>
              </a:rPr>
              <a:t>Are there consequences?</a:t>
            </a:r>
          </a:p>
        </p:txBody>
      </p:sp>
      <p:sp>
        <p:nvSpPr>
          <p:cNvPr id="9219" name="Rectangle 3"/>
          <p:cNvSpPr>
            <a:spLocks noGrp="1" noChangeArrowheads="1"/>
          </p:cNvSpPr>
          <p:nvPr>
            <p:ph type="body" sz="half" idx="1"/>
          </p:nvPr>
        </p:nvSpPr>
        <p:spPr>
          <a:xfrm>
            <a:off x="609600" y="3352800"/>
            <a:ext cx="8229600" cy="609600"/>
          </a:xfrm>
          <a:solidFill>
            <a:srgbClr val="FFFF00"/>
          </a:solidFill>
        </p:spPr>
        <p:txBody>
          <a:bodyPr/>
          <a:lstStyle/>
          <a:p>
            <a:pPr>
              <a:buFontTx/>
              <a:buNone/>
            </a:pPr>
            <a:r>
              <a:rPr lang="en-US"/>
              <a:t>A. A woman, without her man, is nothing.</a:t>
            </a:r>
          </a:p>
        </p:txBody>
      </p:sp>
      <p:sp>
        <p:nvSpPr>
          <p:cNvPr id="9220" name="Rectangle 4"/>
          <p:cNvSpPr>
            <a:spLocks noGrp="1" noChangeArrowheads="1"/>
          </p:cNvSpPr>
          <p:nvPr>
            <p:ph type="body" sz="half" idx="2"/>
          </p:nvPr>
        </p:nvSpPr>
        <p:spPr>
          <a:xfrm>
            <a:off x="609600" y="4572000"/>
            <a:ext cx="8534400" cy="1524000"/>
          </a:xfrm>
        </p:spPr>
        <p:txBody>
          <a:bodyPr/>
          <a:lstStyle/>
          <a:p>
            <a:pPr>
              <a:buFontTx/>
              <a:buNone/>
            </a:pPr>
            <a:r>
              <a:rPr lang="en-US"/>
              <a:t>B. A woman: without her, man is nothing.</a:t>
            </a:r>
          </a:p>
          <a:p>
            <a:pPr lvl="1"/>
            <a:r>
              <a:rPr lang="en-US">
                <a:solidFill>
                  <a:srgbClr val="3366FF"/>
                </a:solidFill>
              </a:rPr>
              <a:t>What is the difference between the two?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20">
                                            <p:txEl>
                                              <p:pRg st="0" end="0"/>
                                            </p:txEl>
                                          </p:spTgt>
                                        </p:tgtEl>
                                        <p:attrNameLst>
                                          <p:attrName>style.visibility</p:attrName>
                                        </p:attrNameLst>
                                      </p:cBhvr>
                                      <p:to>
                                        <p:strVal val="visible"/>
                                      </p:to>
                                    </p:set>
                                    <p:anim calcmode="lin" valueType="num">
                                      <p:cBhvr additive="base">
                                        <p:cTn id="13" dur="500" fill="hold"/>
                                        <p:tgtEl>
                                          <p:spTgt spid="922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2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220">
                                            <p:txEl>
                                              <p:pRg st="1" end="1"/>
                                            </p:txEl>
                                          </p:spTgt>
                                        </p:tgtEl>
                                        <p:attrNameLst>
                                          <p:attrName>style.visibility</p:attrName>
                                        </p:attrNameLst>
                                      </p:cBhvr>
                                      <p:to>
                                        <p:strVal val="visible"/>
                                      </p:to>
                                    </p:set>
                                    <p:anim calcmode="lin" valueType="num">
                                      <p:cBhvr additive="base">
                                        <p:cTn id="17" dur="500" fill="hold"/>
                                        <p:tgtEl>
                                          <p:spTgt spid="922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22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P spid="922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1143000"/>
            <a:ext cx="9144000" cy="1066800"/>
          </a:xfrm>
          <a:gradFill rotWithShape="1">
            <a:gsLst>
              <a:gs pos="0">
                <a:srgbClr val="FF3300">
                  <a:alpha val="12000"/>
                </a:srgbClr>
              </a:gs>
              <a:gs pos="100000">
                <a:srgbClr val="0000FF">
                  <a:alpha val="17999"/>
                </a:srgbClr>
              </a:gs>
            </a:gsLst>
            <a:path path="shape">
              <a:fillToRect l="50000" t="50000" r="50000" b="50000"/>
            </a:path>
          </a:gradFill>
        </p:spPr>
        <p:txBody>
          <a:bodyPr>
            <a:normAutofit/>
          </a:bodyPr>
          <a:lstStyle/>
          <a:p>
            <a:r>
              <a:rPr lang="en-US" sz="2400" dirty="0"/>
              <a:t>2. Let’s try another example showing the power of punctuation.</a:t>
            </a:r>
          </a:p>
        </p:txBody>
      </p:sp>
      <p:sp>
        <p:nvSpPr>
          <p:cNvPr id="10243" name="Rectangle 3"/>
          <p:cNvSpPr>
            <a:spLocks noGrp="1" noChangeArrowheads="1"/>
          </p:cNvSpPr>
          <p:nvPr>
            <p:ph type="subTitle" idx="1"/>
          </p:nvPr>
        </p:nvSpPr>
        <p:spPr>
          <a:xfrm>
            <a:off x="0" y="2819400"/>
            <a:ext cx="8077200" cy="4038600"/>
          </a:xfrm>
        </p:spPr>
        <p:txBody>
          <a:bodyPr/>
          <a:lstStyle/>
          <a:p>
            <a:pPr lvl="2" algn="l"/>
            <a:r>
              <a:rPr lang="en-US" b="1" dirty="0">
                <a:solidFill>
                  <a:srgbClr val="CC0066"/>
                </a:solidFill>
              </a:rPr>
              <a:t>A. Charles the First walked and talked half an hour after his head was cut off.</a:t>
            </a:r>
          </a:p>
          <a:p>
            <a:pPr lvl="1" algn="l"/>
            <a:endParaRPr lang="en-US" b="1" i="1" dirty="0"/>
          </a:p>
          <a:p>
            <a:pPr lvl="1" algn="l"/>
            <a:r>
              <a:rPr lang="en-US" b="1" dirty="0">
                <a:solidFill>
                  <a:srgbClr val="3366FF"/>
                </a:solidFill>
              </a:rPr>
              <a:t>	B. Charles the First walked and </a:t>
            </a:r>
            <a:r>
              <a:rPr lang="en-US" b="1" dirty="0" smtClean="0">
                <a:solidFill>
                  <a:srgbClr val="3366FF"/>
                </a:solidFill>
              </a:rPr>
              <a:t>talked</a:t>
            </a:r>
            <a:r>
              <a:rPr lang="en-US" b="1" dirty="0">
                <a:solidFill>
                  <a:srgbClr val="3366FF"/>
                </a:solidFill>
              </a:rPr>
              <a:t>.  </a:t>
            </a:r>
            <a:r>
              <a:rPr lang="en-US" b="1" dirty="0" smtClean="0">
                <a:solidFill>
                  <a:srgbClr val="3366FF"/>
                </a:solidFill>
              </a:rPr>
              <a:t>              Half </a:t>
            </a:r>
            <a:r>
              <a:rPr lang="en-US" b="1" dirty="0">
                <a:solidFill>
                  <a:srgbClr val="3366FF"/>
                </a:solidFill>
              </a:rPr>
              <a:t>an hour after, his head </a:t>
            </a:r>
            <a:r>
              <a:rPr lang="en-US" b="1" dirty="0" smtClean="0">
                <a:solidFill>
                  <a:srgbClr val="3366FF"/>
                </a:solidFill>
              </a:rPr>
              <a:t>was </a:t>
            </a:r>
            <a:r>
              <a:rPr lang="en-US" b="1" dirty="0">
                <a:solidFill>
                  <a:srgbClr val="3366FF"/>
                </a:solidFill>
              </a:rPr>
              <a:t>cut off.</a:t>
            </a:r>
          </a:p>
          <a:p>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slide(fromBottom)">
                                      <p:cBhvr>
                                        <p:cTn id="7" dur="500"/>
                                        <p:tgtEl>
                                          <p:spTgt spid="1024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0243">
                                            <p:txEl>
                                              <p:pRg st="2" end="2"/>
                                            </p:txEl>
                                          </p:spTgt>
                                        </p:tgtEl>
                                        <p:attrNameLst>
                                          <p:attrName>style.visibility</p:attrName>
                                        </p:attrNameLst>
                                      </p:cBhvr>
                                      <p:to>
                                        <p:strVal val="visible"/>
                                      </p:to>
                                    </p:set>
                                    <p:animEffect transition="in" filter="slide(fromBottom)">
                                      <p:cBhvr>
                                        <p:cTn id="10"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hlinkClick r:id="rId2"/>
              </a:rPr>
              <a:t>http://www.dept.aoe.vt.edu/~cdhall/courses/aoe4065/BusinessLetterAssessmentRubric.pdf</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1600200"/>
            <a:ext cx="4648200" cy="1143000"/>
          </a:xfrm>
        </p:spPr>
        <p:txBody>
          <a:bodyPr>
            <a:normAutofit fontScale="90000"/>
          </a:bodyPr>
          <a:lstStyle/>
          <a:p>
            <a:r>
              <a:rPr lang="en-US" dirty="0"/>
              <a:t/>
            </a:r>
            <a:br>
              <a:rPr lang="en-US" dirty="0"/>
            </a:br>
            <a:r>
              <a:rPr lang="en-US" dirty="0"/>
              <a:t>And for those of </a:t>
            </a:r>
            <a:r>
              <a:rPr lang="en-US" dirty="0" smtClean="0"/>
              <a:t>you</a:t>
            </a:r>
            <a:br>
              <a:rPr lang="en-US" dirty="0" smtClean="0"/>
            </a:br>
            <a:r>
              <a:rPr lang="en-US" dirty="0" smtClean="0"/>
              <a:t> </a:t>
            </a:r>
            <a:r>
              <a:rPr lang="en-US" dirty="0"/>
              <a:t>that are in love…</a:t>
            </a:r>
          </a:p>
        </p:txBody>
      </p:sp>
      <p:sp>
        <p:nvSpPr>
          <p:cNvPr id="11267" name="Rectangle 3"/>
          <p:cNvSpPr>
            <a:spLocks noGrp="1" noChangeArrowheads="1"/>
          </p:cNvSpPr>
          <p:nvPr>
            <p:ph type="body" idx="1"/>
          </p:nvPr>
        </p:nvSpPr>
        <p:spPr>
          <a:xfrm>
            <a:off x="914400" y="3276600"/>
            <a:ext cx="8229600" cy="990600"/>
          </a:xfrm>
        </p:spPr>
        <p:txBody>
          <a:bodyPr/>
          <a:lstStyle/>
          <a:p>
            <a:r>
              <a:rPr lang="en-US" dirty="0"/>
              <a:t>…</a:t>
            </a:r>
            <a:r>
              <a:rPr lang="en-US" sz="4800" dirty="0"/>
              <a:t>or in </a:t>
            </a:r>
            <a:r>
              <a:rPr lang="en-US" sz="4800" dirty="0" smtClean="0"/>
              <a:t>like</a:t>
            </a:r>
            <a:endParaRPr lang="en-US" sz="4800" dirty="0"/>
          </a:p>
        </p:txBody>
      </p:sp>
      <p:pic>
        <p:nvPicPr>
          <p:cNvPr id="87042" name="Picture 2" descr="http://thesituationist.files.wordpress.com/2008/02/thing-called-love.jpg"/>
          <p:cNvPicPr>
            <a:picLocks noChangeAspect="1" noChangeArrowheads="1"/>
          </p:cNvPicPr>
          <p:nvPr/>
        </p:nvPicPr>
        <p:blipFill>
          <a:blip r:embed="rId2" cstate="print"/>
          <a:srcRect/>
          <a:stretch>
            <a:fillRect/>
          </a:stretch>
        </p:blipFill>
        <p:spPr bwMode="auto">
          <a:xfrm>
            <a:off x="5562600" y="1066800"/>
            <a:ext cx="2819400" cy="5029200"/>
          </a:xfrm>
          <a:prstGeom prst="rect">
            <a:avLst/>
          </a:prstGeom>
          <a:noFill/>
        </p:spPr>
      </p:pic>
      <p:sp>
        <p:nvSpPr>
          <p:cNvPr id="5" name="TextBox 4"/>
          <p:cNvSpPr txBox="1"/>
          <p:nvPr/>
        </p:nvSpPr>
        <p:spPr>
          <a:xfrm>
            <a:off x="1295400" y="4572000"/>
            <a:ext cx="2866490" cy="1200329"/>
          </a:xfrm>
          <a:prstGeom prst="rect">
            <a:avLst/>
          </a:prstGeom>
          <a:noFill/>
        </p:spPr>
        <p:txBody>
          <a:bodyPr wrap="none" rtlCol="0">
            <a:spAutoFit/>
          </a:bodyPr>
          <a:lstStyle/>
          <a:p>
            <a:r>
              <a:rPr lang="en-US" sz="5400" dirty="0" smtClean="0"/>
              <a:t>…or not…</a:t>
            </a:r>
          </a:p>
          <a:p>
            <a:endParaRPr 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dissolve">
                                      <p:cBhvr>
                                        <p:cTn id="7" dur="20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500"/>
                            </p:stCondLst>
                            <p:childTnLst>
                              <p:par>
                                <p:cTn id="19" presetID="9" presetClass="exit" presetSubtype="0" fill="hold" nodeType="afterEffect">
                                  <p:stCondLst>
                                    <p:cond delay="0"/>
                                  </p:stCondLst>
                                  <p:childTnLst>
                                    <p:animEffect transition="out" filter="dissolve">
                                      <p:cBhvr>
                                        <p:cTn id="20" dur="2000"/>
                                        <p:tgtEl>
                                          <p:spTgt spid="87042"/>
                                        </p:tgtEl>
                                      </p:cBhvr>
                                    </p:animEffect>
                                    <p:set>
                                      <p:cBhvr>
                                        <p:cTn id="21" dur="1" fill="hold">
                                          <p:stCondLst>
                                            <p:cond delay="1999"/>
                                          </p:stCondLst>
                                        </p:cTn>
                                        <p:tgtEl>
                                          <p:spTgt spid="870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90600" y="990600"/>
            <a:ext cx="7315200" cy="5139869"/>
          </a:xfrm>
          <a:prstGeom prst="rect">
            <a:avLst/>
          </a:prstGeom>
          <a:solidFill>
            <a:schemeClr val="bg1">
              <a:alpha val="41000"/>
            </a:schemeClr>
          </a:solidFill>
          <a:ln w="9525">
            <a:noFill/>
            <a:miter lim="800000"/>
            <a:headEnd/>
            <a:tailEnd/>
          </a:ln>
          <a:effectLst/>
        </p:spPr>
        <p:txBody>
          <a:bodyPr wrap="square">
            <a:spAutoFit/>
          </a:bodyPr>
          <a:lstStyle/>
          <a:p>
            <a:r>
              <a:rPr lang="en-US" sz="3600" dirty="0">
                <a:latin typeface="Times New Roman" pitchFamily="18" charset="0"/>
                <a:cs typeface="Times New Roman" pitchFamily="18" charset="0"/>
              </a:rPr>
              <a:t>Dear Jack</a:t>
            </a:r>
            <a:r>
              <a:rPr lang="en-US" sz="36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eaLnBrk="0" hangingPunct="0"/>
            <a:r>
              <a:rPr lang="en-US" sz="3200" dirty="0" smtClean="0">
                <a:latin typeface="Times New Roman" pitchFamily="18" charset="0"/>
                <a:cs typeface="Times New Roman" pitchFamily="18" charset="0"/>
              </a:rPr>
              <a:t>	I </a:t>
            </a:r>
            <a:r>
              <a:rPr lang="en-US" sz="3200"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 will you let me be yours?										Jill</a:t>
            </a:r>
            <a:r>
              <a:rPr lang="en-US" sz="3600"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838200"/>
            <a:ext cx="8077200" cy="5139869"/>
          </a:xfrm>
          <a:prstGeom prst="rect">
            <a:avLst/>
          </a:prstGeom>
          <a:solidFill>
            <a:schemeClr val="bg1">
              <a:alpha val="53999"/>
            </a:schemeClr>
          </a:solidFill>
          <a:ln w="9525">
            <a:noFill/>
            <a:miter lim="800000"/>
            <a:headEnd/>
            <a:tailEnd/>
          </a:ln>
          <a:effectLst/>
        </p:spPr>
        <p:txBody>
          <a:bodyPr>
            <a:spAutoFit/>
          </a:bodyPr>
          <a:lstStyle/>
          <a:p>
            <a:r>
              <a:rPr lang="en-US" sz="3600" dirty="0">
                <a:latin typeface="Times New Roman" pitchFamily="18" charset="0"/>
                <a:cs typeface="Times New Roman" pitchFamily="18" charset="0"/>
              </a:rPr>
              <a:t>Dear Jack,</a:t>
            </a:r>
          </a:p>
          <a:p>
            <a:pPr eaLnBrk="0" hangingPunct="0"/>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	I </a:t>
            </a:r>
            <a:r>
              <a:rPr lang="en-US" sz="3200"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Will you let me be?</a:t>
            </a:r>
          </a:p>
          <a:p>
            <a:pPr eaLnBrk="0" hangingPunct="0"/>
            <a:r>
              <a:rPr lang="en-US" sz="3200" dirty="0">
                <a:latin typeface="Times New Roman" pitchFamily="18" charset="0"/>
                <a:cs typeface="Times New Roman" pitchFamily="18" charset="0"/>
              </a:rPr>
              <a:t> 			Yours,</a:t>
            </a:r>
          </a:p>
          <a:p>
            <a:pPr eaLnBrk="0" hangingPunct="0"/>
            <a:r>
              <a:rPr lang="en-US" sz="3200" dirty="0">
                <a:latin typeface="Times New Roman" pitchFamily="18" charset="0"/>
                <a:cs typeface="Times New Roman" pitchFamily="18" charset="0"/>
              </a:rPr>
              <a:t>				Jill</a:t>
            </a:r>
            <a:r>
              <a:rPr lang="en-US" sz="3600"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533400" y="609600"/>
            <a:ext cx="7620000" cy="5509200"/>
          </a:xfrm>
          <a:prstGeom prst="rect">
            <a:avLst/>
          </a:prstGeom>
          <a:solidFill>
            <a:schemeClr val="bg1">
              <a:alpha val="37000"/>
            </a:schemeClr>
          </a:solidFill>
          <a:ln w="9525">
            <a:noFill/>
            <a:miter lim="800000"/>
            <a:headEnd/>
            <a:tailEnd/>
          </a:ln>
          <a:effectLst/>
        </p:spPr>
        <p:txBody>
          <a:bodyPr wrap="square">
            <a:spAutoFit/>
          </a:bodyPr>
          <a:lstStyle/>
          <a:p>
            <a:r>
              <a:rPr lang="en-US" sz="2200" dirty="0">
                <a:latin typeface="Times New Roman" pitchFamily="18" charset="0"/>
                <a:cs typeface="Times New Roman" pitchFamily="18" charset="0"/>
              </a:rPr>
              <a:t>3. Dear Jack,</a:t>
            </a:r>
          </a:p>
          <a:p>
            <a:pPr eaLnBrk="0" hangingPunct="0"/>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I </a:t>
            </a:r>
            <a:r>
              <a:rPr lang="en-US" sz="2200"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 will you let me be yours?	</a:t>
            </a:r>
          </a:p>
          <a:p>
            <a:pPr eaLnBrk="0" hangingPunct="0"/>
            <a:r>
              <a:rPr lang="en-US" sz="2200" dirty="0">
                <a:latin typeface="Times New Roman" pitchFamily="18" charset="0"/>
                <a:cs typeface="Times New Roman" pitchFamily="18" charset="0"/>
              </a:rPr>
              <a:t>				Jill</a:t>
            </a:r>
          </a:p>
          <a:p>
            <a:pPr eaLnBrk="0" hangingPunct="0"/>
            <a:r>
              <a:rPr lang="en-US" sz="2200" dirty="0">
                <a:latin typeface="Times New Roman" pitchFamily="18" charset="0"/>
                <a:cs typeface="Times New Roman" pitchFamily="18" charset="0"/>
              </a:rPr>
              <a:t> </a:t>
            </a:r>
          </a:p>
          <a:p>
            <a:pPr eaLnBrk="0" hangingPunct="0"/>
            <a:r>
              <a:rPr lang="en-US" sz="2200" dirty="0">
                <a:latin typeface="Times New Roman" pitchFamily="18" charset="0"/>
                <a:cs typeface="Times New Roman" pitchFamily="18" charset="0"/>
              </a:rPr>
              <a:t>4.  </a:t>
            </a:r>
            <a:r>
              <a:rPr lang="en-US" sz="2200" i="1" dirty="0">
                <a:latin typeface="Times New Roman" pitchFamily="18" charset="0"/>
                <a:cs typeface="Times New Roman" pitchFamily="18" charset="0"/>
              </a:rPr>
              <a:t>Dear Jack,</a:t>
            </a:r>
          </a:p>
          <a:p>
            <a:pPr eaLnBrk="0" hangingPunct="0"/>
            <a:r>
              <a:rPr lang="en-US" sz="2200" i="1" dirty="0">
                <a:latin typeface="Times New Roman" pitchFamily="18" charset="0"/>
                <a:cs typeface="Times New Roman" pitchFamily="18" charset="0"/>
              </a:rPr>
              <a:t> </a:t>
            </a:r>
            <a:r>
              <a:rPr lang="en-US" sz="2200" i="1" dirty="0" smtClean="0">
                <a:latin typeface="Times New Roman" pitchFamily="18" charset="0"/>
                <a:cs typeface="Times New Roman" pitchFamily="18" charset="0"/>
              </a:rPr>
              <a:t>	I </a:t>
            </a:r>
            <a:r>
              <a:rPr lang="en-US" sz="2200" i="1" dirty="0">
                <a:latin typeface="Times New Roman" pitchFamily="18" charset="0"/>
                <a:cs typeface="Times New Roman" pitchFamily="18" charset="0"/>
              </a:rPr>
              <a:t>want a man who knows what love is. All about you are generous, kind, thoughtful people, who are not like you. Admit to being useless and inferior. You have ruined me. For other men I yearn! For you I have no feelings whatsoever. When we’re apart I can be forever happy. Will you let me be?</a:t>
            </a:r>
          </a:p>
          <a:p>
            <a:pPr eaLnBrk="0" hangingPunct="0"/>
            <a:r>
              <a:rPr lang="en-US" sz="2200" i="1" dirty="0">
                <a:latin typeface="Times New Roman" pitchFamily="18" charset="0"/>
                <a:cs typeface="Times New Roman" pitchFamily="18" charset="0"/>
              </a:rPr>
              <a:t> 			Yours,</a:t>
            </a:r>
          </a:p>
          <a:p>
            <a:pPr eaLnBrk="0" hangingPunct="0"/>
            <a:r>
              <a:rPr lang="en-US" sz="2200" i="1" dirty="0">
                <a:latin typeface="Times New Roman" pitchFamily="18" charset="0"/>
                <a:cs typeface="Times New Roman" pitchFamily="18" charset="0"/>
              </a:rPr>
              <a:t>				Jill</a:t>
            </a:r>
            <a:r>
              <a:rPr lang="en-US" sz="2200" i="1" dirty="0">
                <a:latin typeface="Times New Roman" pitchFamily="18" charset="0"/>
              </a:rPr>
              <a: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143000"/>
            <a:ext cx="8229600" cy="1143000"/>
          </a:xfrm>
        </p:spPr>
        <p:txBody>
          <a:bodyPr>
            <a:normAutofit fontScale="90000"/>
          </a:bodyPr>
          <a:lstStyle/>
          <a:p>
            <a:r>
              <a:rPr lang="en-US" dirty="0"/>
              <a:t>Wow!</a:t>
            </a:r>
            <a:br>
              <a:rPr lang="en-US" dirty="0"/>
            </a:br>
            <a:r>
              <a:rPr lang="en-US" dirty="0"/>
              <a:t>Punctuation is important!</a:t>
            </a:r>
          </a:p>
        </p:txBody>
      </p:sp>
      <p:sp>
        <p:nvSpPr>
          <p:cNvPr id="15363" name="Rectangle 3"/>
          <p:cNvSpPr>
            <a:spLocks noGrp="1" noChangeArrowheads="1"/>
          </p:cNvSpPr>
          <p:nvPr>
            <p:ph type="body" idx="1"/>
          </p:nvPr>
        </p:nvSpPr>
        <p:spPr>
          <a:xfrm>
            <a:off x="457200" y="2362200"/>
            <a:ext cx="8229600" cy="3763963"/>
          </a:xfrm>
          <a:solidFill>
            <a:srgbClr val="FF99FF"/>
          </a:solidFill>
        </p:spPr>
        <p:txBody>
          <a:bodyPr/>
          <a:lstStyle/>
          <a:p>
            <a:pPr>
              <a:buFontTx/>
              <a:buNone/>
            </a:pPr>
            <a:endParaRPr lang="en-US" dirty="0"/>
          </a:p>
          <a:p>
            <a:pPr>
              <a:buFontTx/>
              <a:buNone/>
            </a:pPr>
            <a:r>
              <a:rPr lang="en-US" sz="5400" dirty="0" smtClean="0"/>
              <a:t>  When </a:t>
            </a:r>
            <a:r>
              <a:rPr lang="en-US" sz="5400" dirty="0"/>
              <a:t>do I use commas, colons, and semicolons?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wipe(right)">
                                      <p:cBhvr>
                                        <p:cTn id="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609600"/>
            <a:ext cx="6934200" cy="1981200"/>
          </a:xfrm>
        </p:spPr>
        <p:txBody>
          <a:bodyPr>
            <a:normAutofit fontScale="90000"/>
          </a:bodyPr>
          <a:lstStyle/>
          <a:p>
            <a:pPr algn="l"/>
            <a:r>
              <a:rPr lang="en-US" sz="3200" dirty="0"/>
              <a:t/>
            </a:r>
            <a:br>
              <a:rPr lang="en-US" sz="3200" dirty="0"/>
            </a:br>
            <a:r>
              <a:rPr lang="en-US" sz="3200" dirty="0"/>
              <a:t>5. A comma is correct if it can be replaced by</a:t>
            </a:r>
            <a:br>
              <a:rPr lang="en-US" sz="3200" dirty="0"/>
            </a:br>
            <a:r>
              <a:rPr lang="en-US" sz="3200" dirty="0"/>
              <a:t> the word </a:t>
            </a:r>
            <a:r>
              <a:rPr lang="en-US" sz="3200" i="1" dirty="0">
                <a:solidFill>
                  <a:srgbClr val="CC0099"/>
                </a:solidFill>
              </a:rPr>
              <a:t>and</a:t>
            </a:r>
            <a:r>
              <a:rPr lang="en-US" sz="3200" i="1" dirty="0"/>
              <a:t> </a:t>
            </a:r>
            <a:r>
              <a:rPr lang="en-US" sz="3200" dirty="0"/>
              <a:t>or </a:t>
            </a:r>
            <a:r>
              <a:rPr lang="en-US" sz="3200" i="1" dirty="0" err="1">
                <a:solidFill>
                  <a:srgbClr val="CC0099"/>
                </a:solidFill>
              </a:rPr>
              <a:t>or</a:t>
            </a:r>
            <a:r>
              <a:rPr lang="en-US" sz="3200" i="1" dirty="0"/>
              <a:t>, </a:t>
            </a:r>
            <a:r>
              <a:rPr lang="en-US" sz="3200" dirty="0"/>
              <a:t>and it is listing things in the same degree.</a:t>
            </a:r>
            <a:br>
              <a:rPr lang="en-US" sz="3200" dirty="0"/>
            </a:br>
            <a:endParaRPr lang="en-US" sz="3200" dirty="0"/>
          </a:p>
        </p:txBody>
      </p:sp>
      <p:sp>
        <p:nvSpPr>
          <p:cNvPr id="16387" name="Rectangle 3"/>
          <p:cNvSpPr>
            <a:spLocks noGrp="1" noChangeArrowheads="1"/>
          </p:cNvSpPr>
          <p:nvPr>
            <p:ph type="body" idx="1"/>
          </p:nvPr>
        </p:nvSpPr>
        <p:spPr>
          <a:xfrm>
            <a:off x="914400" y="2667000"/>
            <a:ext cx="7086600" cy="3429000"/>
          </a:xfrm>
        </p:spPr>
        <p:txBody>
          <a:bodyPr>
            <a:normAutofit lnSpcReduction="10000"/>
          </a:bodyPr>
          <a:lstStyle/>
          <a:p>
            <a:pPr>
              <a:lnSpc>
                <a:spcPct val="90000"/>
              </a:lnSpc>
              <a:buFontTx/>
              <a:buNone/>
            </a:pPr>
            <a:r>
              <a:rPr lang="en-US" sz="2800" i="1" dirty="0">
                <a:latin typeface="Century Gothic" pitchFamily="34" charset="0"/>
              </a:rPr>
              <a:t>“</a:t>
            </a:r>
            <a:r>
              <a:rPr lang="en-US" sz="2800" dirty="0">
                <a:latin typeface="Century Gothic" pitchFamily="34" charset="0"/>
              </a:rPr>
              <a:t>I had a marvelous time watching students stick their tongues out </a:t>
            </a:r>
            <a:r>
              <a:rPr lang="en-US" sz="2800" i="1" dirty="0">
                <a:solidFill>
                  <a:srgbClr val="CC0099"/>
                </a:solidFill>
                <a:latin typeface="Century Gothic" pitchFamily="34" charset="0"/>
              </a:rPr>
              <a:t>and </a:t>
            </a:r>
            <a:r>
              <a:rPr lang="en-US" sz="2800" dirty="0">
                <a:latin typeface="Century Gothic" pitchFamily="34" charset="0"/>
              </a:rPr>
              <a:t>cross their eyes </a:t>
            </a:r>
            <a:r>
              <a:rPr lang="en-US" sz="2800" i="1" dirty="0">
                <a:solidFill>
                  <a:srgbClr val="CC0099"/>
                </a:solidFill>
                <a:latin typeface="Century Gothic" pitchFamily="34" charset="0"/>
              </a:rPr>
              <a:t>and </a:t>
            </a:r>
            <a:r>
              <a:rPr lang="en-US" sz="2800" dirty="0">
                <a:latin typeface="Century Gothic" pitchFamily="34" charset="0"/>
              </a:rPr>
              <a:t>balance on one foot </a:t>
            </a:r>
            <a:r>
              <a:rPr lang="en-US" sz="2800" i="1" dirty="0">
                <a:solidFill>
                  <a:srgbClr val="3366FF"/>
                </a:solidFill>
                <a:latin typeface="Century Gothic" pitchFamily="34" charset="0"/>
              </a:rPr>
              <a:t>and</a:t>
            </a:r>
            <a:r>
              <a:rPr lang="en-US" sz="2800" i="1" dirty="0">
                <a:latin typeface="Century Gothic" pitchFamily="34" charset="0"/>
              </a:rPr>
              <a:t> </a:t>
            </a:r>
            <a:r>
              <a:rPr lang="en-US" sz="2800" dirty="0">
                <a:latin typeface="Century Gothic" pitchFamily="34" charset="0"/>
              </a:rPr>
              <a:t>play dead.”</a:t>
            </a:r>
          </a:p>
          <a:p>
            <a:pPr>
              <a:lnSpc>
                <a:spcPct val="90000"/>
              </a:lnSpc>
              <a:buFontTx/>
              <a:buNone/>
            </a:pPr>
            <a:r>
              <a:rPr lang="en-US" sz="2800" i="1" dirty="0"/>
              <a:t>“</a:t>
            </a:r>
            <a:r>
              <a:rPr lang="en-US" sz="2800" dirty="0"/>
              <a:t>I had a marvelous time watching students stick their tongues out,</a:t>
            </a:r>
            <a:r>
              <a:rPr lang="en-US" sz="2800" i="1" dirty="0"/>
              <a:t> </a:t>
            </a:r>
            <a:r>
              <a:rPr lang="en-US" sz="2800" dirty="0"/>
              <a:t>cross their eyes,</a:t>
            </a:r>
            <a:r>
              <a:rPr lang="en-US" sz="2800" i="1" dirty="0"/>
              <a:t> </a:t>
            </a:r>
            <a:r>
              <a:rPr lang="en-US" sz="2800" dirty="0"/>
              <a:t>balance on one foot </a:t>
            </a:r>
            <a:r>
              <a:rPr lang="en-US" sz="2800" i="1" dirty="0">
                <a:solidFill>
                  <a:srgbClr val="3366FF"/>
                </a:solidFill>
              </a:rPr>
              <a:t>and</a:t>
            </a:r>
            <a:r>
              <a:rPr lang="en-US" sz="2800" i="1" dirty="0"/>
              <a:t> </a:t>
            </a:r>
            <a:r>
              <a:rPr lang="en-US" sz="2800" dirty="0"/>
              <a:t>play dead.”</a:t>
            </a:r>
          </a:p>
          <a:p>
            <a:pPr>
              <a:lnSpc>
                <a:spcPct val="90000"/>
              </a:lnSpc>
              <a:buFontTx/>
              <a:buNone/>
            </a:pPr>
            <a:endParaRPr lang="en-US" sz="2800" dirty="0"/>
          </a:p>
          <a:p>
            <a:pPr>
              <a:lnSpc>
                <a:spcPct val="90000"/>
              </a:lnSpc>
              <a:buFontTx/>
              <a:buNone/>
            </a:pPr>
            <a:r>
              <a:rPr lang="en-US" sz="2800" dirty="0">
                <a:sym typeface="Wingdings" pitchFamily="2" charset="2"/>
              </a:rPr>
              <a:t>          </a:t>
            </a:r>
            <a:endParaRPr lang="en-US" sz="2800" dirty="0"/>
          </a:p>
        </p:txBody>
      </p:sp>
      <p:sp>
        <p:nvSpPr>
          <p:cNvPr id="16388" name="Rectangle 4"/>
          <p:cNvSpPr>
            <a:spLocks noChangeArrowheads="1"/>
          </p:cNvSpPr>
          <p:nvPr/>
        </p:nvSpPr>
        <p:spPr bwMode="auto">
          <a:xfrm>
            <a:off x="228600" y="838200"/>
            <a:ext cx="8382000" cy="15240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wipe(up)">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wipe(up)">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wipe(up)">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a:bodyPr>
          <a:lstStyle/>
          <a:p>
            <a:r>
              <a:rPr lang="en-US" dirty="0" smtClean="0"/>
              <a:t>Same Degrees</a:t>
            </a:r>
            <a:endParaRPr lang="en-US" dirty="0"/>
          </a:p>
        </p:txBody>
      </p:sp>
      <p:pic>
        <p:nvPicPr>
          <p:cNvPr id="109570" name="Picture 2" descr="http://www.openletters.in/wp-content/uploads/2010/12/rainbow-swirl-wallpaper1.jpg"/>
          <p:cNvPicPr>
            <a:picLocks noChangeAspect="1" noChangeArrowheads="1"/>
          </p:cNvPicPr>
          <p:nvPr/>
        </p:nvPicPr>
        <p:blipFill>
          <a:blip r:embed="rId2" cstate="print"/>
          <a:srcRect/>
          <a:stretch>
            <a:fillRect/>
          </a:stretch>
        </p:blipFill>
        <p:spPr bwMode="auto">
          <a:xfrm>
            <a:off x="2438400" y="2590800"/>
            <a:ext cx="4305300" cy="3228975"/>
          </a:xfrm>
          <a:prstGeom prst="rect">
            <a:avLst/>
          </a:prstGeom>
          <a:noFill/>
        </p:spPr>
      </p:pic>
      <p:sp>
        <p:nvSpPr>
          <p:cNvPr id="5" name="Rectangle 4"/>
          <p:cNvSpPr/>
          <p:nvPr/>
        </p:nvSpPr>
        <p:spPr>
          <a:xfrm>
            <a:off x="3200400" y="3048000"/>
            <a:ext cx="2670539" cy="2554545"/>
          </a:xfrm>
          <a:prstGeom prst="rect">
            <a:avLst/>
          </a:prstGeom>
          <a:noFill/>
        </p:spPr>
        <p:txBody>
          <a:bodyPr wrap="none" lIns="91440" tIns="45720" rIns="91440" bIns="45720">
            <a:spAutoFit/>
          </a:bodyPr>
          <a:lstStyle/>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Like </a:t>
            </a:r>
          </a:p>
          <a:p>
            <a:pPr algn="ctr"/>
            <a:r>
              <a:rPr lang="en-US" sz="8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colors</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69801" y="2967335"/>
            <a:ext cx="8404417"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C00000"/>
                </a:solidFill>
                <a:effectLst>
                  <a:outerShdw blurRad="50800" algn="tl" rotWithShape="0">
                    <a:srgbClr val="000000"/>
                  </a:outerShdw>
                </a:effectLst>
              </a:rPr>
              <a:t>Red</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solidFill>
                  <a:schemeClr val="accent6">
                    <a:lumMod val="75000"/>
                  </a:schemeClr>
                </a:solidFill>
                <a:effectLst>
                  <a:outerShdw blurRad="50800" algn="tl" rotWithShape="0">
                    <a:srgbClr val="000000"/>
                  </a:outerShdw>
                </a:effectLst>
              </a:rPr>
              <a:t>orange</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cap="none" spc="0" dirty="0" smtClean="0">
                <a:ln w="17780" cmpd="sng">
                  <a:solidFill>
                    <a:srgbClr val="FFFFFF"/>
                  </a:solidFill>
                  <a:prstDash val="solid"/>
                  <a:miter lim="800000"/>
                </a:ln>
                <a:solidFill>
                  <a:srgbClr val="00B050"/>
                </a:solidFill>
                <a:effectLst>
                  <a:outerShdw blurRad="50800" algn="tl" rotWithShape="0">
                    <a:srgbClr val="000000"/>
                  </a:outerShdw>
                </a:effectLst>
              </a:rPr>
              <a:t>green</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and </a:t>
            </a:r>
            <a:r>
              <a:rPr lang="en-US" sz="5400" b="1" cap="none" spc="0" dirty="0" smtClean="0">
                <a:ln w="17780" cmpd="sng">
                  <a:solidFill>
                    <a:srgbClr val="FFFFFF"/>
                  </a:solidFill>
                  <a:prstDash val="solid"/>
                  <a:miter lim="800000"/>
                </a:ln>
                <a:solidFill>
                  <a:schemeClr val="accent2">
                    <a:lumMod val="60000"/>
                    <a:lumOff val="40000"/>
                  </a:schemeClr>
                </a:solidFill>
                <a:effectLst>
                  <a:outerShdw blurRad="50800" algn="tl" rotWithShape="0">
                    <a:srgbClr val="000000"/>
                  </a:outerShdw>
                </a:effectLst>
              </a:rPr>
              <a:t>pink</a:t>
            </a: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11618" name="Picture 2" descr="http://www.muralsforkids.com/images/EOWAnimalMenagerie.jpg"/>
          <p:cNvPicPr>
            <a:picLocks noChangeAspect="1" noChangeArrowheads="1"/>
          </p:cNvPicPr>
          <p:nvPr/>
        </p:nvPicPr>
        <p:blipFill>
          <a:blip r:embed="rId3" cstate="print"/>
          <a:srcRect/>
          <a:stretch>
            <a:fillRect/>
          </a:stretch>
        </p:blipFill>
        <p:spPr bwMode="auto">
          <a:xfrm>
            <a:off x="2362200" y="1981200"/>
            <a:ext cx="4419600" cy="4066032"/>
          </a:xfrm>
          <a:prstGeom prst="rect">
            <a:avLst/>
          </a:prstGeom>
          <a:noFill/>
        </p:spPr>
      </p:pic>
      <p:sp>
        <p:nvSpPr>
          <p:cNvPr id="9" name="Rectangle 8"/>
          <p:cNvSpPr/>
          <p:nvPr/>
        </p:nvSpPr>
        <p:spPr>
          <a:xfrm rot="19341887">
            <a:off x="2525839" y="3355241"/>
            <a:ext cx="4066300" cy="923330"/>
          </a:xfrm>
          <a:prstGeom prst="rect">
            <a:avLst/>
          </a:prstGeom>
          <a:noFill/>
        </p:spPr>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animals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0" name="Rectangle 9"/>
          <p:cNvSpPr/>
          <p:nvPr/>
        </p:nvSpPr>
        <p:spPr>
          <a:xfrm>
            <a:off x="533400" y="1981200"/>
            <a:ext cx="7924477"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Lions, tigers and bears.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9570"/>
                                        </p:tgtEl>
                                      </p:cBhvr>
                                    </p:animEffect>
                                    <p:set>
                                      <p:cBhvr>
                                        <p:cTn id="10" dur="1" fill="hold">
                                          <p:stCondLst>
                                            <p:cond delay="499"/>
                                          </p:stCondLst>
                                        </p:cTn>
                                        <p:tgtEl>
                                          <p:spTgt spid="10957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1618"/>
                                        </p:tgtEl>
                                        <p:attrNameLst>
                                          <p:attrName>style.visibility</p:attrName>
                                        </p:attrNameLst>
                                      </p:cBhvr>
                                      <p:to>
                                        <p:strVal val="visible"/>
                                      </p:to>
                                    </p:set>
                                    <p:animEffect transition="in" filter="dissolve">
                                      <p:cBhvr>
                                        <p:cTn id="25" dur="500"/>
                                        <p:tgtEl>
                                          <p:spTgt spid="11161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111618"/>
                                        </p:tgtEl>
                                      </p:cBhvr>
                                    </p:animEffect>
                                    <p:set>
                                      <p:cBhvr>
                                        <p:cTn id="33" dur="1" fill="hold">
                                          <p:stCondLst>
                                            <p:cond delay="499"/>
                                          </p:stCondLst>
                                        </p:cTn>
                                        <p:tgtEl>
                                          <p:spTgt spid="111618"/>
                                        </p:tgtEl>
                                        <p:attrNameLst>
                                          <p:attrName>style.visibility</p:attrName>
                                        </p:attrNameLst>
                                      </p:cBhvr>
                                      <p:to>
                                        <p:strVal val="hidden"/>
                                      </p:to>
                                    </p:set>
                                  </p:childTnLst>
                                </p:cTn>
                              </p:par>
                              <p:par>
                                <p:cTn id="34" presetID="9" presetClass="exit" presetSubtype="0" fill="hold" grpId="1" nodeType="withEffect">
                                  <p:stCondLst>
                                    <p:cond delay="0"/>
                                  </p:stCondLst>
                                  <p:childTnLst>
                                    <p:animEffect transition="out" filter="dissolv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9" grpId="0"/>
      <p:bldP spid="9" grpId="1"/>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a:bodyPr>
          <a:lstStyle/>
          <a:p>
            <a:r>
              <a:rPr lang="en-US" sz="3200" dirty="0" smtClean="0"/>
              <a:t>If the degrees are different,</a:t>
            </a:r>
            <a:br>
              <a:rPr lang="en-US" sz="3200" dirty="0" smtClean="0"/>
            </a:br>
            <a:r>
              <a:rPr lang="en-US" sz="3200" dirty="0" smtClean="0"/>
              <a:t>you don’t put a comma.</a:t>
            </a:r>
            <a:endParaRPr lang="en-US" sz="3200" dirty="0"/>
          </a:p>
        </p:txBody>
      </p:sp>
      <p:pic>
        <p:nvPicPr>
          <p:cNvPr id="109570" name="Picture 2" descr="http://www.openletters.in/wp-content/uploads/2010/12/rainbow-swirl-wallpaper1.jpg"/>
          <p:cNvPicPr>
            <a:picLocks noChangeAspect="1" noChangeArrowheads="1"/>
          </p:cNvPicPr>
          <p:nvPr/>
        </p:nvPicPr>
        <p:blipFill>
          <a:blip r:embed="rId2" cstate="print"/>
          <a:srcRect/>
          <a:stretch>
            <a:fillRect/>
          </a:stretch>
        </p:blipFill>
        <p:spPr bwMode="auto">
          <a:xfrm>
            <a:off x="5105400" y="1981200"/>
            <a:ext cx="2984500" cy="4295775"/>
          </a:xfrm>
          <a:prstGeom prst="rect">
            <a:avLst/>
          </a:prstGeom>
          <a:noFill/>
        </p:spPr>
      </p:pic>
      <p:pic>
        <p:nvPicPr>
          <p:cNvPr id="111618" name="Picture 2" descr="http://www.muralsforkids.com/images/EOWAnimalMenagerie.jpg"/>
          <p:cNvPicPr>
            <a:picLocks noChangeAspect="1" noChangeArrowheads="1"/>
          </p:cNvPicPr>
          <p:nvPr/>
        </p:nvPicPr>
        <p:blipFill>
          <a:blip r:embed="rId3" cstate="print"/>
          <a:srcRect/>
          <a:stretch>
            <a:fillRect/>
          </a:stretch>
        </p:blipFill>
        <p:spPr bwMode="auto">
          <a:xfrm>
            <a:off x="5334000" y="4191000"/>
            <a:ext cx="2236304" cy="2057400"/>
          </a:xfrm>
          <a:prstGeom prst="rect">
            <a:avLst/>
          </a:prstGeom>
          <a:noFill/>
        </p:spPr>
      </p:pic>
      <p:sp>
        <p:nvSpPr>
          <p:cNvPr id="11" name="TextBox 10"/>
          <p:cNvSpPr txBox="1"/>
          <p:nvPr/>
        </p:nvSpPr>
        <p:spPr>
          <a:xfrm>
            <a:off x="457200" y="2514600"/>
            <a:ext cx="4953000" cy="2677656"/>
          </a:xfrm>
          <a:prstGeom prst="rect">
            <a:avLst/>
          </a:prstGeom>
          <a:noFill/>
        </p:spPr>
        <p:txBody>
          <a:bodyPr wrap="square" rtlCol="0">
            <a:spAutoFit/>
          </a:bodyPr>
          <a:lstStyle/>
          <a:p>
            <a:pPr>
              <a:lnSpc>
                <a:spcPct val="200000"/>
              </a:lnSpc>
            </a:pPr>
            <a:r>
              <a:rPr lang="en-US" sz="2800" dirty="0" smtClean="0"/>
              <a:t>The green giraffe, the</a:t>
            </a:r>
          </a:p>
          <a:p>
            <a:pPr>
              <a:lnSpc>
                <a:spcPct val="200000"/>
              </a:lnSpc>
            </a:pPr>
            <a:r>
              <a:rPr lang="en-US" sz="2800" dirty="0" smtClean="0"/>
              <a:t>pink elephant, the yellow zebra</a:t>
            </a:r>
          </a:p>
          <a:p>
            <a:pPr>
              <a:lnSpc>
                <a:spcPct val="200000"/>
              </a:lnSpc>
            </a:pPr>
            <a:r>
              <a:rPr lang="en-US" sz="2800" dirty="0" smtClean="0"/>
              <a:t>all want to sit on the blue whale.</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838200"/>
            <a:ext cx="8305800" cy="1477962"/>
          </a:xfrm>
        </p:spPr>
        <p:txBody>
          <a:bodyPr/>
          <a:lstStyle/>
          <a:p>
            <a:r>
              <a:rPr lang="en-US" sz="4000" dirty="0"/>
              <a:t>Who can tell me, </a:t>
            </a:r>
            <a:r>
              <a:rPr lang="en-US" sz="4000" dirty="0" smtClean="0"/>
              <a:t/>
            </a:r>
            <a:br>
              <a:rPr lang="en-US" sz="4000" dirty="0" smtClean="0"/>
            </a:br>
            <a:r>
              <a:rPr lang="en-US" sz="4000" dirty="0" smtClean="0"/>
              <a:t>which </a:t>
            </a:r>
            <a:r>
              <a:rPr lang="en-US" sz="4000" dirty="0"/>
              <a:t>one is better and why?</a:t>
            </a:r>
          </a:p>
        </p:txBody>
      </p:sp>
      <p:sp>
        <p:nvSpPr>
          <p:cNvPr id="55299" name="Rectangle 3"/>
          <p:cNvSpPr>
            <a:spLocks noGrp="1" noChangeArrowheads="1"/>
          </p:cNvSpPr>
          <p:nvPr>
            <p:ph type="body" idx="1"/>
          </p:nvPr>
        </p:nvSpPr>
        <p:spPr>
          <a:xfrm>
            <a:off x="381000" y="2286000"/>
            <a:ext cx="8763000" cy="3657600"/>
          </a:xfrm>
        </p:spPr>
        <p:txBody>
          <a:bodyPr/>
          <a:lstStyle/>
          <a:p>
            <a:pPr marL="609600" indent="-609600">
              <a:lnSpc>
                <a:spcPct val="125000"/>
              </a:lnSpc>
              <a:buFontTx/>
              <a:buAutoNum type="alphaUcPeriod"/>
            </a:pPr>
            <a:r>
              <a:rPr lang="en-US" sz="3600" dirty="0"/>
              <a:t>It was a white endangered rhino. </a:t>
            </a:r>
            <a:endParaRPr lang="en-US" sz="3600" dirty="0">
              <a:sym typeface="Wingdings" pitchFamily="2" charset="2"/>
            </a:endParaRPr>
          </a:p>
          <a:p>
            <a:pPr marL="609600" indent="-609600">
              <a:lnSpc>
                <a:spcPct val="125000"/>
              </a:lnSpc>
              <a:buFontTx/>
              <a:buAutoNum type="alphaUcPeriod"/>
            </a:pPr>
            <a:r>
              <a:rPr lang="en-US" sz="3600" dirty="0">
                <a:sym typeface="Wingdings" pitchFamily="2" charset="2"/>
              </a:rPr>
              <a:t>It was an endangered, white rhino.</a:t>
            </a:r>
          </a:p>
          <a:p>
            <a:pPr marL="609600" indent="-609600">
              <a:lnSpc>
                <a:spcPct val="125000"/>
              </a:lnSpc>
              <a:buFontTx/>
              <a:buAutoNum type="alphaUcPeriod"/>
            </a:pPr>
            <a:r>
              <a:rPr lang="en-US" sz="3600" dirty="0">
                <a:sym typeface="Wingdings" pitchFamily="2" charset="2"/>
              </a:rPr>
              <a:t>It was an endangered white rhino.</a:t>
            </a:r>
          </a:p>
          <a:p>
            <a:pPr marL="609600" indent="-609600">
              <a:lnSpc>
                <a:spcPct val="125000"/>
              </a:lnSpc>
              <a:buFontTx/>
              <a:buAutoNum type="alphaUcPeriod"/>
            </a:pPr>
            <a:r>
              <a:rPr lang="en-US" sz="3600" dirty="0">
                <a:sym typeface="Wingdings" pitchFamily="2" charset="2"/>
              </a:rPr>
              <a:t>It was a white, endangered rhino.</a:t>
            </a:r>
            <a:r>
              <a:rPr lang="en-US" dirty="0">
                <a:sym typeface="Wingdings" pitchFamily="2" charset="2"/>
              </a:rPr>
              <a:t>  </a:t>
            </a:r>
          </a:p>
          <a:p>
            <a:pPr marL="609600" indent="-609600">
              <a:buFontTx/>
              <a:buNone/>
            </a:pPr>
            <a:endParaRPr lang="en-US" sz="2000" i="1" dirty="0"/>
          </a:p>
          <a:p>
            <a:pPr marL="609600" indent="-609600">
              <a:buFontTx/>
              <a:buNone/>
            </a:pPr>
            <a:endParaRPr lang="en-US" sz="2000" dirty="0">
              <a:sym typeface="Wingdings" pitchFamily="2" charset="2"/>
            </a:endParaRPr>
          </a:p>
          <a:p>
            <a:pPr marL="609600" indent="-609600">
              <a:buFontTx/>
              <a:buNone/>
            </a:pPr>
            <a:endParaRPr lang="en-US" dirty="0">
              <a:sym typeface="Wingdings" pitchFamily="2" charset="2"/>
            </a:endParaRPr>
          </a:p>
          <a:p>
            <a:pPr marL="609600" indent="-609600">
              <a:buFontTx/>
              <a:buNone/>
            </a:pPr>
            <a:endParaRPr lang="en-US" dirty="0">
              <a:sym typeface="Wingdings" pitchFamily="2" charset="2"/>
            </a:endParaRPr>
          </a:p>
          <a:p>
            <a:pPr marL="609600" indent="-609600">
              <a:buFontTx/>
              <a:buNone/>
            </a:pPr>
            <a:endParaRPr lang="en-US" dirty="0">
              <a:sym typeface="Wingdings" pitchFamily="2" charset="2"/>
            </a:endParaRPr>
          </a:p>
          <a:p>
            <a:pPr marL="609600" indent="-609600" algn="ctr">
              <a:buFontTx/>
              <a:buNone/>
            </a:pPr>
            <a:endParaRPr lang="en-US" dirty="0">
              <a:sym typeface="Wingdings" pitchFamily="2" charset="2"/>
            </a:endParaRPr>
          </a:p>
          <a:p>
            <a:pPr marL="609600" indent="-609600" algn="ctr">
              <a:buFontTx/>
              <a:buNone/>
            </a:pPr>
            <a:endParaRPr lang="en-US" dirty="0">
              <a:sym typeface="Wingdings" pitchFamily="2" charset="2"/>
            </a:endParaRPr>
          </a:p>
          <a:p>
            <a:pPr marL="609600" indent="-609600" algn="ctr">
              <a:buFontTx/>
              <a:buNone/>
            </a:pPr>
            <a:endParaRPr lang="en-US" dirty="0">
              <a:sym typeface="Wingdings" pitchFamily="2" charset="2"/>
            </a:endParaRPr>
          </a:p>
          <a:p>
            <a:pPr marL="990600" lvl="1" indent="-533400">
              <a:buFontTx/>
              <a:buNone/>
            </a:pPr>
            <a:endParaRPr lang="en-US" dirty="0"/>
          </a:p>
        </p:txBody>
      </p:sp>
      <p:pic>
        <p:nvPicPr>
          <p:cNvPr id="4" name="Picture 4" descr="whiterhino"/>
          <p:cNvPicPr>
            <a:picLocks noChangeAspect="1" noChangeArrowheads="1"/>
          </p:cNvPicPr>
          <p:nvPr/>
        </p:nvPicPr>
        <p:blipFill>
          <a:blip r:embed="rId2" cstate="print">
            <a:lum bright="29000"/>
          </a:blip>
          <a:srcRect/>
          <a:stretch>
            <a:fillRect/>
          </a:stretch>
        </p:blipFill>
        <p:spPr bwMode="auto">
          <a:xfrm>
            <a:off x="914400" y="2438400"/>
            <a:ext cx="7086600" cy="39624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609600"/>
            <a:ext cx="8305800" cy="1477962"/>
          </a:xfrm>
        </p:spPr>
        <p:txBody>
          <a:bodyPr/>
          <a:lstStyle/>
          <a:p>
            <a:r>
              <a:rPr lang="en-US" sz="4000" dirty="0"/>
              <a:t>Who can tell me, </a:t>
            </a:r>
            <a:r>
              <a:rPr lang="en-US" sz="4000" dirty="0" smtClean="0"/>
              <a:t/>
            </a:r>
            <a:br>
              <a:rPr lang="en-US" sz="4000" dirty="0" smtClean="0"/>
            </a:br>
            <a:r>
              <a:rPr lang="en-US" sz="4000" dirty="0" smtClean="0"/>
              <a:t>which </a:t>
            </a:r>
            <a:r>
              <a:rPr lang="en-US" sz="4000" dirty="0"/>
              <a:t>one is better and why?</a:t>
            </a:r>
          </a:p>
        </p:txBody>
      </p:sp>
      <p:sp>
        <p:nvSpPr>
          <p:cNvPr id="56323" name="Rectangle 3"/>
          <p:cNvSpPr>
            <a:spLocks noGrp="1" noChangeArrowheads="1"/>
          </p:cNvSpPr>
          <p:nvPr>
            <p:ph type="body" idx="1"/>
          </p:nvPr>
        </p:nvSpPr>
        <p:spPr>
          <a:xfrm>
            <a:off x="381000" y="1905000"/>
            <a:ext cx="8763000" cy="3657600"/>
          </a:xfrm>
        </p:spPr>
        <p:txBody>
          <a:bodyPr/>
          <a:lstStyle/>
          <a:p>
            <a:pPr marL="609600" indent="-609600">
              <a:lnSpc>
                <a:spcPct val="125000"/>
              </a:lnSpc>
              <a:buFontTx/>
              <a:buAutoNum type="alphaUcPeriod"/>
            </a:pPr>
            <a:r>
              <a:rPr lang="en-US" sz="3600"/>
              <a:t>It was a white endangered rhino. </a:t>
            </a:r>
            <a:endParaRPr lang="en-US" sz="3600">
              <a:sym typeface="Wingdings" pitchFamily="2" charset="2"/>
            </a:endParaRPr>
          </a:p>
          <a:p>
            <a:pPr marL="609600" indent="-609600">
              <a:lnSpc>
                <a:spcPct val="125000"/>
              </a:lnSpc>
              <a:buFontTx/>
              <a:buAutoNum type="alphaUcPeriod"/>
            </a:pPr>
            <a:r>
              <a:rPr lang="en-US" sz="3600">
                <a:sym typeface="Wingdings" pitchFamily="2" charset="2"/>
              </a:rPr>
              <a:t>It was an endangered, white rhino.</a:t>
            </a:r>
          </a:p>
          <a:p>
            <a:pPr marL="609600" indent="-609600">
              <a:lnSpc>
                <a:spcPct val="125000"/>
              </a:lnSpc>
              <a:buFontTx/>
              <a:buAutoNum type="alphaUcPeriod"/>
            </a:pPr>
            <a:r>
              <a:rPr lang="en-US" sz="3600" b="1">
                <a:solidFill>
                  <a:srgbClr val="CC3300"/>
                </a:solidFill>
                <a:sym typeface="Wingdings" pitchFamily="2" charset="2"/>
              </a:rPr>
              <a:t>It was an endangered white rhino.</a:t>
            </a:r>
          </a:p>
          <a:p>
            <a:pPr marL="609600" indent="-609600">
              <a:lnSpc>
                <a:spcPct val="125000"/>
              </a:lnSpc>
              <a:buFontTx/>
              <a:buAutoNum type="alphaUcPeriod"/>
            </a:pPr>
            <a:r>
              <a:rPr lang="en-US" sz="3600">
                <a:sym typeface="Wingdings" pitchFamily="2" charset="2"/>
              </a:rPr>
              <a:t>It was a white, endangered rhino.</a:t>
            </a:r>
            <a:r>
              <a:rPr lang="en-US">
                <a:sym typeface="Wingdings" pitchFamily="2" charset="2"/>
              </a:rPr>
              <a:t>  </a:t>
            </a:r>
          </a:p>
          <a:p>
            <a:pPr marL="609600" indent="-609600">
              <a:buFontTx/>
              <a:buNone/>
            </a:pPr>
            <a:endParaRPr lang="en-US" sz="2000" i="1"/>
          </a:p>
          <a:p>
            <a:pPr marL="609600" indent="-609600">
              <a:buFontTx/>
              <a:buNone/>
            </a:pPr>
            <a:endParaRPr lang="en-US" sz="2000">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990600" lvl="1" indent="-533400">
              <a:buFontTx/>
              <a:buNone/>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457200" y="0"/>
            <a:ext cx="8229600" cy="868362"/>
          </a:xfrm>
        </p:spPr>
        <p:txBody>
          <a:bodyPr/>
          <a:lstStyle/>
          <a:p>
            <a:r>
              <a:rPr lang="en-US" sz="2000" dirty="0" smtClean="0"/>
              <a:t>English </a:t>
            </a:r>
            <a:r>
              <a:rPr lang="en-US" sz="2000" dirty="0" err="1" smtClean="0"/>
              <a:t>Vocab</a:t>
            </a:r>
            <a:r>
              <a:rPr lang="en-US" sz="2000" dirty="0" smtClean="0"/>
              <a:t> # 3</a:t>
            </a:r>
            <a:r>
              <a:rPr lang="en-US" sz="2000" dirty="0" smtClean="0"/>
              <a:t/>
            </a:r>
            <a:br>
              <a:rPr lang="en-US" sz="2000" dirty="0" smtClean="0"/>
            </a:br>
            <a:endParaRPr lang="en-US" sz="2000" dirty="0" smtClean="0"/>
          </a:p>
        </p:txBody>
      </p:sp>
      <p:sp>
        <p:nvSpPr>
          <p:cNvPr id="24579" name="WordArt 3"/>
          <p:cNvSpPr>
            <a:spLocks noChangeArrowheads="1" noChangeShapeType="1" noTextEdit="1"/>
          </p:cNvSpPr>
          <p:nvPr/>
        </p:nvSpPr>
        <p:spPr bwMode="auto">
          <a:xfrm>
            <a:off x="914400" y="533400"/>
            <a:ext cx="7391400" cy="533400"/>
          </a:xfrm>
          <a:prstGeom prst="rect">
            <a:avLst/>
          </a:prstGeom>
        </p:spPr>
        <p:txBody>
          <a:bodyPr wrap="none" fromWordArt="1">
            <a:prstTxWarp prst="textPlain">
              <a:avLst>
                <a:gd name="adj" fmla="val 50000"/>
              </a:avLst>
            </a:prstTxWarp>
          </a:bodyPr>
          <a:lstStyle/>
          <a:p>
            <a:pPr algn="ctr"/>
            <a:r>
              <a:rPr lang="en-US" kern="10" dirty="0">
                <a:ln w="9525">
                  <a:solidFill>
                    <a:srgbClr val="000000"/>
                  </a:solidFill>
                  <a:round/>
                  <a:headEnd/>
                  <a:tailEnd/>
                </a:ln>
                <a:solidFill>
                  <a:srgbClr val="FFFFFF"/>
                </a:solidFill>
                <a:latin typeface="Arial Black"/>
              </a:rPr>
              <a:t>Learn how to spell, define and </a:t>
            </a:r>
          </a:p>
          <a:p>
            <a:pPr algn="ctr"/>
            <a:r>
              <a:rPr lang="en-US" kern="10" dirty="0">
                <a:ln w="9525">
                  <a:solidFill>
                    <a:srgbClr val="000000"/>
                  </a:solidFill>
                  <a:round/>
                  <a:headEnd/>
                  <a:tailEnd/>
                </a:ln>
                <a:solidFill>
                  <a:srgbClr val="FFFFFF"/>
                </a:solidFill>
                <a:latin typeface="Arial Black"/>
              </a:rPr>
              <a:t>embed into a creative paragraph (passage).</a:t>
            </a:r>
          </a:p>
        </p:txBody>
      </p:sp>
      <p:graphicFrame>
        <p:nvGraphicFramePr>
          <p:cNvPr id="379939" name="Group 35"/>
          <p:cNvGraphicFramePr>
            <a:graphicFrameLocks noGrp="1"/>
          </p:cNvGraphicFramePr>
          <p:nvPr/>
        </p:nvGraphicFramePr>
        <p:xfrm>
          <a:off x="457200" y="1219200"/>
          <a:ext cx="8229600" cy="4303713"/>
        </p:xfrm>
        <a:graphic>
          <a:graphicData uri="http://schemas.openxmlformats.org/drawingml/2006/table">
            <a:tbl>
              <a:tblPr/>
              <a:tblGrid>
                <a:gridCol w="1828800"/>
                <a:gridCol w="4800600"/>
                <a:gridCol w="1600200"/>
              </a:tblGrid>
              <a:tr h="9144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The techniques that writers use to develop characters  through physical description, character’s speech/thoughts, other characters’ speech/thoughts, and narrator’s comments </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 writer’s use of hints or clues to indicate events that will occur later. </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An indirect reference to a historical or literary persona, place or thing. </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0" i="0" kern="1200" dirty="0" smtClean="0">
                          <a:solidFill>
                            <a:schemeClr val="tx1"/>
                          </a:solidFill>
                          <a:latin typeface="+mn-lt"/>
                          <a:ea typeface="+mn-ea"/>
                          <a:cs typeface="+mn-cs"/>
                        </a:rPr>
                        <a:t>Able to be believed; convincing.</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rPr>
                        <a:t>A struggle between opposing forces and is the basis of plot in literature </a:t>
                      </a:r>
                      <a:endParaRPr kumimoji="0" lang="en-US" sz="16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08" name="AutoShape 84" descr="Z">
            <a:hlinkClick r:id="rId2"/>
          </p:cNvPr>
          <p:cNvSpPr>
            <a:spLocks noChangeAspect="1" noChangeArrowheads="1"/>
          </p:cNvSpPr>
          <p:nvPr/>
        </p:nvSpPr>
        <p:spPr bwMode="auto">
          <a:xfrm>
            <a:off x="155575" y="46038"/>
            <a:ext cx="1209675" cy="885825"/>
          </a:xfrm>
          <a:prstGeom prst="rect">
            <a:avLst/>
          </a:prstGeom>
          <a:noFill/>
          <a:ln w="9525">
            <a:noFill/>
            <a:miter lim="800000"/>
            <a:headEnd/>
            <a:tailEnd/>
          </a:ln>
        </p:spPr>
        <p:txBody>
          <a:bodyPr/>
          <a:lstStyle/>
          <a:p>
            <a:endParaRPr lang="en-US"/>
          </a:p>
        </p:txBody>
      </p:sp>
      <p:sp>
        <p:nvSpPr>
          <p:cNvPr id="8" name="TextBox 7"/>
          <p:cNvSpPr txBox="1"/>
          <p:nvPr/>
        </p:nvSpPr>
        <p:spPr>
          <a:xfrm>
            <a:off x="533400" y="5638800"/>
            <a:ext cx="8077200" cy="369332"/>
          </a:xfrm>
          <a:prstGeom prst="rect">
            <a:avLst/>
          </a:prstGeom>
          <a:noFill/>
        </p:spPr>
        <p:txBody>
          <a:bodyPr wrap="square" rtlCol="0">
            <a:spAutoFit/>
          </a:bodyPr>
          <a:lstStyle/>
          <a:p>
            <a:r>
              <a:rPr lang="en-US" dirty="0" smtClean="0"/>
              <a:t>Word Bank: conflict,  allusion, credible, foreshadowing,  characterization,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609600"/>
            <a:ext cx="8305800" cy="1477962"/>
          </a:xfrm>
        </p:spPr>
        <p:txBody>
          <a:bodyPr>
            <a:normAutofit/>
          </a:bodyPr>
          <a:lstStyle/>
          <a:p>
            <a:r>
              <a:rPr lang="en-US" sz="2800" dirty="0"/>
              <a:t>Who can tell me, </a:t>
            </a:r>
            <a:r>
              <a:rPr lang="en-US" sz="2800" dirty="0" smtClean="0"/>
              <a:t>which </a:t>
            </a:r>
            <a:r>
              <a:rPr lang="en-US" sz="2800" dirty="0"/>
              <a:t>one is better and why?</a:t>
            </a:r>
          </a:p>
        </p:txBody>
      </p:sp>
      <p:sp>
        <p:nvSpPr>
          <p:cNvPr id="57347" name="Rectangle 3"/>
          <p:cNvSpPr>
            <a:spLocks noGrp="1" noChangeArrowheads="1"/>
          </p:cNvSpPr>
          <p:nvPr>
            <p:ph type="body" idx="1"/>
          </p:nvPr>
        </p:nvSpPr>
        <p:spPr>
          <a:xfrm>
            <a:off x="381000" y="1905000"/>
            <a:ext cx="8763000" cy="3657600"/>
          </a:xfrm>
        </p:spPr>
        <p:txBody>
          <a:bodyPr/>
          <a:lstStyle/>
          <a:p>
            <a:pPr marL="609600" indent="-609600">
              <a:lnSpc>
                <a:spcPct val="125000"/>
              </a:lnSpc>
              <a:buFontTx/>
              <a:buAutoNum type="alphaUcPeriod"/>
            </a:pPr>
            <a:r>
              <a:rPr lang="en-US" sz="3600"/>
              <a:t>I like chocolate, covered ants. </a:t>
            </a:r>
          </a:p>
          <a:p>
            <a:pPr marL="609600" indent="-609600">
              <a:lnSpc>
                <a:spcPct val="125000"/>
              </a:lnSpc>
              <a:buFontTx/>
              <a:buAutoNum type="alphaUcPeriod"/>
            </a:pPr>
            <a:r>
              <a:rPr lang="en-US" sz="3600"/>
              <a:t>I like covered, chocolate ants.</a:t>
            </a:r>
          </a:p>
          <a:p>
            <a:pPr marL="609600" indent="-609600">
              <a:lnSpc>
                <a:spcPct val="125000"/>
              </a:lnSpc>
              <a:buFontTx/>
              <a:buAutoNum type="alphaUcPeriod"/>
            </a:pPr>
            <a:r>
              <a:rPr lang="en-US" sz="3600"/>
              <a:t>I like chocolate covered, ants.</a:t>
            </a:r>
          </a:p>
          <a:p>
            <a:pPr marL="609600" indent="-609600">
              <a:lnSpc>
                <a:spcPct val="125000"/>
              </a:lnSpc>
              <a:buFontTx/>
              <a:buAutoNum type="alphaUcPeriod"/>
            </a:pPr>
            <a:r>
              <a:rPr lang="en-US" sz="3600"/>
              <a:t>I like chocolate covered ants.</a:t>
            </a:r>
            <a:endParaRPr lang="en-US" sz="3600">
              <a:sym typeface="Wingdings" pitchFamily="2" charset="2"/>
            </a:endParaRPr>
          </a:p>
          <a:p>
            <a:pPr marL="609600" indent="-609600">
              <a:lnSpc>
                <a:spcPct val="125000"/>
              </a:lnSpc>
              <a:buFontTx/>
              <a:buAutoNum type="alphaUcPeriod"/>
            </a:pPr>
            <a:endParaRPr lang="en-US">
              <a:sym typeface="Wingdings" pitchFamily="2" charset="2"/>
            </a:endParaRPr>
          </a:p>
          <a:p>
            <a:pPr marL="609600" indent="-609600">
              <a:buFontTx/>
              <a:buNone/>
            </a:pPr>
            <a:endParaRPr lang="en-US" sz="2000" i="1"/>
          </a:p>
          <a:p>
            <a:pPr marL="609600" indent="-609600">
              <a:buFontTx/>
              <a:buNone/>
            </a:pPr>
            <a:endParaRPr lang="en-US" sz="2000">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609600" indent="-609600" algn="ctr">
              <a:buFontTx/>
              <a:buNone/>
            </a:pPr>
            <a:endParaRPr lang="en-US">
              <a:sym typeface="Wingdings" pitchFamily="2" charset="2"/>
            </a:endParaRPr>
          </a:p>
          <a:p>
            <a:pPr marL="990600" lvl="1" indent="-533400">
              <a:buFontTx/>
              <a:buNone/>
            </a:pPr>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81000" y="838200"/>
            <a:ext cx="8305800" cy="1477962"/>
          </a:xfrm>
        </p:spPr>
        <p:txBody>
          <a:bodyPr>
            <a:normAutofit/>
          </a:bodyPr>
          <a:lstStyle/>
          <a:p>
            <a:r>
              <a:rPr lang="en-US" sz="2800" dirty="0"/>
              <a:t>Who can tell me, which one is better and why?</a:t>
            </a:r>
          </a:p>
        </p:txBody>
      </p:sp>
      <p:sp>
        <p:nvSpPr>
          <p:cNvPr id="58371" name="Rectangle 3"/>
          <p:cNvSpPr>
            <a:spLocks noGrp="1" noChangeArrowheads="1"/>
          </p:cNvSpPr>
          <p:nvPr>
            <p:ph type="body" idx="1"/>
          </p:nvPr>
        </p:nvSpPr>
        <p:spPr>
          <a:xfrm>
            <a:off x="381000" y="1905000"/>
            <a:ext cx="8763000" cy="3657600"/>
          </a:xfrm>
        </p:spPr>
        <p:txBody>
          <a:bodyPr/>
          <a:lstStyle/>
          <a:p>
            <a:pPr marL="609600" indent="-609600">
              <a:lnSpc>
                <a:spcPct val="125000"/>
              </a:lnSpc>
              <a:buFontTx/>
              <a:buAutoNum type="alphaUcPeriod"/>
            </a:pPr>
            <a:r>
              <a:rPr lang="en-US" sz="4000"/>
              <a:t>I like chocolate, covered ants. </a:t>
            </a:r>
          </a:p>
          <a:p>
            <a:pPr marL="609600" indent="-609600">
              <a:lnSpc>
                <a:spcPct val="125000"/>
              </a:lnSpc>
              <a:buFontTx/>
              <a:buAutoNum type="alphaUcPeriod"/>
            </a:pPr>
            <a:r>
              <a:rPr lang="en-US" sz="4000"/>
              <a:t>I like covered, chocolate ants.</a:t>
            </a:r>
          </a:p>
          <a:p>
            <a:pPr marL="609600" indent="-609600">
              <a:lnSpc>
                <a:spcPct val="125000"/>
              </a:lnSpc>
              <a:buFontTx/>
              <a:buAutoNum type="alphaUcPeriod"/>
            </a:pPr>
            <a:r>
              <a:rPr lang="en-US" sz="4000"/>
              <a:t>I like chocolate covered, ants.</a:t>
            </a:r>
          </a:p>
          <a:p>
            <a:pPr marL="609600" indent="-609600">
              <a:lnSpc>
                <a:spcPct val="125000"/>
              </a:lnSpc>
              <a:buFontTx/>
              <a:buAutoNum type="alphaUcPeriod"/>
            </a:pPr>
            <a:r>
              <a:rPr lang="en-US" sz="4000" b="1">
                <a:solidFill>
                  <a:srgbClr val="CC3300"/>
                </a:solidFill>
              </a:rPr>
              <a:t>I like chocolate covered ants.</a:t>
            </a:r>
            <a:endParaRPr lang="en-US" sz="4000" b="1">
              <a:solidFill>
                <a:srgbClr val="CC3300"/>
              </a:solidFill>
              <a:sym typeface="Wingdings" pitchFamily="2" charset="2"/>
            </a:endParaRPr>
          </a:p>
          <a:p>
            <a:pPr marL="609600" indent="-609600">
              <a:lnSpc>
                <a:spcPct val="125000"/>
              </a:lnSpc>
              <a:buFontTx/>
              <a:buNone/>
            </a:pPr>
            <a:endParaRPr lang="en-US" sz="3600">
              <a:sym typeface="Wingdings" pitchFamily="2" charset="2"/>
            </a:endParaRPr>
          </a:p>
          <a:p>
            <a:pPr marL="609600" indent="-609600">
              <a:buFontTx/>
              <a:buNone/>
            </a:pPr>
            <a:endParaRPr lang="en-US" sz="2400" i="1"/>
          </a:p>
          <a:p>
            <a:pPr marL="609600" indent="-609600">
              <a:buFontTx/>
              <a:buNone/>
            </a:pPr>
            <a:endParaRPr lang="en-US" sz="2400">
              <a:sym typeface="Wingdings" pitchFamily="2" charset="2"/>
            </a:endParaRPr>
          </a:p>
          <a:p>
            <a:pPr marL="609600" indent="-609600">
              <a:buFontTx/>
              <a:buNone/>
            </a:pPr>
            <a:endParaRPr lang="en-US" sz="3600">
              <a:sym typeface="Wingdings" pitchFamily="2" charset="2"/>
            </a:endParaRPr>
          </a:p>
          <a:p>
            <a:pPr marL="609600" indent="-609600">
              <a:buFontTx/>
              <a:buNone/>
            </a:pPr>
            <a:endParaRPr lang="en-US" sz="3600">
              <a:sym typeface="Wingdings" pitchFamily="2" charset="2"/>
            </a:endParaRPr>
          </a:p>
          <a:p>
            <a:pPr marL="609600" indent="-609600">
              <a:buFontTx/>
              <a:buNone/>
            </a:pPr>
            <a:endParaRPr lang="en-US" sz="3600">
              <a:sym typeface="Wingdings" pitchFamily="2" charset="2"/>
            </a:endParaRPr>
          </a:p>
          <a:p>
            <a:pPr marL="609600" indent="-609600" algn="ctr">
              <a:buFontTx/>
              <a:buNone/>
            </a:pPr>
            <a:endParaRPr lang="en-US" sz="3600">
              <a:sym typeface="Wingdings" pitchFamily="2" charset="2"/>
            </a:endParaRPr>
          </a:p>
          <a:p>
            <a:pPr marL="609600" indent="-609600" algn="ctr">
              <a:buFontTx/>
              <a:buNone/>
            </a:pPr>
            <a:endParaRPr lang="en-US" sz="3600">
              <a:sym typeface="Wingdings" pitchFamily="2" charset="2"/>
            </a:endParaRPr>
          </a:p>
          <a:p>
            <a:pPr marL="609600" indent="-609600" algn="ctr">
              <a:buFontTx/>
              <a:buNone/>
            </a:pPr>
            <a:endParaRPr lang="en-US" sz="3600">
              <a:sym typeface="Wingdings" pitchFamily="2" charset="2"/>
            </a:endParaRPr>
          </a:p>
          <a:p>
            <a:pPr marL="990600" lvl="1" indent="-533400">
              <a:buFontTx/>
              <a:buNone/>
            </a:pPr>
            <a:endParaRPr lang="en-US" sz="320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990600"/>
            <a:ext cx="8763000" cy="990600"/>
          </a:xfrm>
          <a:solidFill>
            <a:srgbClr val="CCFF66"/>
          </a:solidFill>
        </p:spPr>
        <p:txBody>
          <a:bodyPr/>
          <a:lstStyle/>
          <a:p>
            <a:r>
              <a:rPr lang="en-US" dirty="0"/>
              <a:t>6. Commas for joining</a:t>
            </a:r>
          </a:p>
        </p:txBody>
      </p:sp>
      <p:sp>
        <p:nvSpPr>
          <p:cNvPr id="18435" name="Rectangle 3"/>
          <p:cNvSpPr>
            <a:spLocks noGrp="1" noChangeArrowheads="1"/>
          </p:cNvSpPr>
          <p:nvPr>
            <p:ph type="body" idx="1"/>
          </p:nvPr>
        </p:nvSpPr>
        <p:spPr>
          <a:xfrm>
            <a:off x="228600" y="1828800"/>
            <a:ext cx="8915400" cy="4648200"/>
          </a:xfrm>
        </p:spPr>
        <p:txBody>
          <a:bodyPr/>
          <a:lstStyle/>
          <a:p>
            <a:pPr>
              <a:buFontTx/>
              <a:buNone/>
            </a:pPr>
            <a:r>
              <a:rPr lang="en-US" dirty="0"/>
              <a:t>	</a:t>
            </a:r>
            <a:r>
              <a:rPr lang="en-US" dirty="0">
                <a:solidFill>
                  <a:srgbClr val="CC3300"/>
                </a:solidFill>
              </a:rPr>
              <a:t>Commas are used when two complete sentences are joined together, using such conjunctions as </a:t>
            </a:r>
            <a:endParaRPr lang="en-US" i="1" dirty="0" smtClean="0">
              <a:solidFill>
                <a:srgbClr val="CC3300"/>
              </a:solidFill>
            </a:endParaRPr>
          </a:p>
          <a:p>
            <a:pPr>
              <a:buFontTx/>
              <a:buNone/>
            </a:pPr>
            <a:r>
              <a:rPr lang="en-US" i="1" dirty="0" smtClean="0">
                <a:solidFill>
                  <a:srgbClr val="CC3300"/>
                </a:solidFill>
              </a:rPr>
              <a:t>    for, and, nor, but, or, yet, so, therefore.</a:t>
            </a:r>
            <a:endParaRPr lang="en-US" i="1" dirty="0">
              <a:solidFill>
                <a:srgbClr val="CC3300"/>
              </a:solidFill>
            </a:endParaRPr>
          </a:p>
          <a:p>
            <a:pPr lvl="1">
              <a:buFontTx/>
              <a:buNone/>
            </a:pPr>
            <a:r>
              <a:rPr lang="en-US" dirty="0"/>
              <a:t>     </a:t>
            </a:r>
          </a:p>
          <a:p>
            <a:pPr lvl="1">
              <a:buFontTx/>
              <a:buNone/>
            </a:pPr>
            <a:r>
              <a:rPr lang="en-US" b="1" dirty="0">
                <a:latin typeface="Bradley Hand ITC" pitchFamily="66" charset="0"/>
              </a:rPr>
              <a:t>The boys wanted to stay up until midnight</a:t>
            </a:r>
            <a:r>
              <a:rPr lang="en-US" b="1" dirty="0">
                <a:solidFill>
                  <a:srgbClr val="CC0066"/>
                </a:solidFill>
                <a:latin typeface="Bradley Hand ITC" pitchFamily="66" charset="0"/>
              </a:rPr>
              <a:t>,</a:t>
            </a:r>
            <a:r>
              <a:rPr lang="en-US" b="1" dirty="0">
                <a:latin typeface="Bradley Hand ITC" pitchFamily="66" charset="0"/>
              </a:rPr>
              <a:t> </a:t>
            </a:r>
          </a:p>
          <a:p>
            <a:pPr lvl="1">
              <a:buFontTx/>
              <a:buNone/>
            </a:pPr>
            <a:r>
              <a:rPr lang="en-US" b="1" dirty="0">
                <a:latin typeface="Bradley Hand ITC" pitchFamily="66" charset="0"/>
              </a:rPr>
              <a:t>     </a:t>
            </a:r>
            <a:r>
              <a:rPr lang="en-US" b="1" i="1" dirty="0">
                <a:solidFill>
                  <a:srgbClr val="CC0066"/>
                </a:solidFill>
                <a:latin typeface="Bradley Hand ITC" pitchFamily="66" charset="0"/>
              </a:rPr>
              <a:t>but</a:t>
            </a:r>
            <a:r>
              <a:rPr lang="en-US" b="1" dirty="0">
                <a:latin typeface="Bradley Hand ITC" pitchFamily="66" charset="0"/>
              </a:rPr>
              <a:t> they grew tired and fell asleep.</a:t>
            </a:r>
          </a:p>
          <a:p>
            <a:pPr lvl="1">
              <a:buFontTx/>
              <a:buNone/>
            </a:pPr>
            <a:r>
              <a:rPr lang="en-US" b="1" dirty="0">
                <a:latin typeface="Bradley Hand ITC" pitchFamily="66" charset="0"/>
              </a:rPr>
              <a:t>     I thought I had the biggest bag of Skittles</a:t>
            </a:r>
            <a:r>
              <a:rPr lang="en-US" b="1" dirty="0">
                <a:solidFill>
                  <a:srgbClr val="CC0066"/>
                </a:solidFill>
                <a:latin typeface="Bradley Hand ITC" pitchFamily="66" charset="0"/>
              </a:rPr>
              <a:t>,</a:t>
            </a:r>
            <a:r>
              <a:rPr lang="en-US" b="1" dirty="0">
                <a:latin typeface="Bradley Hand ITC" pitchFamily="66" charset="0"/>
              </a:rPr>
              <a:t> </a:t>
            </a:r>
          </a:p>
          <a:p>
            <a:pPr lvl="1">
              <a:buFontTx/>
              <a:buNone/>
            </a:pPr>
            <a:r>
              <a:rPr lang="en-US" b="1" dirty="0">
                <a:latin typeface="Bradley Hand ITC" pitchFamily="66" charset="0"/>
              </a:rPr>
              <a:t>		</a:t>
            </a:r>
            <a:r>
              <a:rPr lang="en-US" b="1" i="1" dirty="0">
                <a:solidFill>
                  <a:srgbClr val="CC0066"/>
                </a:solidFill>
                <a:latin typeface="Bradley Hand ITC" pitchFamily="66" charset="0"/>
              </a:rPr>
              <a:t>yet</a:t>
            </a:r>
            <a:r>
              <a:rPr lang="en-US" b="1" dirty="0">
                <a:latin typeface="Bradley Hand ITC" pitchFamily="66" charset="0"/>
              </a:rPr>
              <a:t> you proved me wrong.</a:t>
            </a:r>
          </a:p>
        </p:txBody>
      </p:sp>
      <p:sp>
        <p:nvSpPr>
          <p:cNvPr id="18436" name="Rectangle 4"/>
          <p:cNvSpPr>
            <a:spLocks noChangeArrowheads="1"/>
          </p:cNvSpPr>
          <p:nvPr/>
        </p:nvSpPr>
        <p:spPr bwMode="auto">
          <a:xfrm>
            <a:off x="304800" y="1828800"/>
            <a:ext cx="8534400" cy="16002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143000"/>
            <a:ext cx="8229600" cy="1143000"/>
          </a:xfrm>
        </p:spPr>
        <p:txBody>
          <a:bodyPr>
            <a:normAutofit fontScale="90000"/>
          </a:bodyPr>
          <a:lstStyle/>
          <a:p>
            <a:r>
              <a:rPr lang="en-US" sz="3600" dirty="0"/>
              <a:t>7. To be a colon</a:t>
            </a:r>
            <a:r>
              <a:rPr lang="en-US" sz="3600" dirty="0">
                <a:solidFill>
                  <a:srgbClr val="CC3300"/>
                </a:solidFill>
              </a:rPr>
              <a:t>:</a:t>
            </a:r>
            <a:r>
              <a:rPr lang="en-US" sz="3600" dirty="0"/>
              <a:t> To not be a colon</a:t>
            </a:r>
            <a:r>
              <a:rPr lang="en-US" sz="3600" dirty="0">
                <a:solidFill>
                  <a:srgbClr val="CC3300"/>
                </a:solidFill>
              </a:rPr>
              <a:t>:</a:t>
            </a:r>
            <a:r>
              <a:rPr lang="en-US" sz="3600" dirty="0"/>
              <a:t/>
            </a:r>
            <a:br>
              <a:rPr lang="en-US" sz="3600" dirty="0"/>
            </a:br>
            <a:r>
              <a:rPr lang="en-US" sz="3600" dirty="0"/>
              <a:t>That is the question.</a:t>
            </a:r>
          </a:p>
        </p:txBody>
      </p:sp>
      <p:sp>
        <p:nvSpPr>
          <p:cNvPr id="19459" name="Rectangle 3"/>
          <p:cNvSpPr>
            <a:spLocks noGrp="1" noChangeArrowheads="1"/>
          </p:cNvSpPr>
          <p:nvPr>
            <p:ph type="body" idx="1"/>
          </p:nvPr>
        </p:nvSpPr>
        <p:spPr>
          <a:xfrm>
            <a:off x="457200" y="2332037"/>
            <a:ext cx="8229600" cy="4525963"/>
          </a:xfrm>
          <a:solidFill>
            <a:srgbClr val="CCFF66">
              <a:alpha val="39000"/>
            </a:srgbClr>
          </a:solidFill>
        </p:spPr>
        <p:txBody>
          <a:bodyPr/>
          <a:lstStyle/>
          <a:p>
            <a:r>
              <a:rPr lang="en-US" i="1" dirty="0"/>
              <a:t>For today’s purposes, colons are used when you are noting time.</a:t>
            </a:r>
          </a:p>
          <a:p>
            <a:endParaRPr lang="en-US" dirty="0"/>
          </a:p>
          <a:p>
            <a:r>
              <a:rPr lang="en-US" dirty="0"/>
              <a:t>Our school starts at 7 20 every morning.</a:t>
            </a:r>
          </a:p>
          <a:p>
            <a:r>
              <a:rPr lang="en-US" dirty="0"/>
              <a:t>We end our day at 1 50.</a:t>
            </a:r>
          </a:p>
          <a:p>
            <a:pPr>
              <a:buFontTx/>
              <a:buNone/>
            </a:pPr>
            <a:endParaRPr lang="en-US" dirty="0"/>
          </a:p>
          <a:p>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38200" y="1219200"/>
            <a:ext cx="7086600" cy="990600"/>
          </a:xfrm>
          <a:solidFill>
            <a:srgbClr val="FFFF00">
              <a:alpha val="30000"/>
            </a:srgbClr>
          </a:solidFill>
        </p:spPr>
        <p:txBody>
          <a:bodyPr>
            <a:normAutofit fontScale="90000"/>
          </a:bodyPr>
          <a:lstStyle/>
          <a:p>
            <a:pPr algn="l"/>
            <a:r>
              <a:rPr lang="en-US" sz="2400" b="1" i="1" dirty="0"/>
              <a:t>8. Use a semicolon between</a:t>
            </a:r>
            <a:r>
              <a:rPr lang="en-US" sz="2400" dirty="0"/>
              <a:t> two independent clauses</a:t>
            </a:r>
            <a:br>
              <a:rPr lang="en-US" sz="2400" dirty="0"/>
            </a:br>
            <a:r>
              <a:rPr lang="en-US" sz="2400" dirty="0"/>
              <a:t> of a compound sentence when they are not joined by a coordinate conjunction.</a:t>
            </a:r>
            <a:r>
              <a:rPr lang="en-US" sz="2000" dirty="0"/>
              <a:t> </a:t>
            </a:r>
          </a:p>
        </p:txBody>
      </p:sp>
      <p:sp>
        <p:nvSpPr>
          <p:cNvPr id="20483" name="Rectangle 3"/>
          <p:cNvSpPr>
            <a:spLocks noGrp="1" noChangeArrowheads="1"/>
          </p:cNvSpPr>
          <p:nvPr>
            <p:ph type="body" idx="1"/>
          </p:nvPr>
        </p:nvSpPr>
        <p:spPr>
          <a:xfrm>
            <a:off x="457200" y="2286000"/>
            <a:ext cx="8229600" cy="4221163"/>
          </a:xfrm>
        </p:spPr>
        <p:txBody>
          <a:bodyPr/>
          <a:lstStyle/>
          <a:p>
            <a:r>
              <a:rPr lang="en-US" sz="2000" dirty="0"/>
              <a:t>Where would you place semicolons that are needed in the following sentences?</a:t>
            </a:r>
          </a:p>
          <a:p>
            <a:pPr>
              <a:buFontTx/>
              <a:buNone/>
            </a:pPr>
            <a:r>
              <a:rPr lang="en-US" sz="2400" dirty="0"/>
              <a:t>A. Carl is tall his brother is short. </a:t>
            </a:r>
          </a:p>
          <a:p>
            <a:r>
              <a:rPr lang="en-US" sz="2400" dirty="0"/>
              <a:t>Carl is tall  </a:t>
            </a:r>
            <a:r>
              <a:rPr lang="en-US" sz="3600" dirty="0">
                <a:solidFill>
                  <a:srgbClr val="CC0066"/>
                </a:solidFill>
              </a:rPr>
              <a:t>;</a:t>
            </a:r>
            <a:r>
              <a:rPr lang="en-US" sz="3600" dirty="0"/>
              <a:t> </a:t>
            </a:r>
            <a:r>
              <a:rPr lang="en-US" sz="2400" dirty="0"/>
              <a:t>  his brother is short.</a:t>
            </a:r>
          </a:p>
          <a:p>
            <a:pPr>
              <a:buFontTx/>
              <a:buNone/>
            </a:pPr>
            <a:r>
              <a:rPr lang="en-US" sz="2400" dirty="0"/>
              <a:t>B. The siren blew loudly I rushed to the window the police raced </a:t>
            </a:r>
            <a:r>
              <a:rPr lang="en-US" sz="2400" dirty="0" smtClean="0"/>
              <a:t>past </a:t>
            </a:r>
            <a:r>
              <a:rPr lang="en-US" sz="2400" dirty="0"/>
              <a:t>as I looked out. </a:t>
            </a:r>
          </a:p>
          <a:p>
            <a:r>
              <a:rPr lang="en-US" sz="2400" dirty="0"/>
              <a:t>The siren blew loudly  </a:t>
            </a:r>
            <a:r>
              <a:rPr lang="en-US" sz="3600" dirty="0">
                <a:solidFill>
                  <a:srgbClr val="FF6699"/>
                </a:solidFill>
              </a:rPr>
              <a:t>;</a:t>
            </a:r>
            <a:r>
              <a:rPr lang="en-US" sz="3600" dirty="0"/>
              <a:t> </a:t>
            </a:r>
            <a:r>
              <a:rPr lang="en-US" sz="2400" dirty="0"/>
              <a:t>  I rushed to the window  </a:t>
            </a:r>
            <a:r>
              <a:rPr lang="en-US" sz="3600" dirty="0">
                <a:solidFill>
                  <a:srgbClr val="CC0066"/>
                </a:solidFill>
              </a:rPr>
              <a:t>;</a:t>
            </a:r>
            <a:r>
              <a:rPr lang="en-US" sz="3600" dirty="0"/>
              <a:t> </a:t>
            </a:r>
            <a:r>
              <a:rPr lang="en-US" sz="2400" dirty="0"/>
              <a:t> the police </a:t>
            </a:r>
            <a:r>
              <a:rPr lang="en-US" sz="2400"/>
              <a:t>raced </a:t>
            </a:r>
            <a:r>
              <a:rPr lang="en-US" sz="2400" smtClean="0"/>
              <a:t>past </a:t>
            </a:r>
            <a:r>
              <a:rPr lang="en-US" sz="2400" dirty="0"/>
              <a:t>as I looked out.</a:t>
            </a:r>
          </a:p>
          <a:p>
            <a:pPr>
              <a:buFontTx/>
              <a:buNone/>
            </a:pPr>
            <a:endParaRPr lang="en-US" sz="2400" dirty="0"/>
          </a:p>
          <a:p>
            <a:endParaRPr lang="en-US" sz="2400" dirty="0"/>
          </a:p>
        </p:txBody>
      </p:sp>
      <p:pic>
        <p:nvPicPr>
          <p:cNvPr id="20484" name="Picture 4" descr="BD00013_"/>
          <p:cNvPicPr>
            <a:picLocks noChangeAspect="1" noChangeArrowheads="1"/>
          </p:cNvPicPr>
          <p:nvPr/>
        </p:nvPicPr>
        <p:blipFill>
          <a:blip r:embed="rId2" cstate="print"/>
          <a:srcRect/>
          <a:stretch>
            <a:fillRect/>
          </a:stretch>
        </p:blipFill>
        <p:spPr bwMode="auto">
          <a:xfrm>
            <a:off x="6172200" y="2743200"/>
            <a:ext cx="1279534" cy="1308100"/>
          </a:xfrm>
          <a:prstGeom prst="rect">
            <a:avLst/>
          </a:prstGeom>
          <a:noFill/>
        </p:spPr>
      </p:pic>
      <p:pic>
        <p:nvPicPr>
          <p:cNvPr id="20485" name="Picture 5" descr="BD00013_"/>
          <p:cNvPicPr>
            <a:picLocks noChangeAspect="1" noChangeArrowheads="1"/>
          </p:cNvPicPr>
          <p:nvPr/>
        </p:nvPicPr>
        <p:blipFill>
          <a:blip r:embed="rId2" cstate="print"/>
          <a:srcRect/>
          <a:stretch>
            <a:fillRect/>
          </a:stretch>
        </p:blipFill>
        <p:spPr bwMode="auto">
          <a:xfrm>
            <a:off x="7391400" y="3048000"/>
            <a:ext cx="875607" cy="100330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randombar(vertical)">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randombar(vertical)">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randombar(vertical)">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randombar(vertical)">
                                      <p:cBhvr>
                                        <p:cTn id="22" dur="500"/>
                                        <p:tgtEl>
                                          <p:spTgt spid="20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randombar(vertical)">
                                      <p:cBhvr>
                                        <p:cTn id="2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nvPr>
        </p:nvGraphicFramePr>
        <p:xfrm>
          <a:off x="457200" y="304800"/>
          <a:ext cx="8229600" cy="5897880"/>
        </p:xfrm>
        <a:graphic>
          <a:graphicData uri="http://schemas.openxmlformats.org/drawingml/2006/table">
            <a:tbl>
              <a:tblPr firstRow="1" bandRow="1">
                <a:tableStyleId>{5940675A-B579-460E-94D1-54222C63F5DA}</a:tableStyleId>
              </a:tblPr>
              <a:tblGrid>
                <a:gridCol w="8229600"/>
              </a:tblGrid>
              <a:tr h="370840">
                <a:tc>
                  <a:txBody>
                    <a:bodyPr/>
                    <a:lstStyle/>
                    <a:p>
                      <a:r>
                        <a:rPr lang="en-US" dirty="0" smtClean="0"/>
                        <a:t>7. Our school starts at 7 20 every morning.</a:t>
                      </a:r>
                    </a:p>
                    <a:p>
                      <a:r>
                        <a:rPr lang="en-US" dirty="0" smtClean="0"/>
                        <a:t>    We end our day at 1 50.</a:t>
                      </a:r>
                    </a:p>
                  </a:txBody>
                  <a:tcPr/>
                </a:tc>
              </a:tr>
              <a:tr h="370840">
                <a:tc>
                  <a:txBody>
                    <a:bodyPr/>
                    <a:lstStyle/>
                    <a:p>
                      <a:r>
                        <a:rPr lang="en-US" b="0" i="0" dirty="0" smtClean="0"/>
                        <a:t>8</a:t>
                      </a:r>
                      <a:r>
                        <a:rPr lang="en-US" sz="1800" b="0" i="0" dirty="0" smtClean="0"/>
                        <a:t>. Use a semicolon between two …</a:t>
                      </a:r>
                    </a:p>
                    <a:p>
                      <a:endParaRPr lang="en-US" sz="1800" b="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 Carl is tall his brother is short.</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b. The siren blew loudly</a:t>
                      </a:r>
                      <a:r>
                        <a:rPr lang="en-US" sz="1800" baseline="0" dirty="0" smtClean="0"/>
                        <a:t> </a:t>
                      </a:r>
                      <a:r>
                        <a:rPr lang="en-US" sz="1800" dirty="0" smtClean="0"/>
                        <a:t>I rushed to the window the police raced pass as I looked out.</a:t>
                      </a:r>
                    </a:p>
                  </a:txBody>
                  <a:tcPr/>
                </a:tc>
              </a:tr>
              <a:tr h="370840">
                <a:tc>
                  <a:txBody>
                    <a:bodyPr/>
                    <a:lstStyle/>
                    <a:p>
                      <a:pPr>
                        <a:lnSpc>
                          <a:spcPct val="150000"/>
                        </a:lnSpc>
                        <a:buFontTx/>
                        <a:buNone/>
                      </a:pPr>
                      <a:r>
                        <a:rPr lang="en-US" sz="1800" b="1" i="1" dirty="0" smtClean="0">
                          <a:cs typeface="Times New Roman" pitchFamily="18" charset="0"/>
                        </a:rPr>
                        <a:t>The following sentences are missing punctuation; where</a:t>
                      </a:r>
                      <a:r>
                        <a:rPr lang="en-US" sz="1800" b="1" i="1" baseline="0" dirty="0" smtClean="0">
                          <a:cs typeface="Times New Roman" pitchFamily="18" charset="0"/>
                        </a:rPr>
                        <a:t> do you place what?</a:t>
                      </a:r>
                      <a:endParaRPr lang="en-US" sz="1800" b="1" i="1" dirty="0" smtClean="0">
                        <a:cs typeface="Times New Roman" pitchFamily="18" charset="0"/>
                      </a:endParaRPr>
                    </a:p>
                    <a:p>
                      <a:pPr>
                        <a:lnSpc>
                          <a:spcPct val="150000"/>
                        </a:lnSpc>
                        <a:buFontTx/>
                        <a:buNone/>
                      </a:pPr>
                      <a:r>
                        <a:rPr lang="en-US" sz="1800" b="1" dirty="0" smtClean="0">
                          <a:cs typeface="Times New Roman" pitchFamily="18" charset="0"/>
                        </a:rPr>
                        <a:t>1. Andrew Mark and Eric all play on the varsity basketball team.</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2. Monica was very disappointed in her performance she was, nevertheless, a gracious loser.</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3. Although I have never been to Mexico I have always wanted to travel there.</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4. Jason who is the youngest in the family was born August 12</a:t>
                      </a:r>
                      <a:r>
                        <a:rPr lang="en-US" sz="1800" b="1" dirty="0" smtClean="0">
                          <a:solidFill>
                            <a:srgbClr val="FF3300"/>
                          </a:solidFill>
                          <a:cs typeface="Times New Roman" pitchFamily="18" charset="0"/>
                        </a:rPr>
                        <a:t> </a:t>
                      </a:r>
                      <a:r>
                        <a:rPr lang="en-US" sz="1800" b="1" dirty="0" smtClean="0">
                          <a:cs typeface="Times New Roman" pitchFamily="18" charset="0"/>
                        </a:rPr>
                        <a:t>1988.</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5. Alison didn't feel well</a:t>
                      </a:r>
                      <a:r>
                        <a:rPr lang="en-US" sz="1800" b="1" dirty="0" smtClean="0">
                          <a:solidFill>
                            <a:srgbClr val="FF3300"/>
                          </a:solidFill>
                          <a:cs typeface="Times New Roman" pitchFamily="18" charset="0"/>
                        </a:rPr>
                        <a:t> </a:t>
                      </a:r>
                      <a:r>
                        <a:rPr lang="en-US" sz="1800" b="1" dirty="0" smtClean="0">
                          <a:cs typeface="Times New Roman" pitchFamily="18" charset="0"/>
                        </a:rPr>
                        <a:t>however, she came to school anyway.</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6. It was a hot windy day but I still spent the afternoon working in the garden.</a:t>
                      </a:r>
                      <a:r>
                        <a:rPr lang="en-US" sz="1800" dirty="0" smtClean="0">
                          <a:cs typeface="Times New Roman" pitchFamily="18" charset="0"/>
                        </a:rPr>
                        <a:t> </a:t>
                      </a:r>
                    </a:p>
                    <a:p>
                      <a:pPr>
                        <a:lnSpc>
                          <a:spcPct val="150000"/>
                        </a:lnSpc>
                        <a:buFontTx/>
                        <a:buNone/>
                      </a:pPr>
                      <a:r>
                        <a:rPr lang="en-US" sz="1800" b="1" dirty="0" smtClean="0">
                          <a:cs typeface="Times New Roman" pitchFamily="18" charset="0"/>
                        </a:rPr>
                        <a:t>7. When she asked if he was hungry Joe replied "I'm starved."</a:t>
                      </a:r>
                      <a:r>
                        <a:rPr lang="en-US" sz="1800" dirty="0" smtClean="0">
                          <a:cs typeface="Times New Roman" pitchFamily="18" charset="0"/>
                        </a:rPr>
                        <a:t> </a:t>
                      </a:r>
                    </a:p>
                    <a:p>
                      <a:endParaRPr lang="en-US" dirty="0"/>
                    </a:p>
                  </a:txBody>
                  <a:tcPr/>
                </a:tc>
              </a:tr>
            </a:tbl>
          </a:graphicData>
        </a:graphic>
      </p:graphicFrame>
      <p:sp>
        <p:nvSpPr>
          <p:cNvPr id="5" name="TextBox 4"/>
          <p:cNvSpPr txBox="1"/>
          <p:nvPr/>
        </p:nvSpPr>
        <p:spPr>
          <a:xfrm>
            <a:off x="685800" y="6248400"/>
            <a:ext cx="5474127" cy="369332"/>
          </a:xfrm>
          <a:prstGeom prst="rect">
            <a:avLst/>
          </a:prstGeom>
          <a:noFill/>
        </p:spPr>
        <p:txBody>
          <a:bodyPr wrap="none" rtlCol="0">
            <a:spAutoFit/>
          </a:bodyPr>
          <a:lstStyle/>
          <a:p>
            <a:r>
              <a:rPr lang="en-US" dirty="0" smtClean="0"/>
              <a:t>Your name again: _______________  Your score: ______</a:t>
            </a:r>
            <a:endParaRPr lang="en-US" dirty="0"/>
          </a:p>
        </p:txBody>
      </p:sp>
      <p:sp>
        <p:nvSpPr>
          <p:cNvPr id="6" name="Rectangle 5"/>
          <p:cNvSpPr/>
          <p:nvPr/>
        </p:nvSpPr>
        <p:spPr>
          <a:xfrm>
            <a:off x="381000" y="2133600"/>
            <a:ext cx="8458200" cy="4191000"/>
          </a:xfrm>
          <a:prstGeom prst="rect">
            <a:avLst/>
          </a:prstGeom>
          <a:solidFill>
            <a:srgbClr val="C0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2011" y="2967335"/>
            <a:ext cx="7459991" cy="2585323"/>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Now let’s apply the rules</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of punctuation in the</a:t>
            </a:r>
          </a:p>
          <a:p>
            <a:pPr algn="ctr"/>
            <a:r>
              <a:rPr 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ollowing 7 sentences.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609600"/>
            <a:ext cx="7848600" cy="4267200"/>
          </a:xfrm>
        </p:spPr>
        <p:txBody>
          <a:bodyPr/>
          <a:lstStyle/>
          <a:p>
            <a:r>
              <a:rPr lang="en-US" sz="2400"/>
              <a:t>A panda walks into a café. He orders a sandwich, eats it, then draws a gun and fires two shots in the air.</a:t>
            </a:r>
            <a:br>
              <a:rPr lang="en-US" sz="2400"/>
            </a:br>
            <a:r>
              <a:rPr lang="en-US" sz="2400"/>
              <a:t>“Why?” asks the confused waiter, as the panda makes towards the exit. The panda produces a badly punctuated wildlife manual and tosses it over his shoulder.</a:t>
            </a:r>
            <a:br>
              <a:rPr lang="en-US" sz="2400"/>
            </a:br>
            <a:r>
              <a:rPr lang="en-US" sz="2400"/>
              <a:t>“I’m a panda,” he says, at the door. “Look it up.”</a:t>
            </a:r>
            <a:br>
              <a:rPr lang="en-US" sz="2400"/>
            </a:br>
            <a:r>
              <a:rPr lang="en-US" sz="2400"/>
              <a:t>The waiter turns to the relevant entry and, sure enough, finds an explanation.</a:t>
            </a:r>
            <a:br>
              <a:rPr lang="en-US" sz="2400"/>
            </a:br>
            <a:r>
              <a:rPr lang="en-US" sz="2400"/>
              <a:t>“</a:t>
            </a:r>
            <a:r>
              <a:rPr lang="en-US" sz="2400" b="1"/>
              <a:t>Panda.</a:t>
            </a:r>
            <a:r>
              <a:rPr lang="en-US" sz="2400"/>
              <a:t> Large black-and-white bear-like mammal, native to China. Eats, shoots and leaves.”</a:t>
            </a:r>
          </a:p>
        </p:txBody>
      </p:sp>
      <p:sp>
        <p:nvSpPr>
          <p:cNvPr id="21507" name="Rectangle 3"/>
          <p:cNvSpPr>
            <a:spLocks noGrp="1" noChangeArrowheads="1"/>
          </p:cNvSpPr>
          <p:nvPr>
            <p:ph type="body" idx="1"/>
          </p:nvPr>
        </p:nvSpPr>
        <p:spPr>
          <a:xfrm>
            <a:off x="381000" y="5265738"/>
            <a:ext cx="8229600" cy="1592262"/>
          </a:xfrm>
        </p:spPr>
        <p:txBody>
          <a:bodyPr/>
          <a:lstStyle/>
          <a:p>
            <a:pPr>
              <a:lnSpc>
                <a:spcPct val="90000"/>
              </a:lnSpc>
            </a:pPr>
            <a:r>
              <a:rPr lang="en-US"/>
              <a:t>So, punctuation really does matter, even if it is only occasionally a matter of life and death.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5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5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9634" name="Picture 2" descr="http://www.gunstands.com/22-1280L.jpg"/>
          <p:cNvPicPr>
            <a:picLocks noChangeAspect="1" noChangeArrowheads="1"/>
          </p:cNvPicPr>
          <p:nvPr/>
        </p:nvPicPr>
        <p:blipFill>
          <a:blip r:embed="rId2" cstate="print"/>
          <a:srcRect/>
          <a:stretch>
            <a:fillRect/>
          </a:stretch>
        </p:blipFill>
        <p:spPr bwMode="auto">
          <a:xfrm rot="19430008">
            <a:off x="2862789" y="2279744"/>
            <a:ext cx="3581400" cy="3124200"/>
          </a:xfrm>
          <a:prstGeom prst="rect">
            <a:avLst/>
          </a:prstGeom>
          <a:noFill/>
        </p:spPr>
      </p:pic>
      <p:sp>
        <p:nvSpPr>
          <p:cNvPr id="24578" name="Rectangle 2"/>
          <p:cNvSpPr>
            <a:spLocks noGrp="1" noChangeArrowheads="1"/>
          </p:cNvSpPr>
          <p:nvPr>
            <p:ph type="title"/>
          </p:nvPr>
        </p:nvSpPr>
        <p:spPr/>
        <p:txBody>
          <a:bodyPr/>
          <a:lstStyle/>
          <a:p>
            <a:r>
              <a:rPr lang="en-US" sz="6000"/>
              <a:t>Eats, Shoots and Leaves</a:t>
            </a:r>
          </a:p>
        </p:txBody>
      </p:sp>
      <p:pic>
        <p:nvPicPr>
          <p:cNvPr id="24581" name="Picture 5" descr="http://www.pk.edu.pl/rozrywka/galeria/images/pandas/panda13.jpg"/>
          <p:cNvPicPr>
            <a:picLocks noChangeAspect="1" noChangeArrowheads="1"/>
          </p:cNvPicPr>
          <p:nvPr/>
        </p:nvPicPr>
        <p:blipFill>
          <a:blip r:embed="rId3" cstate="print">
            <a:lum bright="35000"/>
          </a:blip>
          <a:srcRect/>
          <a:stretch>
            <a:fillRect/>
          </a:stretch>
        </p:blipFill>
        <p:spPr bwMode="auto">
          <a:xfrm>
            <a:off x="838200" y="2438400"/>
            <a:ext cx="2362200" cy="2819400"/>
          </a:xfrm>
          <a:prstGeom prst="rect">
            <a:avLst/>
          </a:prstGeom>
          <a:noFill/>
        </p:spPr>
      </p:pic>
      <p:sp>
        <p:nvSpPr>
          <p:cNvPr id="24584" name="Rectangle 8"/>
          <p:cNvSpPr>
            <a:spLocks noChangeArrowheads="1"/>
          </p:cNvSpPr>
          <p:nvPr/>
        </p:nvSpPr>
        <p:spPr bwMode="auto">
          <a:xfrm>
            <a:off x="6019800" y="2209800"/>
            <a:ext cx="838200" cy="2362200"/>
          </a:xfrm>
          <a:prstGeom prst="rect">
            <a:avLst/>
          </a:prstGeom>
          <a:solidFill>
            <a:schemeClr val="bg1"/>
          </a:solidFill>
          <a:ln w="9525">
            <a:noFill/>
            <a:miter lim="800000"/>
            <a:headEnd/>
            <a:tailEnd/>
          </a:ln>
          <a:effectLst/>
        </p:spPr>
        <p:txBody>
          <a:bodyPr wrap="none" anchor="ctr"/>
          <a:lstStyle/>
          <a:p>
            <a:endParaRPr lang="en-US"/>
          </a:p>
        </p:txBody>
      </p:sp>
      <p:pic>
        <p:nvPicPr>
          <p:cNvPr id="69636" name="Picture 4" descr="http://stationstart.com/wp-content/uploads/2010/06/wp_zoo_004-a.jpg"/>
          <p:cNvPicPr>
            <a:picLocks noChangeAspect="1" noChangeArrowheads="1"/>
          </p:cNvPicPr>
          <p:nvPr/>
        </p:nvPicPr>
        <p:blipFill>
          <a:blip r:embed="rId4" cstate="print"/>
          <a:srcRect/>
          <a:stretch>
            <a:fillRect/>
          </a:stretch>
        </p:blipFill>
        <p:spPr bwMode="auto">
          <a:xfrm>
            <a:off x="5715000" y="2438400"/>
            <a:ext cx="2632150" cy="2800350"/>
          </a:xfrm>
          <a:prstGeom prst="rect">
            <a:avLst/>
          </a:prstGeom>
          <a:noFill/>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dissolve">
                                      <p:cBhvr>
                                        <p:cTn id="7" dur="10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9634"/>
                                        </p:tgtEl>
                                        <p:attrNameLst>
                                          <p:attrName>style.visibility</p:attrName>
                                        </p:attrNameLst>
                                      </p:cBhvr>
                                      <p:to>
                                        <p:strVal val="visible"/>
                                      </p:to>
                                    </p:set>
                                    <p:animEffect transition="in" filter="dissolve">
                                      <p:cBhvr>
                                        <p:cTn id="12" dur="1000"/>
                                        <p:tgtEl>
                                          <p:spTgt spid="6963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9636"/>
                                        </p:tgtEl>
                                        <p:attrNameLst>
                                          <p:attrName>style.visibility</p:attrName>
                                        </p:attrNameLst>
                                      </p:cBhvr>
                                      <p:to>
                                        <p:strVal val="visible"/>
                                      </p:to>
                                    </p:set>
                                    <p:animEffect transition="in" filter="dissolve">
                                      <p:cBhvr>
                                        <p:cTn id="17" dur="10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ndres Gomez"/>
          <p:cNvPicPr>
            <a:picLocks noChangeAspect="1" noChangeArrowheads="1"/>
          </p:cNvPicPr>
          <p:nvPr/>
        </p:nvPicPr>
        <p:blipFill>
          <a:blip r:embed="rId2" cstate="print"/>
          <a:srcRect/>
          <a:stretch>
            <a:fillRect/>
          </a:stretch>
        </p:blipFill>
        <p:spPr bwMode="auto">
          <a:xfrm>
            <a:off x="2027238" y="533400"/>
            <a:ext cx="5089525" cy="5791200"/>
          </a:xfrm>
          <a:prstGeom prst="rect">
            <a:avLst/>
          </a:prstGeo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600200"/>
            <a:ext cx="8229600" cy="1143000"/>
          </a:xfrm>
        </p:spPr>
        <p:txBody>
          <a:bodyPr>
            <a:normAutofit fontScale="90000"/>
          </a:bodyPr>
          <a:lstStyle/>
          <a:p>
            <a:r>
              <a:rPr lang="en-US" dirty="0"/>
              <a:t>Let’s get good at punctuation…</a:t>
            </a:r>
            <a:br>
              <a:rPr lang="en-US" dirty="0"/>
            </a:br>
            <a:r>
              <a:rPr lang="en-US" dirty="0"/>
              <a:t>Using your notes, ace the handout.</a:t>
            </a:r>
          </a:p>
        </p:txBody>
      </p:sp>
      <p:pic>
        <p:nvPicPr>
          <p:cNvPr id="26627" name="Picture 3" descr="http://www.pk.edu.pl/rozrywka/galeria/images/pandas/panda13.jpg"/>
          <p:cNvPicPr>
            <a:picLocks noChangeAspect="1" noChangeArrowheads="1"/>
          </p:cNvPicPr>
          <p:nvPr/>
        </p:nvPicPr>
        <p:blipFill>
          <a:blip r:embed="rId2" cstate="print"/>
          <a:srcRect/>
          <a:stretch>
            <a:fillRect/>
          </a:stretch>
        </p:blipFill>
        <p:spPr bwMode="auto">
          <a:xfrm>
            <a:off x="3200400" y="2819400"/>
            <a:ext cx="2455863" cy="2890838"/>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BWB Writing Prompt: </a:t>
            </a:r>
            <a:endParaRPr lang="en-US" dirty="0"/>
          </a:p>
        </p:txBody>
      </p:sp>
      <p:sp>
        <p:nvSpPr>
          <p:cNvPr id="3" name="Content Placeholder 2"/>
          <p:cNvSpPr>
            <a:spLocks noGrp="1"/>
          </p:cNvSpPr>
          <p:nvPr>
            <p:ph idx="1"/>
          </p:nvPr>
        </p:nvSpPr>
        <p:spPr/>
        <p:txBody>
          <a:bodyPr/>
          <a:lstStyle/>
          <a:p>
            <a:r>
              <a:rPr lang="en-US" dirty="0" smtClean="0"/>
              <a:t>Answer the following prompt in two paragraph (with approximately 9 sentences each; remember this means you should have 1TS, 1CD, 2 CMs, 1CD, 2CMS and 1 CD)</a:t>
            </a:r>
          </a:p>
          <a:p>
            <a:r>
              <a:rPr lang="en-US" dirty="0" smtClean="0"/>
              <a:t>How has your life prepared you for a situation you’re currently facing?</a:t>
            </a:r>
          </a:p>
          <a:p>
            <a:r>
              <a:rPr lang="en-US" dirty="0" smtClean="0"/>
              <a:t>What moment proved you were (or were not) on the right track?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28600"/>
            <a:ext cx="9144000" cy="381000"/>
          </a:xfrm>
        </p:spPr>
        <p:txBody>
          <a:bodyPr>
            <a:normAutofit fontScale="90000"/>
          </a:bodyPr>
          <a:lstStyle/>
          <a:p>
            <a:r>
              <a:rPr lang="en-US" sz="2400"/>
              <a:t>Your name again: ___________________  Period: __</a:t>
            </a:r>
          </a:p>
        </p:txBody>
      </p:sp>
      <p:sp>
        <p:nvSpPr>
          <p:cNvPr id="27651" name="Rectangle 3"/>
          <p:cNvSpPr>
            <a:spLocks noGrp="1" noChangeArrowheads="1"/>
          </p:cNvSpPr>
          <p:nvPr>
            <p:ph type="body" idx="1"/>
          </p:nvPr>
        </p:nvSpPr>
        <p:spPr>
          <a:xfrm>
            <a:off x="381000" y="685800"/>
            <a:ext cx="8305800" cy="5867400"/>
          </a:xfrm>
          <a:solidFill>
            <a:schemeClr val="bg1"/>
          </a:solidFill>
        </p:spPr>
        <p:txBody>
          <a:bodyPr/>
          <a:lstStyle/>
          <a:p>
            <a:pPr>
              <a:lnSpc>
                <a:spcPct val="105000"/>
              </a:lnSpc>
              <a:buFontTx/>
              <a:buNone/>
            </a:pPr>
            <a:r>
              <a:rPr lang="en-US" sz="2400" b="1" dirty="0">
                <a:cs typeface="Times New Roman" pitchFamily="18" charset="0"/>
              </a:rPr>
              <a:t>1. Andrew Mark and Eric all play on the varsity basketball team.</a:t>
            </a:r>
            <a:r>
              <a:rPr lang="en-US" sz="2400" dirty="0">
                <a:cs typeface="Times New Roman" pitchFamily="18" charset="0"/>
              </a:rPr>
              <a:t> </a:t>
            </a:r>
          </a:p>
          <a:p>
            <a:pPr>
              <a:lnSpc>
                <a:spcPct val="105000"/>
              </a:lnSpc>
              <a:buFontTx/>
              <a:buNone/>
            </a:pPr>
            <a:r>
              <a:rPr lang="en-US" sz="2400" b="1" dirty="0">
                <a:cs typeface="Times New Roman" pitchFamily="18" charset="0"/>
              </a:rPr>
              <a:t>2. Monica was very disappointed in her performance she was, nevertheless, a gracious loser.</a:t>
            </a:r>
            <a:r>
              <a:rPr lang="en-US" sz="2400" dirty="0">
                <a:cs typeface="Times New Roman" pitchFamily="18" charset="0"/>
              </a:rPr>
              <a:t> </a:t>
            </a:r>
          </a:p>
          <a:p>
            <a:pPr>
              <a:lnSpc>
                <a:spcPct val="105000"/>
              </a:lnSpc>
              <a:buFontTx/>
              <a:buNone/>
            </a:pPr>
            <a:r>
              <a:rPr lang="en-US" sz="2400" b="1" dirty="0">
                <a:cs typeface="Times New Roman" pitchFamily="18" charset="0"/>
              </a:rPr>
              <a:t>3. Although I have never been to Mexico I have always wanted to travel there.</a:t>
            </a:r>
            <a:r>
              <a:rPr lang="en-US" sz="2400" dirty="0">
                <a:cs typeface="Times New Roman" pitchFamily="18" charset="0"/>
              </a:rPr>
              <a:t> </a:t>
            </a:r>
          </a:p>
          <a:p>
            <a:pPr>
              <a:lnSpc>
                <a:spcPct val="105000"/>
              </a:lnSpc>
              <a:buFontTx/>
              <a:buNone/>
            </a:pPr>
            <a:r>
              <a:rPr lang="en-US" sz="2400" b="1" dirty="0">
                <a:cs typeface="Times New Roman" pitchFamily="18" charset="0"/>
              </a:rPr>
              <a:t>4. Jason who is the youngest in the family was born August 12</a:t>
            </a:r>
            <a:r>
              <a:rPr lang="en-US" sz="2400" b="1" dirty="0">
                <a:solidFill>
                  <a:srgbClr val="FF3300"/>
                </a:solidFill>
                <a:cs typeface="Times New Roman" pitchFamily="18" charset="0"/>
              </a:rPr>
              <a:t> </a:t>
            </a:r>
            <a:r>
              <a:rPr lang="en-US" sz="2400" b="1" dirty="0">
                <a:cs typeface="Times New Roman" pitchFamily="18" charset="0"/>
              </a:rPr>
              <a:t>1988.</a:t>
            </a:r>
            <a:r>
              <a:rPr lang="en-US" sz="2400" dirty="0">
                <a:cs typeface="Times New Roman" pitchFamily="18" charset="0"/>
              </a:rPr>
              <a:t> </a:t>
            </a:r>
          </a:p>
          <a:p>
            <a:pPr>
              <a:lnSpc>
                <a:spcPct val="105000"/>
              </a:lnSpc>
              <a:buFontTx/>
              <a:buNone/>
            </a:pPr>
            <a:r>
              <a:rPr lang="en-US" sz="2400" b="1" dirty="0">
                <a:cs typeface="Times New Roman" pitchFamily="18" charset="0"/>
              </a:rPr>
              <a:t>5. Alison didn't feel well</a:t>
            </a:r>
            <a:r>
              <a:rPr lang="en-US" sz="2400" b="1" dirty="0">
                <a:solidFill>
                  <a:srgbClr val="FF3300"/>
                </a:solidFill>
                <a:cs typeface="Times New Roman" pitchFamily="18" charset="0"/>
              </a:rPr>
              <a:t> </a:t>
            </a:r>
            <a:r>
              <a:rPr lang="en-US" sz="2400" b="1" dirty="0">
                <a:cs typeface="Times New Roman" pitchFamily="18" charset="0"/>
              </a:rPr>
              <a:t>however, she came to school anyway.</a:t>
            </a:r>
            <a:r>
              <a:rPr lang="en-US" sz="2400" dirty="0">
                <a:cs typeface="Times New Roman" pitchFamily="18" charset="0"/>
              </a:rPr>
              <a:t> </a:t>
            </a:r>
          </a:p>
          <a:p>
            <a:pPr>
              <a:lnSpc>
                <a:spcPct val="105000"/>
              </a:lnSpc>
              <a:buFontTx/>
              <a:buNone/>
            </a:pPr>
            <a:r>
              <a:rPr lang="en-US" sz="2400" b="1" dirty="0">
                <a:cs typeface="Times New Roman" pitchFamily="18" charset="0"/>
              </a:rPr>
              <a:t>6. It was a hot windy day but I still spent the afternoon working in the garden.</a:t>
            </a:r>
            <a:r>
              <a:rPr lang="en-US" sz="2400" dirty="0">
                <a:cs typeface="Times New Roman" pitchFamily="18" charset="0"/>
              </a:rPr>
              <a:t> </a:t>
            </a:r>
          </a:p>
          <a:p>
            <a:pPr>
              <a:lnSpc>
                <a:spcPct val="105000"/>
              </a:lnSpc>
              <a:buFontTx/>
              <a:buNone/>
            </a:pPr>
            <a:r>
              <a:rPr lang="en-US" sz="2400" b="1" dirty="0">
                <a:cs typeface="Times New Roman" pitchFamily="18" charset="0"/>
              </a:rPr>
              <a:t>7. When she asked if he was hungry Joe replied "I'm starved."</a:t>
            </a:r>
            <a:r>
              <a:rPr lang="en-US" sz="2400" dirty="0">
                <a:cs typeface="Times New Roman" pitchFamily="18" charset="0"/>
              </a:rPr>
              <a:t> </a:t>
            </a:r>
          </a:p>
          <a:p>
            <a:pPr>
              <a:lnSpc>
                <a:spcPct val="90000"/>
              </a:lnSpc>
            </a:pPr>
            <a:endParaRPr lang="en-US" sz="2400" dirty="0">
              <a:cs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p:cTn id="19" dur="5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765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p:cTn id="25" dur="5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765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p:cTn id="31" dur="500" fill="hold"/>
                                        <p:tgtEl>
                                          <p:spTgt spid="2765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2765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p:cTn id="37" dur="500" fill="hold"/>
                                        <p:tgtEl>
                                          <p:spTgt spid="2765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2765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27651">
                                            <p:txEl>
                                              <p:pRg st="6" end="6"/>
                                            </p:txEl>
                                          </p:spTgt>
                                        </p:tgtEl>
                                        <p:attrNameLst>
                                          <p:attrName>style.visibility</p:attrName>
                                        </p:attrNameLst>
                                      </p:cBhvr>
                                      <p:to>
                                        <p:strVal val="visible"/>
                                      </p:to>
                                    </p:set>
                                    <p:anim calcmode="lin" valueType="num">
                                      <p:cBhvr>
                                        <p:cTn id="43" dur="500" fill="hold"/>
                                        <p:tgtEl>
                                          <p:spTgt spid="2765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2765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endParaRPr lang="en-US"/>
          </a:p>
        </p:txBody>
      </p:sp>
      <p:sp>
        <p:nvSpPr>
          <p:cNvPr id="59395" name="Rectangle 3"/>
          <p:cNvSpPr>
            <a:spLocks noGrp="1" noChangeArrowheads="1"/>
          </p:cNvSpPr>
          <p:nvPr>
            <p:ph type="body" idx="1"/>
          </p:nvPr>
        </p:nvSpPr>
        <p:spPr/>
        <p:txBody>
          <a:bodyPr/>
          <a:lstStyle/>
          <a:p>
            <a:r>
              <a:rPr lang="en-US" b="1">
                <a:cs typeface="Times New Roman" pitchFamily="18" charset="0"/>
              </a:rPr>
              <a:t>1. Andrew</a:t>
            </a:r>
            <a:r>
              <a:rPr lang="en-US" b="1">
                <a:solidFill>
                  <a:srgbClr val="FF3300"/>
                </a:solidFill>
                <a:cs typeface="Times New Roman" pitchFamily="18" charset="0"/>
              </a:rPr>
              <a:t>,</a:t>
            </a:r>
            <a:r>
              <a:rPr lang="en-US" b="1">
                <a:cs typeface="Times New Roman" pitchFamily="18" charset="0"/>
              </a:rPr>
              <a:t> Mark and Eric all play on the varsity basketball team.</a:t>
            </a:r>
            <a:r>
              <a:rPr lang="en-US">
                <a:cs typeface="Times New Roman" pitchFamily="18" charset="0"/>
              </a:rPr>
              <a:t> </a:t>
            </a:r>
          </a:p>
          <a:p>
            <a:r>
              <a:rPr lang="en-US" b="1">
                <a:cs typeface="Times New Roman" pitchFamily="18" charset="0"/>
              </a:rPr>
              <a:t>2. Monica was very disappointed in her performance</a:t>
            </a:r>
            <a:r>
              <a:rPr lang="en-US" b="1">
                <a:solidFill>
                  <a:srgbClr val="FF3300"/>
                </a:solidFill>
                <a:cs typeface="Times New Roman" pitchFamily="18" charset="0"/>
              </a:rPr>
              <a:t>;</a:t>
            </a:r>
            <a:r>
              <a:rPr lang="en-US" b="1">
                <a:cs typeface="Times New Roman" pitchFamily="18" charset="0"/>
              </a:rPr>
              <a:t> she was, never the less, a gracious loser.</a:t>
            </a:r>
            <a:r>
              <a:rPr lang="en-US">
                <a:cs typeface="Times New Roman" pitchFamily="18" charset="0"/>
              </a:rPr>
              <a:t> </a:t>
            </a:r>
          </a:p>
          <a:p>
            <a:r>
              <a:rPr lang="en-US" b="1">
                <a:cs typeface="Times New Roman" pitchFamily="18" charset="0"/>
              </a:rPr>
              <a:t>3. Although I have never been to Mexico</a:t>
            </a:r>
            <a:r>
              <a:rPr lang="en-US" b="1">
                <a:solidFill>
                  <a:srgbClr val="FF3300"/>
                </a:solidFill>
                <a:cs typeface="Times New Roman" pitchFamily="18" charset="0"/>
              </a:rPr>
              <a:t>,</a:t>
            </a:r>
            <a:r>
              <a:rPr lang="en-US" b="1">
                <a:cs typeface="Times New Roman" pitchFamily="18" charset="0"/>
              </a:rPr>
              <a:t> I have always wanted to travel there.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endParaRPr lang="en-US"/>
          </a:p>
        </p:txBody>
      </p:sp>
      <p:sp>
        <p:nvSpPr>
          <p:cNvPr id="60419" name="Rectangle 3"/>
          <p:cNvSpPr>
            <a:spLocks noGrp="1" noChangeArrowheads="1"/>
          </p:cNvSpPr>
          <p:nvPr>
            <p:ph type="body" idx="1"/>
          </p:nvPr>
        </p:nvSpPr>
        <p:spPr/>
        <p:txBody>
          <a:bodyPr/>
          <a:lstStyle/>
          <a:p>
            <a:pPr>
              <a:lnSpc>
                <a:spcPct val="90000"/>
              </a:lnSpc>
            </a:pPr>
            <a:r>
              <a:rPr lang="en-US" b="1">
                <a:cs typeface="Times New Roman" pitchFamily="18" charset="0"/>
              </a:rPr>
              <a:t>4. Jason</a:t>
            </a:r>
            <a:r>
              <a:rPr lang="en-US" b="1">
                <a:solidFill>
                  <a:srgbClr val="FF3300"/>
                </a:solidFill>
                <a:cs typeface="Times New Roman" pitchFamily="18" charset="0"/>
              </a:rPr>
              <a:t>,</a:t>
            </a:r>
            <a:r>
              <a:rPr lang="en-US" b="1">
                <a:cs typeface="Times New Roman" pitchFamily="18" charset="0"/>
              </a:rPr>
              <a:t> who is the youngest in the family</a:t>
            </a:r>
            <a:r>
              <a:rPr lang="en-US" b="1">
                <a:solidFill>
                  <a:srgbClr val="FF3300"/>
                </a:solidFill>
                <a:cs typeface="Times New Roman" pitchFamily="18" charset="0"/>
              </a:rPr>
              <a:t>,</a:t>
            </a:r>
            <a:r>
              <a:rPr lang="en-US" b="1">
                <a:cs typeface="Times New Roman" pitchFamily="18" charset="0"/>
              </a:rPr>
              <a:t> was born August 12</a:t>
            </a:r>
            <a:r>
              <a:rPr lang="en-US" b="1">
                <a:solidFill>
                  <a:srgbClr val="FF3300"/>
                </a:solidFill>
                <a:cs typeface="Times New Roman" pitchFamily="18" charset="0"/>
              </a:rPr>
              <a:t>, </a:t>
            </a:r>
            <a:r>
              <a:rPr lang="en-US" b="1">
                <a:cs typeface="Times New Roman" pitchFamily="18" charset="0"/>
              </a:rPr>
              <a:t>1988.</a:t>
            </a:r>
            <a:r>
              <a:rPr lang="en-US">
                <a:cs typeface="Times New Roman" pitchFamily="18" charset="0"/>
              </a:rPr>
              <a:t> </a:t>
            </a:r>
          </a:p>
          <a:p>
            <a:pPr>
              <a:lnSpc>
                <a:spcPct val="90000"/>
              </a:lnSpc>
            </a:pPr>
            <a:r>
              <a:rPr lang="en-US" b="1">
                <a:cs typeface="Times New Roman" pitchFamily="18" charset="0"/>
              </a:rPr>
              <a:t>5. Alison didn't feel well</a:t>
            </a:r>
            <a:r>
              <a:rPr lang="en-US" b="1">
                <a:solidFill>
                  <a:srgbClr val="FF3300"/>
                </a:solidFill>
                <a:cs typeface="Times New Roman" pitchFamily="18" charset="0"/>
              </a:rPr>
              <a:t>; </a:t>
            </a:r>
            <a:r>
              <a:rPr lang="en-US" b="1">
                <a:cs typeface="Times New Roman" pitchFamily="18" charset="0"/>
              </a:rPr>
              <a:t>however, she came to school anyway.</a:t>
            </a:r>
            <a:r>
              <a:rPr lang="en-US">
                <a:cs typeface="Times New Roman" pitchFamily="18" charset="0"/>
              </a:rPr>
              <a:t> </a:t>
            </a:r>
          </a:p>
          <a:p>
            <a:pPr>
              <a:lnSpc>
                <a:spcPct val="90000"/>
              </a:lnSpc>
            </a:pPr>
            <a:r>
              <a:rPr lang="en-US" b="1">
                <a:cs typeface="Times New Roman" pitchFamily="18" charset="0"/>
              </a:rPr>
              <a:t>6. It was a hot windy day</a:t>
            </a:r>
            <a:r>
              <a:rPr lang="en-US" b="1">
                <a:solidFill>
                  <a:srgbClr val="FF3300"/>
                </a:solidFill>
                <a:cs typeface="Times New Roman" pitchFamily="18" charset="0"/>
              </a:rPr>
              <a:t>,</a:t>
            </a:r>
            <a:r>
              <a:rPr lang="en-US" b="1">
                <a:cs typeface="Times New Roman" pitchFamily="18" charset="0"/>
              </a:rPr>
              <a:t> but I still spent the afternoon working in the garden.</a:t>
            </a:r>
            <a:r>
              <a:rPr lang="en-US">
                <a:cs typeface="Times New Roman" pitchFamily="18" charset="0"/>
              </a:rPr>
              <a:t> </a:t>
            </a:r>
          </a:p>
          <a:p>
            <a:pPr>
              <a:lnSpc>
                <a:spcPct val="90000"/>
              </a:lnSpc>
            </a:pPr>
            <a:r>
              <a:rPr lang="en-US" b="1">
                <a:cs typeface="Times New Roman" pitchFamily="18" charset="0"/>
              </a:rPr>
              <a:t>7. When she asked if he was hungry</a:t>
            </a:r>
            <a:r>
              <a:rPr lang="en-US" b="1">
                <a:solidFill>
                  <a:srgbClr val="FF3300"/>
                </a:solidFill>
                <a:cs typeface="Times New Roman" pitchFamily="18" charset="0"/>
              </a:rPr>
              <a:t>,</a:t>
            </a:r>
            <a:r>
              <a:rPr lang="en-US" b="1">
                <a:cs typeface="Times New Roman" pitchFamily="18" charset="0"/>
              </a:rPr>
              <a:t> Joe replied</a:t>
            </a:r>
            <a:r>
              <a:rPr lang="en-US" b="1">
                <a:solidFill>
                  <a:srgbClr val="FF3300"/>
                </a:solidFill>
                <a:cs typeface="Times New Roman" pitchFamily="18" charset="0"/>
              </a:rPr>
              <a:t>,</a:t>
            </a:r>
            <a:r>
              <a:rPr lang="en-US" b="1">
                <a:cs typeface="Times New Roman" pitchFamily="18" charset="0"/>
              </a:rPr>
              <a:t> "I'm starved."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228600"/>
            <a:ext cx="9144000" cy="1066800"/>
          </a:xfrm>
        </p:spPr>
        <p:txBody>
          <a:bodyPr>
            <a:normAutofit fontScale="90000"/>
          </a:bodyPr>
          <a:lstStyle/>
          <a:p>
            <a:r>
              <a:rPr lang="en-US" sz="2400"/>
              <a:t>Now for a group challenge…</a:t>
            </a:r>
            <a:br>
              <a:rPr lang="en-US" sz="2400"/>
            </a:br>
            <a:r>
              <a:rPr lang="en-US" sz="2400"/>
              <a:t>Cluster in pairs…and complete the handout on the reverse side, using all the punctuation rules you’ve covered today. </a:t>
            </a:r>
            <a:r>
              <a:rPr lang="en-US" sz="2400">
                <a:sym typeface="Wingdings" pitchFamily="2" charset="2"/>
              </a:rPr>
              <a:t></a:t>
            </a:r>
            <a:endParaRPr lang="en-US" sz="2400"/>
          </a:p>
        </p:txBody>
      </p:sp>
      <p:sp>
        <p:nvSpPr>
          <p:cNvPr id="61443" name="Rectangle 3"/>
          <p:cNvSpPr>
            <a:spLocks noGrp="1" noChangeArrowheads="1"/>
          </p:cNvSpPr>
          <p:nvPr>
            <p:ph type="body" idx="1"/>
          </p:nvPr>
        </p:nvSpPr>
        <p:spPr>
          <a:xfrm>
            <a:off x="685800" y="1295400"/>
            <a:ext cx="7315200" cy="5562600"/>
          </a:xfrm>
          <a:solidFill>
            <a:schemeClr val="bg1"/>
          </a:solidFill>
        </p:spPr>
        <p:txBody>
          <a:bodyPr/>
          <a:lstStyle/>
          <a:p>
            <a:pPr>
              <a:lnSpc>
                <a:spcPct val="90000"/>
              </a:lnSpc>
            </a:pPr>
            <a:r>
              <a:rPr lang="en-US" sz="2400" b="1">
                <a:cs typeface="Times New Roman" pitchFamily="18" charset="0"/>
              </a:rPr>
              <a:t>1. Andrew</a:t>
            </a:r>
            <a:r>
              <a:rPr lang="en-US" sz="2400" b="1">
                <a:solidFill>
                  <a:srgbClr val="FF3300"/>
                </a:solidFill>
                <a:cs typeface="Times New Roman" pitchFamily="18" charset="0"/>
              </a:rPr>
              <a:t>,</a:t>
            </a:r>
            <a:r>
              <a:rPr lang="en-US" sz="2400" b="1">
                <a:cs typeface="Times New Roman" pitchFamily="18" charset="0"/>
              </a:rPr>
              <a:t> Mark and Eric all play on the varsity basketball team.</a:t>
            </a:r>
            <a:r>
              <a:rPr lang="en-US" sz="2400">
                <a:cs typeface="Times New Roman" pitchFamily="18" charset="0"/>
              </a:rPr>
              <a:t> </a:t>
            </a:r>
          </a:p>
          <a:p>
            <a:pPr>
              <a:lnSpc>
                <a:spcPct val="90000"/>
              </a:lnSpc>
            </a:pPr>
            <a:r>
              <a:rPr lang="en-US" sz="2400" b="1">
                <a:cs typeface="Times New Roman" pitchFamily="18" charset="0"/>
              </a:rPr>
              <a:t>2. Monica was very disappointed in her performance</a:t>
            </a:r>
            <a:r>
              <a:rPr lang="en-US" sz="2400" b="1">
                <a:solidFill>
                  <a:srgbClr val="FF3300"/>
                </a:solidFill>
                <a:cs typeface="Times New Roman" pitchFamily="18" charset="0"/>
              </a:rPr>
              <a:t>;</a:t>
            </a:r>
            <a:r>
              <a:rPr lang="en-US" sz="2400" b="1">
                <a:cs typeface="Times New Roman" pitchFamily="18" charset="0"/>
              </a:rPr>
              <a:t> she was, nevertheless, a gracious loser.</a:t>
            </a:r>
            <a:r>
              <a:rPr lang="en-US" sz="2400">
                <a:cs typeface="Times New Roman" pitchFamily="18" charset="0"/>
              </a:rPr>
              <a:t> </a:t>
            </a:r>
          </a:p>
          <a:p>
            <a:pPr>
              <a:lnSpc>
                <a:spcPct val="90000"/>
              </a:lnSpc>
            </a:pPr>
            <a:r>
              <a:rPr lang="en-US" sz="2400" b="1">
                <a:cs typeface="Times New Roman" pitchFamily="18" charset="0"/>
              </a:rPr>
              <a:t>3. Although I have never been to Mexico</a:t>
            </a:r>
            <a:r>
              <a:rPr lang="en-US" sz="2400" b="1">
                <a:solidFill>
                  <a:srgbClr val="FF3300"/>
                </a:solidFill>
                <a:cs typeface="Times New Roman" pitchFamily="18" charset="0"/>
              </a:rPr>
              <a:t>,</a:t>
            </a:r>
            <a:r>
              <a:rPr lang="en-US" sz="2400" b="1">
                <a:cs typeface="Times New Roman" pitchFamily="18" charset="0"/>
              </a:rPr>
              <a:t> I have always wanted to travel there.</a:t>
            </a:r>
            <a:r>
              <a:rPr lang="en-US" sz="2400">
                <a:cs typeface="Times New Roman" pitchFamily="18" charset="0"/>
              </a:rPr>
              <a:t> </a:t>
            </a:r>
          </a:p>
          <a:p>
            <a:pPr>
              <a:lnSpc>
                <a:spcPct val="90000"/>
              </a:lnSpc>
            </a:pPr>
            <a:r>
              <a:rPr lang="en-US" sz="2400" b="1">
                <a:cs typeface="Times New Roman" pitchFamily="18" charset="0"/>
              </a:rPr>
              <a:t>4. Jason</a:t>
            </a:r>
            <a:r>
              <a:rPr lang="en-US" sz="2400" b="1">
                <a:solidFill>
                  <a:srgbClr val="FF3300"/>
                </a:solidFill>
                <a:cs typeface="Times New Roman" pitchFamily="18" charset="0"/>
              </a:rPr>
              <a:t>,</a:t>
            </a:r>
            <a:r>
              <a:rPr lang="en-US" sz="2400" b="1">
                <a:cs typeface="Times New Roman" pitchFamily="18" charset="0"/>
              </a:rPr>
              <a:t> who is the youngest in the family</a:t>
            </a:r>
            <a:r>
              <a:rPr lang="en-US" sz="2400" b="1">
                <a:solidFill>
                  <a:srgbClr val="FF3300"/>
                </a:solidFill>
                <a:cs typeface="Times New Roman" pitchFamily="18" charset="0"/>
              </a:rPr>
              <a:t>,</a:t>
            </a:r>
            <a:r>
              <a:rPr lang="en-US" sz="2400" b="1">
                <a:cs typeface="Times New Roman" pitchFamily="18" charset="0"/>
              </a:rPr>
              <a:t> was born August 12</a:t>
            </a:r>
            <a:r>
              <a:rPr lang="en-US" sz="2400" b="1">
                <a:solidFill>
                  <a:srgbClr val="FF3300"/>
                </a:solidFill>
                <a:cs typeface="Times New Roman" pitchFamily="18" charset="0"/>
              </a:rPr>
              <a:t>, </a:t>
            </a:r>
            <a:r>
              <a:rPr lang="en-US" sz="2400" b="1">
                <a:cs typeface="Times New Roman" pitchFamily="18" charset="0"/>
              </a:rPr>
              <a:t>1988.</a:t>
            </a:r>
            <a:r>
              <a:rPr lang="en-US" sz="2400">
                <a:cs typeface="Times New Roman" pitchFamily="18" charset="0"/>
              </a:rPr>
              <a:t> </a:t>
            </a:r>
          </a:p>
          <a:p>
            <a:pPr>
              <a:lnSpc>
                <a:spcPct val="90000"/>
              </a:lnSpc>
            </a:pPr>
            <a:r>
              <a:rPr lang="en-US" sz="2400" b="1">
                <a:cs typeface="Times New Roman" pitchFamily="18" charset="0"/>
              </a:rPr>
              <a:t>5. Alison didn't feel well</a:t>
            </a:r>
            <a:r>
              <a:rPr lang="en-US" sz="2400" b="1">
                <a:solidFill>
                  <a:srgbClr val="FF3300"/>
                </a:solidFill>
                <a:cs typeface="Times New Roman" pitchFamily="18" charset="0"/>
              </a:rPr>
              <a:t>; </a:t>
            </a:r>
            <a:r>
              <a:rPr lang="en-US" sz="2400" b="1">
                <a:cs typeface="Times New Roman" pitchFamily="18" charset="0"/>
              </a:rPr>
              <a:t>however, she came to school anyway.</a:t>
            </a:r>
            <a:r>
              <a:rPr lang="en-US" sz="2400">
                <a:cs typeface="Times New Roman" pitchFamily="18" charset="0"/>
              </a:rPr>
              <a:t> </a:t>
            </a:r>
          </a:p>
          <a:p>
            <a:pPr>
              <a:lnSpc>
                <a:spcPct val="90000"/>
              </a:lnSpc>
            </a:pPr>
            <a:r>
              <a:rPr lang="en-US" sz="2400" b="1">
                <a:cs typeface="Times New Roman" pitchFamily="18" charset="0"/>
              </a:rPr>
              <a:t>6. It was a hot windy day</a:t>
            </a:r>
            <a:r>
              <a:rPr lang="en-US" sz="2400" b="1">
                <a:solidFill>
                  <a:srgbClr val="FF3300"/>
                </a:solidFill>
                <a:cs typeface="Times New Roman" pitchFamily="18" charset="0"/>
              </a:rPr>
              <a:t>,</a:t>
            </a:r>
            <a:r>
              <a:rPr lang="en-US" sz="2400" b="1">
                <a:cs typeface="Times New Roman" pitchFamily="18" charset="0"/>
              </a:rPr>
              <a:t> but I still spent the afternoon working in the garden.</a:t>
            </a:r>
            <a:r>
              <a:rPr lang="en-US" sz="2400">
                <a:cs typeface="Times New Roman" pitchFamily="18" charset="0"/>
              </a:rPr>
              <a:t> </a:t>
            </a:r>
          </a:p>
          <a:p>
            <a:pPr>
              <a:lnSpc>
                <a:spcPct val="90000"/>
              </a:lnSpc>
            </a:pPr>
            <a:r>
              <a:rPr lang="en-US" sz="2400" b="1">
                <a:cs typeface="Times New Roman" pitchFamily="18" charset="0"/>
              </a:rPr>
              <a:t>7. When she asked if he was hungry</a:t>
            </a:r>
            <a:r>
              <a:rPr lang="en-US" sz="2400" b="1">
                <a:solidFill>
                  <a:srgbClr val="FF3300"/>
                </a:solidFill>
                <a:cs typeface="Times New Roman" pitchFamily="18" charset="0"/>
              </a:rPr>
              <a:t>,</a:t>
            </a:r>
            <a:r>
              <a:rPr lang="en-US" sz="2400" b="1">
                <a:cs typeface="Times New Roman" pitchFamily="18" charset="0"/>
              </a:rPr>
              <a:t> Joe replied</a:t>
            </a:r>
            <a:r>
              <a:rPr lang="en-US" sz="2400" b="1">
                <a:solidFill>
                  <a:srgbClr val="FF3300"/>
                </a:solidFill>
                <a:cs typeface="Times New Roman" pitchFamily="18" charset="0"/>
              </a:rPr>
              <a:t>,</a:t>
            </a:r>
            <a:r>
              <a:rPr lang="en-US" sz="2400" b="1">
                <a:cs typeface="Times New Roman" pitchFamily="18" charset="0"/>
              </a:rPr>
              <a:t> "I'm starved."</a:t>
            </a:r>
            <a:r>
              <a:rPr lang="en-US" sz="2400">
                <a:cs typeface="Times New Roman" pitchFamily="18" charset="0"/>
              </a:rPr>
              <a:t> </a:t>
            </a:r>
          </a:p>
          <a:p>
            <a:pPr>
              <a:lnSpc>
                <a:spcPct val="90000"/>
              </a:lnSpc>
            </a:pPr>
            <a:endParaRPr lang="en-US" sz="2400">
              <a:cs typeface="Times New Roman"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p:cTn id="7" dur="500" fill="hold"/>
                                        <p:tgtEl>
                                          <p:spTgt spid="614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4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p:cTn id="13" dur="500" fill="hold"/>
                                        <p:tgtEl>
                                          <p:spTgt spid="614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4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p:cTn id="19" dur="500" fill="hold"/>
                                        <p:tgtEl>
                                          <p:spTgt spid="6144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144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p:cTn id="25" dur="500" fill="hold"/>
                                        <p:tgtEl>
                                          <p:spTgt spid="6144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144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p:cTn id="31" dur="500" fill="hold"/>
                                        <p:tgtEl>
                                          <p:spTgt spid="614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144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p:cTn id="37" dur="500" fill="hold"/>
                                        <p:tgtEl>
                                          <p:spTgt spid="61443">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144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1443">
                                            <p:txEl>
                                              <p:pRg st="6" end="6"/>
                                            </p:txEl>
                                          </p:spTgt>
                                        </p:tgtEl>
                                        <p:attrNameLst>
                                          <p:attrName>style.visibility</p:attrName>
                                        </p:attrNameLst>
                                      </p:cBhvr>
                                      <p:to>
                                        <p:strVal val="visible"/>
                                      </p:to>
                                    </p:set>
                                    <p:anim calcmode="lin" valueType="num">
                                      <p:cBhvr>
                                        <p:cTn id="43" dur="500" fill="hold"/>
                                        <p:tgtEl>
                                          <p:spTgt spid="6144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144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3276600"/>
          </a:xfrm>
        </p:spPr>
        <p:txBody>
          <a:bodyPr>
            <a:normAutofit fontScale="90000"/>
          </a:bodyPr>
          <a:lstStyle/>
          <a:p>
            <a:r>
              <a:rPr lang="en-US" sz="2400"/>
              <a:t>A panda walks into a café. He orders a sandwich, eats it, then draws a gun and fires two shots in the air.</a:t>
            </a:r>
            <a:br>
              <a:rPr lang="en-US" sz="2400"/>
            </a:br>
            <a:r>
              <a:rPr lang="en-US" sz="2400"/>
              <a:t>“Why?” asks the confused waiter, as the panda makes towards the exit. The panda produces a badly punctuated wildlife manual and tosses it over his shoulder.</a:t>
            </a:r>
            <a:br>
              <a:rPr lang="en-US" sz="2400"/>
            </a:br>
            <a:r>
              <a:rPr lang="en-US" sz="2400"/>
              <a:t>“I’m a panda,” he says, at the door. “Look it up.”</a:t>
            </a:r>
            <a:br>
              <a:rPr lang="en-US" sz="2400"/>
            </a:br>
            <a:r>
              <a:rPr lang="en-US" sz="2400"/>
              <a:t>The waiter turns to the relevant entry and, sure enough, finds an explanation.</a:t>
            </a:r>
            <a:br>
              <a:rPr lang="en-US" sz="2400"/>
            </a:br>
            <a:r>
              <a:rPr lang="en-US" sz="2400"/>
              <a:t>“</a:t>
            </a:r>
            <a:r>
              <a:rPr lang="en-US" sz="2400" b="1"/>
              <a:t>Panda.</a:t>
            </a:r>
            <a:r>
              <a:rPr lang="en-US" sz="2400"/>
              <a:t> Large black-and-white bear-like mammal, native to China. Eats, shoots and leaves.”</a:t>
            </a:r>
          </a:p>
        </p:txBody>
      </p:sp>
      <p:sp>
        <p:nvSpPr>
          <p:cNvPr id="30723" name="Rectangle 3"/>
          <p:cNvSpPr>
            <a:spLocks noGrp="1" noChangeArrowheads="1"/>
          </p:cNvSpPr>
          <p:nvPr>
            <p:ph type="body" idx="1"/>
          </p:nvPr>
        </p:nvSpPr>
        <p:spPr>
          <a:xfrm>
            <a:off x="457200" y="4533900"/>
            <a:ext cx="8229600" cy="1592263"/>
          </a:xfrm>
        </p:spPr>
        <p:txBody>
          <a:bodyPr/>
          <a:lstStyle/>
          <a:p>
            <a:pPr>
              <a:lnSpc>
                <a:spcPct val="90000"/>
              </a:lnSpc>
            </a:pPr>
            <a:r>
              <a:rPr lang="en-US"/>
              <a:t>So, punctuation really does matter, even if it is only occasionally a matter of life and death.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1000" y="1371600"/>
            <a:ext cx="8229600" cy="1143000"/>
          </a:xfrm>
        </p:spPr>
        <p:txBody>
          <a:bodyPr/>
          <a:lstStyle/>
          <a:p>
            <a:pPr eaLnBrk="1" hangingPunct="1"/>
            <a:r>
              <a:rPr lang="en-US" smtClean="0"/>
              <a:t>Welcome to Socratic Seminar</a:t>
            </a:r>
          </a:p>
        </p:txBody>
      </p:sp>
      <p:pic>
        <p:nvPicPr>
          <p:cNvPr id="93187" name="Picture 5" descr="Zits Cartoon for 08/25/2009">
            <a:hlinkClick r:id="rId2"/>
          </p:cNvPr>
          <p:cNvPicPr>
            <a:picLocks noChangeAspect="1" noChangeArrowheads="1"/>
          </p:cNvPicPr>
          <p:nvPr/>
        </p:nvPicPr>
        <p:blipFill>
          <a:blip r:embed="rId3" cstate="print"/>
          <a:srcRect/>
          <a:stretch>
            <a:fillRect/>
          </a:stretch>
        </p:blipFill>
        <p:spPr bwMode="auto">
          <a:xfrm>
            <a:off x="533400" y="2971800"/>
            <a:ext cx="8001000" cy="254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0"/>
            <a:ext cx="9144000" cy="1905000"/>
          </a:xfrm>
          <a:gradFill rotWithShape="1">
            <a:gsLst>
              <a:gs pos="0">
                <a:schemeClr val="bg1"/>
              </a:gs>
              <a:gs pos="100000">
                <a:srgbClr val="FF6600"/>
              </a:gs>
            </a:gsLst>
            <a:path path="shape">
              <a:fillToRect l="50000" t="50000" r="50000" b="50000"/>
            </a:path>
          </a:gradFill>
        </p:spPr>
        <p:txBody>
          <a:bodyPr/>
          <a:lstStyle/>
          <a:p>
            <a:pPr eaLnBrk="1" hangingPunct="1"/>
            <a:r>
              <a:rPr lang="en-US" sz="3600" dirty="0" smtClean="0"/>
              <a:t>By the Waters of Babylon</a:t>
            </a:r>
            <a:r>
              <a:rPr lang="en-US" sz="3600" dirty="0" smtClean="0"/>
              <a:t/>
            </a:r>
            <a:br>
              <a:rPr lang="en-US" sz="3600" dirty="0" smtClean="0"/>
            </a:br>
            <a:r>
              <a:rPr lang="en-US" sz="3600" dirty="0" smtClean="0"/>
              <a:t>Socratic Seminar #1</a:t>
            </a:r>
          </a:p>
        </p:txBody>
      </p:sp>
      <p:sp>
        <p:nvSpPr>
          <p:cNvPr id="94211" name="Rectangle 3"/>
          <p:cNvSpPr>
            <a:spLocks noGrp="1" noChangeArrowheads="1"/>
          </p:cNvSpPr>
          <p:nvPr>
            <p:ph type="body" idx="1"/>
          </p:nvPr>
        </p:nvSpPr>
        <p:spPr>
          <a:xfrm>
            <a:off x="304800" y="1905000"/>
            <a:ext cx="8382000" cy="4953000"/>
          </a:xfrm>
        </p:spPr>
        <p:txBody>
          <a:bodyPr/>
          <a:lstStyle/>
          <a:p>
            <a:pPr marL="609600" indent="-609600" eaLnBrk="1" hangingPunct="1">
              <a:lnSpc>
                <a:spcPct val="115000"/>
              </a:lnSpc>
              <a:buFontTx/>
              <a:buAutoNum type="arabicPeriod"/>
            </a:pPr>
            <a:r>
              <a:rPr lang="en-US" sz="2800" smtClean="0"/>
              <a:t>Get into assigned groups.</a:t>
            </a:r>
          </a:p>
          <a:p>
            <a:pPr marL="609600" indent="-609600" eaLnBrk="1" hangingPunct="1">
              <a:lnSpc>
                <a:spcPct val="115000"/>
              </a:lnSpc>
              <a:buFontTx/>
              <a:buAutoNum type="arabicPeriod"/>
            </a:pPr>
            <a:r>
              <a:rPr lang="en-US" sz="2800" smtClean="0"/>
              <a:t>‘Shadow’ person chosen by Ms. Swank.</a:t>
            </a:r>
          </a:p>
          <a:p>
            <a:pPr marL="609600" indent="-609600" eaLnBrk="1" hangingPunct="1">
              <a:lnSpc>
                <a:spcPct val="115000"/>
              </a:lnSpc>
              <a:buFontTx/>
              <a:buAutoNum type="arabicPeriod"/>
            </a:pPr>
            <a:r>
              <a:rPr lang="en-US" sz="2800" smtClean="0"/>
              <a:t>Hold discussion about text using any/all Costa Questions.</a:t>
            </a:r>
          </a:p>
          <a:p>
            <a:pPr marL="609600" indent="-609600" eaLnBrk="1" hangingPunct="1">
              <a:lnSpc>
                <a:spcPct val="115000"/>
              </a:lnSpc>
              <a:buFontTx/>
              <a:buAutoNum type="arabicPeriod"/>
            </a:pPr>
            <a:r>
              <a:rPr lang="en-US" sz="2800" smtClean="0"/>
              <a:t>Note how many you used from your generated list.</a:t>
            </a:r>
          </a:p>
          <a:p>
            <a:pPr marL="609600" indent="-609600" eaLnBrk="1" hangingPunct="1">
              <a:lnSpc>
                <a:spcPct val="115000"/>
              </a:lnSpc>
              <a:buFontTx/>
              <a:buAutoNum type="arabicPeriod"/>
            </a:pPr>
            <a:r>
              <a:rPr lang="en-US" sz="2800" smtClean="0"/>
              <a:t>Shadow monitors &amp; documents seminar results. Shadow turns in all paperwork to teacher.</a:t>
            </a:r>
          </a:p>
          <a:p>
            <a:pPr marL="609600" indent="-609600" eaLnBrk="1" hangingPunct="1">
              <a:buFontTx/>
              <a:buAutoNum type="arabicPeriod"/>
            </a:pPr>
            <a:endParaRPr lang="en-US" smtClean="0"/>
          </a:p>
          <a:p>
            <a:pPr marL="609600" indent="-609600" eaLnBrk="1" hangingPunct="1">
              <a:buFontTx/>
              <a:buAutoNum type="arabicPeriod"/>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4000" smtClean="0"/>
              <a:t>Socratic Seminar</a:t>
            </a:r>
          </a:p>
        </p:txBody>
      </p:sp>
      <p:graphicFrame>
        <p:nvGraphicFramePr>
          <p:cNvPr id="262147" name="Group 3"/>
          <p:cNvGraphicFramePr>
            <a:graphicFrameLocks noGrp="1"/>
          </p:cNvGraphicFramePr>
          <p:nvPr>
            <p:ph type="tbl" idx="1"/>
          </p:nvPr>
        </p:nvGraphicFramePr>
        <p:xfrm>
          <a:off x="457200" y="914400"/>
          <a:ext cx="8229600" cy="5562602"/>
        </p:xfrm>
        <a:graphic>
          <a:graphicData uri="http://schemas.openxmlformats.org/drawingml/2006/table">
            <a:tbl>
              <a:tblPr/>
              <a:tblGrid>
                <a:gridCol w="6477000"/>
                <a:gridCol w="1752600"/>
              </a:tblGrid>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 Did every student come prepared?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 Did every student participate in discussion?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 Did any student ask any additional questions beyond their original list of questions?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 Did the group use any bonus questions?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 Was the group respectful?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6. Did the group stay on the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 Was there a lull in the discussion?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8. Did the group hold discussion up to the stop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9. On a scale of 1 – 10 (ten is high), how would you rate the discussion based on the entertainment value of watching 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4000" smtClean="0"/>
              <a:t>Socratic Seminar</a:t>
            </a:r>
          </a:p>
        </p:txBody>
      </p:sp>
      <p:graphicFrame>
        <p:nvGraphicFramePr>
          <p:cNvPr id="355363" name="Group 35"/>
          <p:cNvGraphicFramePr>
            <a:graphicFrameLocks noGrp="1"/>
          </p:cNvGraphicFramePr>
          <p:nvPr>
            <p:ph type="tbl" idx="1"/>
          </p:nvPr>
        </p:nvGraphicFramePr>
        <p:xfrm>
          <a:off x="457200" y="914400"/>
          <a:ext cx="8229600" cy="5562602"/>
        </p:xfrm>
        <a:graphic>
          <a:graphicData uri="http://schemas.openxmlformats.org/drawingml/2006/table">
            <a:tbl>
              <a:tblPr/>
              <a:tblGrid>
                <a:gridCol w="6477000"/>
                <a:gridCol w="1752600"/>
              </a:tblGrid>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1. Did every student come prepared?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2. Did every student participate in discussion?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5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3. Did any student ask any additional questions beyond their original list of questions?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4. Did the group use any bonus questions?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5. Was the group respectful?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6. Did the group stay on the topic?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7. Was there a lull in the discussion?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8. Did the group hold discussion up to the stop time?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rPr>
                        <a:t>Yes    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9. On a scale of 1 – 10 (ten is high), how would you rate the discussion based on the entertainment value of watching it?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TotalTime>
  <Words>2406</Words>
  <Application>Microsoft Office PowerPoint</Application>
  <PresentationFormat>On-screen Show (4:3)</PresentationFormat>
  <Paragraphs>369</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Slide 1</vt:lpstr>
      <vt:lpstr> GIIG! Focus Lesson </vt:lpstr>
      <vt:lpstr>Slide 3</vt:lpstr>
      <vt:lpstr>English Vocab # 3 </vt:lpstr>
      <vt:lpstr>BWB Writing Prompt: </vt:lpstr>
      <vt:lpstr>Welcome to Socratic Seminar</vt:lpstr>
      <vt:lpstr>By the Waters of Babylon Socratic Seminar #1</vt:lpstr>
      <vt:lpstr>Socratic Seminar</vt:lpstr>
      <vt:lpstr>Socratic Seminar</vt:lpstr>
      <vt:lpstr>Helpers </vt:lpstr>
      <vt:lpstr>Slide 11</vt:lpstr>
      <vt:lpstr>Slide 12</vt:lpstr>
      <vt:lpstr>Slide 13</vt:lpstr>
      <vt:lpstr>Slide 14</vt:lpstr>
      <vt:lpstr>Portfolio  Cover Sheet</vt:lpstr>
      <vt:lpstr>3rd Period Actors</vt:lpstr>
      <vt:lpstr>2nd Period Actors </vt:lpstr>
      <vt:lpstr>Today you all start with 0 points and are shooting for 50.</vt:lpstr>
      <vt:lpstr>Today you all start with 0 points and are shooting for 50.</vt:lpstr>
      <vt:lpstr>GIIG Focus Lesson </vt:lpstr>
      <vt:lpstr>Slide 21</vt:lpstr>
      <vt:lpstr>Slide 22</vt:lpstr>
      <vt:lpstr>Slide 23</vt:lpstr>
      <vt:lpstr>Slide 24</vt:lpstr>
      <vt:lpstr>Eats, Shoots and Leaves Your name: ____________________                                                                      Period: __</vt:lpstr>
      <vt:lpstr>Slide 26</vt:lpstr>
      <vt:lpstr>Eats, Shoots and Leaves  </vt:lpstr>
      <vt:lpstr>1. Let’s look at the consequences of misplaced punctuation! Are there consequences?</vt:lpstr>
      <vt:lpstr>2. Let’s try another example showing the power of punctuation.</vt:lpstr>
      <vt:lpstr> And for those of you  that are in love…</vt:lpstr>
      <vt:lpstr>Slide 31</vt:lpstr>
      <vt:lpstr>Slide 32</vt:lpstr>
      <vt:lpstr>Slide 33</vt:lpstr>
      <vt:lpstr>Wow! Punctuation is important!</vt:lpstr>
      <vt:lpstr> 5. A comma is correct if it can be replaced by  the word and or or, and it is listing things in the same degree. </vt:lpstr>
      <vt:lpstr>Same Degrees</vt:lpstr>
      <vt:lpstr>If the degrees are different, you don’t put a comma.</vt:lpstr>
      <vt:lpstr>Who can tell me,  which one is better and why?</vt:lpstr>
      <vt:lpstr>Who can tell me,  which one is better and why?</vt:lpstr>
      <vt:lpstr>Who can tell me, which one is better and why?</vt:lpstr>
      <vt:lpstr>Who can tell me, which one is better and why?</vt:lpstr>
      <vt:lpstr>6. Commas for joining</vt:lpstr>
      <vt:lpstr>7. To be a colon: To not be a colon: That is the question.</vt:lpstr>
      <vt:lpstr>8. Use a semicolon between two independent clauses  of a compound sentence when they are not joined by a coordinate conjunction. </vt:lpstr>
      <vt:lpstr>Slide 45</vt:lpstr>
      <vt:lpstr>A panda walks into a café. He orders a sandwich, eats it, then draws a gun and fires two shots in the air. “Why?” asks the confused waiter, as the panda makes towards the exit. The panda produces a badly punctuated wildlife manual and tosses it over his shoulder. “I’m a panda,” he says, at the door. “Look it up.” The waiter turns to the relevant entry and, sure enough, finds an explanation. “Panda. Large black-and-white bear-like mammal, native to China. Eats, shoots and leaves.”</vt:lpstr>
      <vt:lpstr>Eats, Shoots and Leaves</vt:lpstr>
      <vt:lpstr>Slide 48</vt:lpstr>
      <vt:lpstr>Let’s get good at punctuation… Using your notes, ace the handout.</vt:lpstr>
      <vt:lpstr>Your name again: ___________________  Period: __</vt:lpstr>
      <vt:lpstr>Slide 51</vt:lpstr>
      <vt:lpstr>Slide 52</vt:lpstr>
      <vt:lpstr>Now for a group challenge… Cluster in pairs…and complete the handout on the reverse side, using all the punctuation rules you’ve covered today. </vt:lpstr>
      <vt:lpstr>A panda walks into a café. He orders a sandwich, eats it, then draws a gun and fires two shots in the air. “Why?” asks the confused waiter, as the panda makes towards the exit. The panda produces a badly punctuated wildlife manual and tosses it over his shoulder. “I’m a panda,” he says, at the door. “Look it up.” The waiter turns to the relevant entry and, sure enough, finds an explanation. “Panda. Large black-and-white bear-like mammal, native to China. Eats, shoots and leaves.”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dc:creator>
  <cp:lastModifiedBy>Mark</cp:lastModifiedBy>
  <cp:revision>32</cp:revision>
  <dcterms:created xsi:type="dcterms:W3CDTF">2012-09-03T22:39:44Z</dcterms:created>
  <dcterms:modified xsi:type="dcterms:W3CDTF">2012-09-04T03:51:52Z</dcterms:modified>
</cp:coreProperties>
</file>